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4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F0BCB6"/>
    <a:srgbClr val="D64536"/>
    <a:srgbClr val="FF6600"/>
    <a:srgbClr val="A9291B"/>
    <a:srgbClr val="A50021"/>
    <a:srgbClr val="F747B8"/>
    <a:srgbClr val="BC2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7" autoAdjust="0"/>
    <p:restoredTop sz="94660"/>
  </p:normalViewPr>
  <p:slideViewPr>
    <p:cSldViewPr>
      <p:cViewPr varScale="1">
        <p:scale>
          <a:sx n="113" d="100"/>
          <a:sy n="113" d="100"/>
        </p:scale>
        <p:origin x="-19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84840-FC01-4B78-8867-01EAC9118407}" type="datetimeFigureOut">
              <a:rPr lang="ko-KR" altLang="en-US" smtClean="0"/>
              <a:t>2017-11-28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58F5E-EC52-4ED7-9C2F-0C16609148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68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E58F5E-EC52-4ED7-9C2F-0C16609148BE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3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80B20-BA24-47D7-91B7-0224FCA2E911}" type="datetimeFigureOut">
              <a:rPr lang="ko-KR" altLang="en-US" smtClean="0"/>
              <a:pPr/>
              <a:t>2017-11-28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D90F6-516E-4CD2-964A-A181FA68D0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제목 2"/>
          <p:cNvSpPr txBox="1">
            <a:spLocks/>
          </p:cNvSpPr>
          <p:nvPr/>
        </p:nvSpPr>
        <p:spPr>
          <a:xfrm>
            <a:off x="430825" y="404664"/>
            <a:ext cx="8280000" cy="3446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유가보조금 수급구조</a:t>
            </a:r>
            <a:r>
              <a:rPr lang="en-US" altLang="ko-K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대책</a:t>
            </a:r>
            <a:endParaRPr lang="ko-KR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323528" y="833800"/>
            <a:ext cx="8640960" cy="5619536"/>
          </a:xfrm>
          <a:prstGeom prst="round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모서리가 둥근 직사각형 45"/>
          <p:cNvSpPr/>
          <p:nvPr/>
        </p:nvSpPr>
        <p:spPr>
          <a:xfrm>
            <a:off x="1276462" y="4339734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69AA34"/>
            </a:fgClr>
            <a:bgClr>
              <a:srgbClr val="5C952E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주유소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633" y="4339734"/>
            <a:ext cx="1342429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2752726" y="1484784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0766A8"/>
            </a:fgClr>
            <a:bgClr>
              <a:srgbClr val="065B9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국토부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  <a:p>
            <a:pPr algn="ctr"/>
            <a:r>
              <a:rPr lang="en-US" altLang="ko-KR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(ITAS)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4552926" y="2204864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0766A8"/>
            </a:fgClr>
            <a:bgClr>
              <a:srgbClr val="065B94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지자체</a:t>
            </a:r>
            <a:endParaRPr lang="en-US" altLang="ko-KR" sz="1200" b="1" spc="-150" dirty="0" smtClean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2752726" y="2997032"/>
            <a:ext cx="900000" cy="720000"/>
          </a:xfrm>
          <a:prstGeom prst="roundRect">
            <a:avLst>
              <a:gd name="adj" fmla="val 4023"/>
            </a:avLst>
          </a:prstGeom>
          <a:pattFill prst="wdDnDiag">
            <a:fgClr>
              <a:srgbClr val="9E6B26"/>
            </a:fgClr>
            <a:bgClr>
              <a:srgbClr val="965600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200" b="1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카드사</a:t>
            </a:r>
            <a:endParaRPr lang="ko-KR" altLang="en-US" sz="1200" b="1" spc="-150" dirty="0">
              <a:gradFill>
                <a:gsLst>
                  <a:gs pos="100000">
                    <a:prstClr val="white"/>
                  </a:gs>
                  <a:gs pos="100000">
                    <a:prstClr val="black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cxnSp>
        <p:nvCxnSpPr>
          <p:cNvPr id="3" name="직선 화살표 연결선 2"/>
          <p:cNvCxnSpPr>
            <a:endCxn id="48" idx="1"/>
          </p:cNvCxnSpPr>
          <p:nvPr/>
        </p:nvCxnSpPr>
        <p:spPr>
          <a:xfrm>
            <a:off x="2176462" y="4699734"/>
            <a:ext cx="3158171" cy="0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꺾인 연결선 10"/>
          <p:cNvCxnSpPr/>
          <p:nvPr/>
        </p:nvCxnSpPr>
        <p:spPr>
          <a:xfrm rot="10800000" flipV="1">
            <a:off x="3652726" y="2924944"/>
            <a:ext cx="1224136" cy="216224"/>
          </a:xfrm>
          <a:prstGeom prst="bentConnector3">
            <a:avLst>
              <a:gd name="adj1" fmla="val -471"/>
            </a:avLst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꺾인 연결선 15"/>
          <p:cNvCxnSpPr>
            <a:stCxn id="51" idx="1"/>
            <a:endCxn id="46" idx="0"/>
          </p:cNvCxnSpPr>
          <p:nvPr/>
        </p:nvCxnSpPr>
        <p:spPr>
          <a:xfrm rot="10800000" flipV="1">
            <a:off x="1726462" y="3357032"/>
            <a:ext cx="1026264" cy="982702"/>
          </a:xfrm>
          <a:prstGeom prst="bentConnector2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꺾인 연결선 17"/>
          <p:cNvCxnSpPr>
            <a:endCxn id="48" idx="0"/>
          </p:cNvCxnSpPr>
          <p:nvPr/>
        </p:nvCxnSpPr>
        <p:spPr>
          <a:xfrm>
            <a:off x="3652726" y="3499552"/>
            <a:ext cx="2353122" cy="840182"/>
          </a:xfrm>
          <a:prstGeom prst="bentConnector2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꺾인 연결선 20"/>
          <p:cNvCxnSpPr>
            <a:stCxn id="49" idx="3"/>
            <a:endCxn id="50" idx="0"/>
          </p:cNvCxnSpPr>
          <p:nvPr/>
        </p:nvCxnSpPr>
        <p:spPr>
          <a:xfrm>
            <a:off x="3652726" y="1844784"/>
            <a:ext cx="1350200" cy="360080"/>
          </a:xfrm>
          <a:prstGeom prst="bentConnector2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3508710" y="1613992"/>
            <a:ext cx="173857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유가보조금 사용내역 </a:t>
            </a:r>
            <a:r>
              <a:rPr lang="ko-KR" altLang="en-US" sz="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28590" y="2348880"/>
            <a:ext cx="8191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유가보조금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사용내역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전송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40" name="직선 화살표 연결선 39"/>
          <p:cNvCxnSpPr>
            <a:stCxn id="51" idx="0"/>
            <a:endCxn id="49" idx="2"/>
          </p:cNvCxnSpPr>
          <p:nvPr/>
        </p:nvCxnSpPr>
        <p:spPr>
          <a:xfrm flipV="1">
            <a:off x="3202726" y="2204784"/>
            <a:ext cx="0" cy="792248"/>
          </a:xfrm>
          <a:prstGeom prst="straightConnector1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750257" y="2924944"/>
            <a:ext cx="11266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유가보조금 지급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927391" y="3558208"/>
            <a:ext cx="9488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유가보조금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제외한</a:t>
            </a:r>
            <a:endParaRPr lang="en-US" altLang="ko-KR" sz="9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유류대금 지급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636502" y="3126160"/>
            <a:ext cx="11266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유류대금 지급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52" name="꺾인 연결선 51"/>
          <p:cNvCxnSpPr/>
          <p:nvPr/>
        </p:nvCxnSpPr>
        <p:spPr>
          <a:xfrm>
            <a:off x="3652726" y="3558208"/>
            <a:ext cx="2229259" cy="781526"/>
          </a:xfrm>
          <a:prstGeom prst="bentConnector3">
            <a:avLst>
              <a:gd name="adj1" fmla="val 99826"/>
            </a:avLst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>
            <a:stCxn id="96" idx="2"/>
            <a:endCxn id="41" idx="0"/>
          </p:cNvCxnSpPr>
          <p:nvPr/>
        </p:nvCxnSpPr>
        <p:spPr>
          <a:xfrm>
            <a:off x="3962287" y="4926673"/>
            <a:ext cx="1311841" cy="518551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곱셈 기호 121"/>
          <p:cNvSpPr/>
          <p:nvPr/>
        </p:nvSpPr>
        <p:spPr>
          <a:xfrm>
            <a:off x="5701985" y="3695543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4" name="직선 연결선 123"/>
          <p:cNvCxnSpPr>
            <a:stCxn id="122" idx="1"/>
            <a:endCxn id="33" idx="2"/>
          </p:cNvCxnSpPr>
          <p:nvPr/>
        </p:nvCxnSpPr>
        <p:spPr>
          <a:xfrm flipV="1">
            <a:off x="5975522" y="2136631"/>
            <a:ext cx="1061101" cy="1645375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화살표 연결선 133"/>
          <p:cNvCxnSpPr/>
          <p:nvPr/>
        </p:nvCxnSpPr>
        <p:spPr>
          <a:xfrm>
            <a:off x="2176462" y="4825202"/>
            <a:ext cx="3158171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곱셈 기호 95"/>
          <p:cNvSpPr/>
          <p:nvPr/>
        </p:nvSpPr>
        <p:spPr>
          <a:xfrm>
            <a:off x="3688750" y="4653136"/>
            <a:ext cx="360000" cy="3600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TextBox 138"/>
          <p:cNvSpPr txBox="1"/>
          <p:nvPr/>
        </p:nvSpPr>
        <p:spPr>
          <a:xfrm>
            <a:off x="6660232" y="4474500"/>
            <a:ext cx="1229554" cy="369332"/>
          </a:xfrm>
          <a:prstGeom prst="rect">
            <a:avLst/>
          </a:prstGeom>
          <a:noFill/>
          <a:ln cap="rnd">
            <a:solidFill>
              <a:srgbClr val="A9291B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톤 이하 월 </a:t>
            </a:r>
            <a:r>
              <a:rPr lang="en-US" altLang="ko-KR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76</a:t>
            </a:r>
            <a:r>
              <a:rPr lang="ko-KR" altLang="en-US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만원</a:t>
            </a:r>
            <a:endParaRPr lang="en-US" altLang="ko-KR" sz="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2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톤 초과 월 </a:t>
            </a:r>
            <a:r>
              <a:rPr lang="en-US" altLang="ko-KR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148</a:t>
            </a:r>
            <a:r>
              <a:rPr lang="ko-KR" altLang="en-US" sz="8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만원</a:t>
            </a:r>
            <a:endParaRPr lang="en-US" altLang="ko-KR" sz="8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5220072" y="1556792"/>
            <a:ext cx="3616751" cy="579839"/>
            <a:chOff x="5131713" y="1340768"/>
            <a:chExt cx="3616751" cy="579839"/>
          </a:xfrm>
        </p:grpSpPr>
        <p:sp>
          <p:nvSpPr>
            <p:cNvPr id="33" name="모서리가 둥근 직사각형 32"/>
            <p:cNvSpPr/>
            <p:nvPr/>
          </p:nvSpPr>
          <p:spPr>
            <a:xfrm>
              <a:off x="5148064" y="1340768"/>
              <a:ext cx="3600400" cy="579839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900" dirty="0">
                <a:solidFill>
                  <a:srgbClr val="003300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131713" y="1412776"/>
              <a:ext cx="158417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주유소와 차주가 </a:t>
              </a:r>
              <a:r>
                <a:rPr lang="ko-KR" altLang="en-US" sz="900" b="1" dirty="0">
                  <a:latin typeface="+mn-ea"/>
                </a:rPr>
                <a:t>공모하여 </a:t>
              </a:r>
              <a:r>
                <a:rPr lang="ko-KR" altLang="en-US" sz="900" b="1" dirty="0" err="1" smtClean="0">
                  <a:latin typeface="+mn-ea"/>
                </a:rPr>
                <a:t>주유량보다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>
                  <a:latin typeface="+mn-ea"/>
                </a:rPr>
                <a:t>많이 카드결제</a:t>
              </a:r>
              <a:r>
                <a:rPr lang="en-US" altLang="ko-KR" sz="900" b="1" dirty="0" smtClean="0">
                  <a:solidFill>
                    <a:srgbClr val="C00000"/>
                  </a:solidFill>
                  <a:latin typeface="+mn-ea"/>
                </a:rPr>
                <a:t>(</a:t>
              </a:r>
              <a:r>
                <a:rPr lang="ko-KR" altLang="en-US" sz="900" b="1" dirty="0" smtClean="0">
                  <a:solidFill>
                    <a:srgbClr val="C00000"/>
                  </a:solidFill>
                  <a:latin typeface="+mn-ea"/>
                </a:rPr>
                <a:t>유가보조금 불법수급</a:t>
              </a:r>
              <a:r>
                <a:rPr lang="en-US" altLang="ko-KR" sz="900" b="1" dirty="0">
                  <a:solidFill>
                    <a:srgbClr val="C00000"/>
                  </a:solidFill>
                  <a:latin typeface="+mn-ea"/>
                </a:rPr>
                <a:t>)</a:t>
              </a:r>
              <a:endParaRPr lang="ko-KR" altLang="en-US" sz="900" b="1" dirty="0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35" name="줄무늬가 있는 오른쪽 화살표 34"/>
            <p:cNvSpPr/>
            <p:nvPr/>
          </p:nvSpPr>
          <p:spPr>
            <a:xfrm>
              <a:off x="6680394" y="1556792"/>
              <a:ext cx="540000" cy="180000"/>
            </a:xfrm>
            <a:prstGeom prst="stripedRightArrow">
              <a:avLst/>
            </a:prstGeom>
            <a:solidFill>
              <a:srgbClr val="F0BCB6"/>
            </a:solidFill>
            <a:ln w="952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193858" y="1452531"/>
              <a:ext cx="15546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유가보조금 불법수급 합동점검 및</a:t>
              </a:r>
              <a:r>
                <a:rPr lang="en-US" altLang="ko-KR" sz="900" b="1" dirty="0" smtClean="0">
                  <a:solidFill>
                    <a:srgbClr val="003300"/>
                  </a:solidFill>
                  <a:latin typeface="+mn-ea"/>
                </a:rPr>
                <a:t> </a:t>
              </a:r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정보공유 강화</a:t>
              </a:r>
              <a:endParaRPr lang="ko-KR" altLang="en-US" sz="900" b="1" dirty="0">
                <a:solidFill>
                  <a:srgbClr val="003300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11960" y="5445224"/>
            <a:ext cx="3924336" cy="369332"/>
            <a:chOff x="3311960" y="5733256"/>
            <a:chExt cx="3924336" cy="369332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3311960" y="5733256"/>
              <a:ext cx="3924336" cy="360040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900" dirty="0">
                <a:solidFill>
                  <a:srgbClr val="003300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349039" y="5733256"/>
              <a:ext cx="10789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dirty="0" smtClean="0">
                  <a:solidFill>
                    <a:srgbClr val="C00000"/>
                  </a:solidFill>
                  <a:latin typeface="+mn-ea"/>
                </a:rPr>
                <a:t>경유 대신 등유 등 공급</a:t>
              </a:r>
              <a:endParaRPr lang="ko-KR" altLang="en-US" sz="900" b="1" dirty="0">
                <a:solidFill>
                  <a:srgbClr val="C00000"/>
                </a:solidFill>
                <a:latin typeface="+mn-ea"/>
              </a:endParaRPr>
            </a:p>
          </p:txBody>
        </p:sp>
        <p:sp>
          <p:nvSpPr>
            <p:cNvPr id="43" name="줄무늬가 있는 오른쪽 화살표 42"/>
            <p:cNvSpPr/>
            <p:nvPr/>
          </p:nvSpPr>
          <p:spPr>
            <a:xfrm>
              <a:off x="4427984" y="5805264"/>
              <a:ext cx="540000" cy="180000"/>
            </a:xfrm>
            <a:prstGeom prst="stripedRightArrow">
              <a:avLst/>
            </a:prstGeom>
            <a:solidFill>
              <a:srgbClr val="F0BCB6"/>
            </a:solidFill>
            <a:ln w="9525"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033618" y="5775199"/>
              <a:ext cx="205866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900" b="1" dirty="0" smtClean="0">
                  <a:solidFill>
                    <a:srgbClr val="003300"/>
                  </a:solidFill>
                  <a:latin typeface="+mn-ea"/>
                </a:rPr>
                <a:t>유가보조금 유류 불법행위 현장 점검</a:t>
              </a:r>
              <a:endParaRPr lang="ko-KR" altLang="en-US" sz="900" b="1" dirty="0">
                <a:solidFill>
                  <a:srgbClr val="003300"/>
                </a:solidFill>
                <a:latin typeface="+mn-ea"/>
              </a:endParaRPr>
            </a:p>
          </p:txBody>
        </p:sp>
      </p:grpSp>
      <p:cxnSp>
        <p:nvCxnSpPr>
          <p:cNvPr id="38" name="꺾인 연결선 37"/>
          <p:cNvCxnSpPr/>
          <p:nvPr/>
        </p:nvCxnSpPr>
        <p:spPr>
          <a:xfrm rot="10800000" flipV="1">
            <a:off x="3652726" y="2924943"/>
            <a:ext cx="1567346" cy="504055"/>
          </a:xfrm>
          <a:prstGeom prst="bentConnector3">
            <a:avLst>
              <a:gd name="adj1" fmla="val 69"/>
            </a:avLst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902657" y="3212976"/>
            <a:ext cx="112660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유가보조금 청구</a:t>
            </a:r>
            <a:endParaRPr lang="ko-KR" altLang="en-US" sz="9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00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63500">
          <a:solidFill>
            <a:schemeClr val="tx1">
              <a:lumMod val="85000"/>
              <a:lumOff val="15000"/>
            </a:schemeClr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2333</TotalTime>
  <Words>68</Words>
  <Application>Microsoft Office PowerPoint</Application>
  <PresentationFormat>화면 슬라이드 쇼(4:3)</PresentationFormat>
  <Paragraphs>24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Kpetro</dc:creator>
  <cp:lastModifiedBy>user</cp:lastModifiedBy>
  <cp:revision>107</cp:revision>
  <cp:lastPrinted>2017-11-13T04:54:00Z</cp:lastPrinted>
  <dcterms:created xsi:type="dcterms:W3CDTF">2017-09-17T04:37:32Z</dcterms:created>
  <dcterms:modified xsi:type="dcterms:W3CDTF">2017-11-28T02:09:28Z</dcterms:modified>
</cp:coreProperties>
</file>