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72" r:id="rId2"/>
    <p:sldId id="273" r:id="rId3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00"/>
    <a:srgbClr val="F0BCB6"/>
    <a:srgbClr val="D64536"/>
    <a:srgbClr val="FF6600"/>
    <a:srgbClr val="A9291B"/>
    <a:srgbClr val="A50021"/>
    <a:srgbClr val="F747B8"/>
    <a:srgbClr val="BC26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77" autoAdjust="0"/>
    <p:restoredTop sz="94660"/>
  </p:normalViewPr>
  <p:slideViewPr>
    <p:cSldViewPr>
      <p:cViewPr varScale="1">
        <p:scale>
          <a:sx n="113" d="100"/>
          <a:sy n="113" d="100"/>
        </p:scale>
        <p:origin x="-195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384840-FC01-4B78-8867-01EAC9118407}" type="datetimeFigureOut">
              <a:rPr lang="ko-KR" altLang="en-US" smtClean="0"/>
              <a:t>2017-11-28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E58F5E-EC52-4ED7-9C2F-0C16609148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76881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80B20-BA24-47D7-91B7-0224FCA2E911}" type="datetimeFigureOut">
              <a:rPr lang="ko-KR" altLang="en-US" smtClean="0"/>
              <a:pPr/>
              <a:t>2017-11-28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D90F6-516E-4CD2-964A-A181FA68D06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80B20-BA24-47D7-91B7-0224FCA2E911}" type="datetimeFigureOut">
              <a:rPr lang="ko-KR" altLang="en-US" smtClean="0"/>
              <a:pPr/>
              <a:t>2017-11-28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D90F6-516E-4CD2-964A-A181FA68D06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80B20-BA24-47D7-91B7-0224FCA2E911}" type="datetimeFigureOut">
              <a:rPr lang="ko-KR" altLang="en-US" smtClean="0"/>
              <a:pPr/>
              <a:t>2017-11-28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D90F6-516E-4CD2-964A-A181FA68D06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80B20-BA24-47D7-91B7-0224FCA2E911}" type="datetimeFigureOut">
              <a:rPr lang="ko-KR" altLang="en-US" smtClean="0"/>
              <a:pPr/>
              <a:t>2017-11-28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D90F6-516E-4CD2-964A-A181FA68D06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80B20-BA24-47D7-91B7-0224FCA2E911}" type="datetimeFigureOut">
              <a:rPr lang="ko-KR" altLang="en-US" smtClean="0"/>
              <a:pPr/>
              <a:t>2017-11-28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D90F6-516E-4CD2-964A-A181FA68D06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80B20-BA24-47D7-91B7-0224FCA2E911}" type="datetimeFigureOut">
              <a:rPr lang="ko-KR" altLang="en-US" smtClean="0"/>
              <a:pPr/>
              <a:t>2017-11-28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D90F6-516E-4CD2-964A-A181FA68D06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80B20-BA24-47D7-91B7-0224FCA2E911}" type="datetimeFigureOut">
              <a:rPr lang="ko-KR" altLang="en-US" smtClean="0"/>
              <a:pPr/>
              <a:t>2017-11-28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D90F6-516E-4CD2-964A-A181FA68D06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80B20-BA24-47D7-91B7-0224FCA2E911}" type="datetimeFigureOut">
              <a:rPr lang="ko-KR" altLang="en-US" smtClean="0"/>
              <a:pPr/>
              <a:t>2017-11-28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D90F6-516E-4CD2-964A-A181FA68D06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80B20-BA24-47D7-91B7-0224FCA2E911}" type="datetimeFigureOut">
              <a:rPr lang="ko-KR" altLang="en-US" smtClean="0"/>
              <a:pPr/>
              <a:t>2017-11-28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D90F6-516E-4CD2-964A-A181FA68D06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80B20-BA24-47D7-91B7-0224FCA2E911}" type="datetimeFigureOut">
              <a:rPr lang="ko-KR" altLang="en-US" smtClean="0"/>
              <a:pPr/>
              <a:t>2017-11-28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D90F6-516E-4CD2-964A-A181FA68D06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80B20-BA24-47D7-91B7-0224FCA2E911}" type="datetimeFigureOut">
              <a:rPr lang="ko-KR" altLang="en-US" smtClean="0"/>
              <a:pPr/>
              <a:t>2017-11-28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D90F6-516E-4CD2-964A-A181FA68D06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C80B20-BA24-47D7-91B7-0224FCA2E911}" type="datetimeFigureOut">
              <a:rPr lang="ko-KR" altLang="en-US" smtClean="0"/>
              <a:pPr/>
              <a:t>2017-11-28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8D90F6-516E-4CD2-964A-A181FA68D06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9" name="직선 연결선 78"/>
          <p:cNvCxnSpPr/>
          <p:nvPr/>
        </p:nvCxnSpPr>
        <p:spPr>
          <a:xfrm>
            <a:off x="6372200" y="3582406"/>
            <a:ext cx="649916" cy="571173"/>
          </a:xfrm>
          <a:prstGeom prst="line">
            <a:avLst/>
          </a:prstGeom>
          <a:ln w="9525">
            <a:solidFill>
              <a:schemeClr val="accent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제목 2"/>
          <p:cNvSpPr txBox="1">
            <a:spLocks/>
          </p:cNvSpPr>
          <p:nvPr/>
        </p:nvSpPr>
        <p:spPr>
          <a:xfrm>
            <a:off x="430825" y="404664"/>
            <a:ext cx="8280000" cy="34463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1. </a:t>
            </a:r>
            <a:r>
              <a:rPr lang="ko-KR" altLang="en-US" sz="20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가짜석유</a:t>
            </a:r>
            <a:r>
              <a:rPr lang="ko-KR" alt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유통구조</a:t>
            </a:r>
            <a:r>
              <a:rPr lang="en-US" altLang="ko-KR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및 대책</a:t>
            </a:r>
            <a:endParaRPr lang="ko-KR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5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060848"/>
            <a:ext cx="788365" cy="7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656" y="4237408"/>
            <a:ext cx="1109032" cy="7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모서리가 둥근 직사각형 59"/>
          <p:cNvSpPr/>
          <p:nvPr/>
        </p:nvSpPr>
        <p:spPr>
          <a:xfrm>
            <a:off x="3131840" y="3032956"/>
            <a:ext cx="900000" cy="720000"/>
          </a:xfrm>
          <a:prstGeom prst="roundRect">
            <a:avLst>
              <a:gd name="adj" fmla="val 4023"/>
            </a:avLst>
          </a:prstGeom>
          <a:pattFill prst="wdDnDiag">
            <a:fgClr>
              <a:srgbClr val="69AA34"/>
            </a:fgClr>
            <a:bgClr>
              <a:srgbClr val="5C952E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200" b="1" spc="-150" dirty="0" smtClean="0">
                <a:gradFill>
                  <a:gsLst>
                    <a:gs pos="100000">
                      <a:prstClr val="white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</a:rPr>
              <a:t>대리점</a:t>
            </a:r>
            <a:endParaRPr lang="ko-KR" altLang="en-US" sz="1200" b="1" spc="-150" dirty="0">
              <a:gradFill>
                <a:gsLst>
                  <a:gs pos="100000">
                    <a:prstClr val="white"/>
                  </a:gs>
                  <a:gs pos="100000">
                    <a:prstClr val="black"/>
                  </a:gs>
                </a:gsLst>
                <a:lin ang="5400000" scaled="1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anose="020B0503020000020004" pitchFamily="50" charset="-127"/>
            </a:endParaRPr>
          </a:p>
        </p:txBody>
      </p:sp>
      <p:cxnSp>
        <p:nvCxnSpPr>
          <p:cNvPr id="5" name="직선 연결선 4"/>
          <p:cNvCxnSpPr/>
          <p:nvPr/>
        </p:nvCxnSpPr>
        <p:spPr>
          <a:xfrm>
            <a:off x="2339752" y="833800"/>
            <a:ext cx="72008" cy="56195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모서리가 둥근 직사각형 62"/>
          <p:cNvSpPr/>
          <p:nvPr/>
        </p:nvSpPr>
        <p:spPr>
          <a:xfrm>
            <a:off x="323528" y="833800"/>
            <a:ext cx="8640960" cy="5619536"/>
          </a:xfrm>
          <a:prstGeom prst="roundRect">
            <a:avLst/>
          </a:prstGeom>
          <a:noFill/>
          <a:ln>
            <a:solidFill>
              <a:schemeClr val="accent3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64" name="직선 연결선 63"/>
          <p:cNvCxnSpPr/>
          <p:nvPr/>
        </p:nvCxnSpPr>
        <p:spPr>
          <a:xfrm>
            <a:off x="6228184" y="836712"/>
            <a:ext cx="72008" cy="56195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모서리가 둥근 직사각형 64"/>
          <p:cNvSpPr/>
          <p:nvPr/>
        </p:nvSpPr>
        <p:spPr>
          <a:xfrm>
            <a:off x="2124280" y="4237408"/>
            <a:ext cx="540000" cy="720000"/>
          </a:xfrm>
          <a:prstGeom prst="roundRect">
            <a:avLst>
              <a:gd name="adj" fmla="val 4023"/>
            </a:avLst>
          </a:prstGeom>
          <a:pattFill prst="wdDnDiag">
            <a:fgClr>
              <a:srgbClr val="0766A8"/>
            </a:fgClr>
            <a:bgClr>
              <a:srgbClr val="065B94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200" b="1" spc="-150" dirty="0" smtClean="0">
                <a:gradFill>
                  <a:gsLst>
                    <a:gs pos="100000">
                      <a:prstClr val="white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</a:rPr>
              <a:t>통관</a:t>
            </a:r>
            <a:endParaRPr lang="ko-KR" altLang="en-US" sz="1200" b="1" spc="-150" dirty="0">
              <a:gradFill>
                <a:gsLst>
                  <a:gs pos="100000">
                    <a:prstClr val="white"/>
                  </a:gs>
                  <a:gs pos="100000">
                    <a:prstClr val="black"/>
                  </a:gs>
                </a:gsLst>
                <a:lin ang="5400000" scaled="1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anose="020B0503020000020004" pitchFamily="50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3311960" y="4237408"/>
            <a:ext cx="900000" cy="720000"/>
          </a:xfrm>
          <a:prstGeom prst="roundRect">
            <a:avLst>
              <a:gd name="adj" fmla="val 4023"/>
            </a:avLst>
          </a:prstGeom>
          <a:pattFill prst="wdDnDiag">
            <a:fgClr>
              <a:srgbClr val="BC2622"/>
            </a:fgClr>
            <a:bgClr>
              <a:srgbClr val="A9291B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200" b="1" spc="-150" dirty="0" err="1" smtClean="0">
                <a:gradFill>
                  <a:gsLst>
                    <a:gs pos="100000">
                      <a:prstClr val="white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</a:rPr>
              <a:t>가짜석유</a:t>
            </a:r>
            <a:endParaRPr lang="en-US" altLang="ko-KR" sz="1200" b="1" spc="-150" dirty="0" smtClean="0">
              <a:gradFill>
                <a:gsLst>
                  <a:gs pos="100000">
                    <a:prstClr val="white"/>
                  </a:gs>
                  <a:gs pos="100000">
                    <a:prstClr val="black"/>
                  </a:gs>
                </a:gsLst>
                <a:lin ang="5400000" scaled="1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anose="020B0503020000020004" pitchFamily="50" charset="-127"/>
            </a:endParaRPr>
          </a:p>
          <a:p>
            <a:pPr algn="ctr"/>
            <a:r>
              <a:rPr lang="ko-KR" altLang="en-US" sz="1200" b="1" spc="-150" dirty="0" smtClean="0">
                <a:gradFill>
                  <a:gsLst>
                    <a:gs pos="100000">
                      <a:prstClr val="white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</a:rPr>
              <a:t> 제조</a:t>
            </a:r>
            <a:endParaRPr lang="ko-KR" altLang="en-US" sz="1200" b="1" spc="-150" dirty="0">
              <a:gradFill>
                <a:gsLst>
                  <a:gs pos="100000">
                    <a:prstClr val="white"/>
                  </a:gs>
                  <a:gs pos="100000">
                    <a:prstClr val="black"/>
                  </a:gs>
                </a:gsLst>
                <a:lin ang="5400000" scaled="1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anose="020B0503020000020004" pitchFamily="50" charset="-127"/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4914088" y="1772816"/>
            <a:ext cx="900000" cy="720000"/>
          </a:xfrm>
          <a:prstGeom prst="roundRect">
            <a:avLst>
              <a:gd name="adj" fmla="val 4023"/>
            </a:avLst>
          </a:prstGeom>
          <a:pattFill prst="wdDnDiag">
            <a:fgClr>
              <a:srgbClr val="BC2622"/>
            </a:fgClr>
            <a:bgClr>
              <a:srgbClr val="A9291B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200" b="1" spc="-150" dirty="0" err="1" smtClean="0">
                <a:gradFill>
                  <a:gsLst>
                    <a:gs pos="100000">
                      <a:prstClr val="white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</a:rPr>
              <a:t>가짜석유</a:t>
            </a:r>
            <a:endParaRPr lang="en-US" altLang="ko-KR" sz="1200" b="1" spc="-150" dirty="0" smtClean="0">
              <a:gradFill>
                <a:gsLst>
                  <a:gs pos="100000">
                    <a:prstClr val="white"/>
                  </a:gs>
                  <a:gs pos="100000">
                    <a:prstClr val="black"/>
                  </a:gs>
                </a:gsLst>
                <a:lin ang="5400000" scaled="1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anose="020B0503020000020004" pitchFamily="50" charset="-127"/>
            </a:endParaRPr>
          </a:p>
          <a:p>
            <a:pPr algn="ctr"/>
            <a:r>
              <a:rPr lang="ko-KR" altLang="en-US" sz="1200" b="1" spc="-150" dirty="0" smtClean="0">
                <a:gradFill>
                  <a:gsLst>
                    <a:gs pos="100000">
                      <a:prstClr val="white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</a:rPr>
              <a:t> 제조</a:t>
            </a:r>
            <a:endParaRPr lang="ko-KR" altLang="en-US" sz="1200" b="1" spc="-150" dirty="0">
              <a:gradFill>
                <a:gsLst>
                  <a:gs pos="100000">
                    <a:prstClr val="white"/>
                  </a:gs>
                  <a:gs pos="100000">
                    <a:prstClr val="black"/>
                  </a:gs>
                </a:gsLst>
                <a:lin ang="5400000" scaled="1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anose="020B0503020000020004" pitchFamily="50" charset="-127"/>
            </a:endParaRPr>
          </a:p>
        </p:txBody>
      </p:sp>
      <p:cxnSp>
        <p:nvCxnSpPr>
          <p:cNvPr id="24" name="꺾인 연결선 23"/>
          <p:cNvCxnSpPr>
            <a:stCxn id="58" idx="3"/>
            <a:endCxn id="60" idx="1"/>
          </p:cNvCxnSpPr>
          <p:nvPr/>
        </p:nvCxnSpPr>
        <p:spPr>
          <a:xfrm>
            <a:off x="1687957" y="2420848"/>
            <a:ext cx="1443883" cy="972108"/>
          </a:xfrm>
          <a:prstGeom prst="bentConnector3">
            <a:avLst>
              <a:gd name="adj1" fmla="val 50000"/>
            </a:avLst>
          </a:prstGeom>
          <a:ln w="38100">
            <a:solidFill>
              <a:schemeClr val="tx1">
                <a:lumMod val="85000"/>
                <a:lumOff val="1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화살표 연결선 29"/>
          <p:cNvCxnSpPr/>
          <p:nvPr/>
        </p:nvCxnSpPr>
        <p:spPr>
          <a:xfrm>
            <a:off x="1763688" y="4597408"/>
            <a:ext cx="360592" cy="0"/>
          </a:xfrm>
          <a:prstGeom prst="straightConnector1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꺾인 연결선 32"/>
          <p:cNvCxnSpPr>
            <a:stCxn id="65" idx="3"/>
            <a:endCxn id="60" idx="1"/>
          </p:cNvCxnSpPr>
          <p:nvPr/>
        </p:nvCxnSpPr>
        <p:spPr>
          <a:xfrm flipV="1">
            <a:off x="2664280" y="3392956"/>
            <a:ext cx="467560" cy="1204452"/>
          </a:xfrm>
          <a:prstGeom prst="bentConnector3">
            <a:avLst>
              <a:gd name="adj1" fmla="val 23418"/>
            </a:avLst>
          </a:prstGeom>
          <a:ln w="38100">
            <a:solidFill>
              <a:schemeClr val="tx1">
                <a:lumMod val="85000"/>
                <a:lumOff val="1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꺾인 연결선 39"/>
          <p:cNvCxnSpPr>
            <a:stCxn id="60" idx="3"/>
          </p:cNvCxnSpPr>
          <p:nvPr/>
        </p:nvCxnSpPr>
        <p:spPr>
          <a:xfrm>
            <a:off x="4031840" y="3392956"/>
            <a:ext cx="882248" cy="1"/>
          </a:xfrm>
          <a:prstGeom prst="bentConnector3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꺾인 연결선 41"/>
          <p:cNvCxnSpPr/>
          <p:nvPr/>
        </p:nvCxnSpPr>
        <p:spPr>
          <a:xfrm flipV="1">
            <a:off x="5814088" y="3392956"/>
            <a:ext cx="1134176" cy="1"/>
          </a:xfrm>
          <a:prstGeom prst="bentConnector3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2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6316" y="3068960"/>
            <a:ext cx="900000" cy="633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6" name="직선 화살표 연결선 45"/>
          <p:cNvCxnSpPr/>
          <p:nvPr/>
        </p:nvCxnSpPr>
        <p:spPr>
          <a:xfrm>
            <a:off x="1763688" y="4797152"/>
            <a:ext cx="360592" cy="0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직선 화살표 연결선 49"/>
          <p:cNvCxnSpPr/>
          <p:nvPr/>
        </p:nvCxnSpPr>
        <p:spPr>
          <a:xfrm>
            <a:off x="2664280" y="4797152"/>
            <a:ext cx="647680" cy="0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꺾인 연결선 53"/>
          <p:cNvCxnSpPr>
            <a:stCxn id="12" idx="3"/>
          </p:cNvCxnSpPr>
          <p:nvPr/>
        </p:nvCxnSpPr>
        <p:spPr>
          <a:xfrm flipV="1">
            <a:off x="4211960" y="3740684"/>
            <a:ext cx="1152128" cy="856724"/>
          </a:xfrm>
          <a:prstGeom prst="bentConnector2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직선 화살표 연결선 56"/>
          <p:cNvCxnSpPr>
            <a:stCxn id="13" idx="2"/>
          </p:cNvCxnSpPr>
          <p:nvPr/>
        </p:nvCxnSpPr>
        <p:spPr>
          <a:xfrm>
            <a:off x="5364088" y="2492816"/>
            <a:ext cx="0" cy="552413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모서리가 둥근 직사각형 66"/>
          <p:cNvSpPr/>
          <p:nvPr/>
        </p:nvSpPr>
        <p:spPr>
          <a:xfrm>
            <a:off x="4896136" y="3042406"/>
            <a:ext cx="900000" cy="720000"/>
          </a:xfrm>
          <a:prstGeom prst="roundRect">
            <a:avLst>
              <a:gd name="adj" fmla="val 4023"/>
            </a:avLst>
          </a:prstGeom>
          <a:pattFill prst="wdDnDiag">
            <a:fgClr>
              <a:srgbClr val="69AA34"/>
            </a:fgClr>
            <a:bgClr>
              <a:srgbClr val="5C952E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200" b="1" spc="-150" dirty="0" smtClean="0">
                <a:gradFill>
                  <a:gsLst>
                    <a:gs pos="100000">
                      <a:prstClr val="white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</a:rPr>
              <a:t>주유소</a:t>
            </a:r>
            <a:endParaRPr lang="ko-KR" altLang="en-US" sz="1200" b="1" spc="-150" dirty="0">
              <a:gradFill>
                <a:gsLst>
                  <a:gs pos="100000">
                    <a:prstClr val="white"/>
                  </a:gs>
                  <a:gs pos="100000">
                    <a:prstClr val="black"/>
                  </a:gs>
                </a:gsLst>
                <a:lin ang="5400000" scaled="1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anose="020B0503020000020004" pitchFamily="50" charset="-127"/>
            </a:endParaRPr>
          </a:p>
        </p:txBody>
      </p:sp>
      <p:cxnSp>
        <p:nvCxnSpPr>
          <p:cNvPr id="71" name="직선 화살표 연결선 70"/>
          <p:cNvCxnSpPr/>
          <p:nvPr/>
        </p:nvCxnSpPr>
        <p:spPr>
          <a:xfrm>
            <a:off x="5796136" y="3573016"/>
            <a:ext cx="1152128" cy="0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곱셈 기호 71"/>
          <p:cNvSpPr/>
          <p:nvPr/>
        </p:nvSpPr>
        <p:spPr>
          <a:xfrm>
            <a:off x="2790540" y="4616640"/>
            <a:ext cx="360000" cy="360000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4" name="곱셈 기호 73"/>
          <p:cNvSpPr/>
          <p:nvPr/>
        </p:nvSpPr>
        <p:spPr>
          <a:xfrm>
            <a:off x="5183616" y="4428274"/>
            <a:ext cx="360000" cy="360000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5" name="곱셈 기호 74"/>
          <p:cNvSpPr/>
          <p:nvPr/>
        </p:nvSpPr>
        <p:spPr>
          <a:xfrm>
            <a:off x="5928207" y="3402406"/>
            <a:ext cx="360000" cy="360000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80" name="직선 연결선 79"/>
          <p:cNvCxnSpPr>
            <a:stCxn id="72" idx="2"/>
            <a:endCxn id="73" idx="0"/>
          </p:cNvCxnSpPr>
          <p:nvPr/>
        </p:nvCxnSpPr>
        <p:spPr>
          <a:xfrm>
            <a:off x="3064077" y="4890177"/>
            <a:ext cx="2165346" cy="699062"/>
          </a:xfrm>
          <a:prstGeom prst="line">
            <a:avLst/>
          </a:prstGeom>
          <a:ln w="9525">
            <a:solidFill>
              <a:schemeClr val="accent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직선 연결선 82"/>
          <p:cNvCxnSpPr>
            <a:stCxn id="74" idx="2"/>
            <a:endCxn id="73" idx="0"/>
          </p:cNvCxnSpPr>
          <p:nvPr/>
        </p:nvCxnSpPr>
        <p:spPr>
          <a:xfrm flipH="1">
            <a:off x="5229423" y="4701811"/>
            <a:ext cx="227730" cy="887428"/>
          </a:xfrm>
          <a:prstGeom prst="line">
            <a:avLst/>
          </a:prstGeom>
          <a:ln w="9525">
            <a:solidFill>
              <a:schemeClr val="accent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직선 연결선 86"/>
          <p:cNvCxnSpPr>
            <a:stCxn id="75" idx="0"/>
            <a:endCxn id="61" idx="2"/>
          </p:cNvCxnSpPr>
          <p:nvPr/>
        </p:nvCxnSpPr>
        <p:spPr>
          <a:xfrm flipH="1" flipV="1">
            <a:off x="2717719" y="1952836"/>
            <a:ext cx="3296951" cy="1536033"/>
          </a:xfrm>
          <a:prstGeom prst="line">
            <a:avLst/>
          </a:prstGeom>
          <a:ln w="9525">
            <a:solidFill>
              <a:schemeClr val="accent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곱셈 기호 90"/>
          <p:cNvSpPr/>
          <p:nvPr/>
        </p:nvSpPr>
        <p:spPr>
          <a:xfrm>
            <a:off x="5184600" y="2548132"/>
            <a:ext cx="360000" cy="360000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93" name="직선 연결선 92"/>
          <p:cNvCxnSpPr>
            <a:stCxn id="91" idx="0"/>
            <a:endCxn id="61" idx="2"/>
          </p:cNvCxnSpPr>
          <p:nvPr/>
        </p:nvCxnSpPr>
        <p:spPr>
          <a:xfrm flipH="1" flipV="1">
            <a:off x="2717719" y="1952836"/>
            <a:ext cx="2553344" cy="681759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TextBox 99"/>
          <p:cNvSpPr txBox="1"/>
          <p:nvPr/>
        </p:nvSpPr>
        <p:spPr>
          <a:xfrm>
            <a:off x="827584" y="908720"/>
            <a:ext cx="144016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500" dirty="0" smtClean="0">
                <a:solidFill>
                  <a:srgbClr val="FF66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제조수입 단계</a:t>
            </a:r>
            <a:endParaRPr lang="ko-KR" altLang="en-US" sz="1500" dirty="0">
              <a:solidFill>
                <a:srgbClr val="FF66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3563888" y="908720"/>
            <a:ext cx="136815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500" dirty="0" smtClean="0">
                <a:solidFill>
                  <a:srgbClr val="FF66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유통 단계</a:t>
            </a:r>
            <a:endParaRPr lang="ko-KR" altLang="en-US" sz="1500" dirty="0">
              <a:solidFill>
                <a:srgbClr val="FF66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6804248" y="908720"/>
            <a:ext cx="136815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500" dirty="0" smtClean="0">
                <a:solidFill>
                  <a:srgbClr val="FF66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소비 단계</a:t>
            </a:r>
            <a:endParaRPr lang="ko-KR" altLang="en-US" sz="1500" dirty="0">
              <a:solidFill>
                <a:srgbClr val="FF66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04" name="폭발 1 103"/>
          <p:cNvSpPr/>
          <p:nvPr/>
        </p:nvSpPr>
        <p:spPr>
          <a:xfrm>
            <a:off x="6516216" y="1628800"/>
            <a:ext cx="2160240" cy="1368152"/>
          </a:xfrm>
          <a:prstGeom prst="irregularSeal1">
            <a:avLst/>
          </a:prstGeom>
          <a:solidFill>
            <a:srgbClr val="D64536">
              <a:alpha val="61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연간 탈루세액</a:t>
            </a:r>
            <a:endParaRPr lang="en-US" altLang="ko-KR" sz="12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ko-KR" altLang="en-US" sz="1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약 </a:t>
            </a:r>
            <a:r>
              <a:rPr lang="en-US" altLang="ko-KR" sz="1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6,400</a:t>
            </a:r>
            <a:r>
              <a:rPr lang="ko-KR" altLang="en-US" sz="12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억원</a:t>
            </a:r>
            <a:endParaRPr lang="ko-KR" altLang="en-US" sz="12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20" name="그룹 19"/>
          <p:cNvGrpSpPr/>
          <p:nvPr/>
        </p:nvGrpSpPr>
        <p:grpSpPr>
          <a:xfrm>
            <a:off x="3150541" y="5589239"/>
            <a:ext cx="4157763" cy="715581"/>
            <a:chOff x="3150541" y="5589239"/>
            <a:chExt cx="4157763" cy="715581"/>
          </a:xfrm>
        </p:grpSpPr>
        <p:sp>
          <p:nvSpPr>
            <p:cNvPr id="73" name="모서리가 둥근 직사각형 72"/>
            <p:cNvSpPr/>
            <p:nvPr/>
          </p:nvSpPr>
          <p:spPr>
            <a:xfrm>
              <a:off x="3150541" y="5589239"/>
              <a:ext cx="4157763" cy="715581"/>
            </a:xfrm>
            <a:prstGeom prst="roundRect">
              <a:avLst/>
            </a:prstGeom>
            <a:solidFill>
              <a:schemeClr val="bg1"/>
            </a:solidFill>
            <a:ln w="25400">
              <a:solidFill>
                <a:srgbClr val="00B0F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sz="900" dirty="0">
                <a:solidFill>
                  <a:srgbClr val="003300"/>
                </a:solidFill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3150541" y="5661248"/>
              <a:ext cx="1277444" cy="5616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000" b="1" dirty="0" smtClean="0">
                  <a:latin typeface="+mn-ea"/>
                </a:rPr>
                <a:t>품질저하 경유를 </a:t>
              </a:r>
              <a:r>
                <a:rPr lang="ko-KR" altLang="en-US" sz="1050" b="1" dirty="0" smtClean="0">
                  <a:latin typeface="+mn-ea"/>
                </a:rPr>
                <a:t>정제유로 </a:t>
              </a:r>
              <a:r>
                <a:rPr lang="ko-KR" altLang="en-US" sz="1000" b="1" dirty="0" smtClean="0">
                  <a:solidFill>
                    <a:srgbClr val="C00000"/>
                  </a:solidFill>
                  <a:latin typeface="+mn-ea"/>
                </a:rPr>
                <a:t>위장수입</a:t>
              </a:r>
              <a:endParaRPr lang="en-US" altLang="ko-KR" sz="1000" b="1" dirty="0" smtClean="0">
                <a:latin typeface="+mn-ea"/>
              </a:endParaRPr>
            </a:p>
            <a:p>
              <a:pPr algn="ctr"/>
              <a:r>
                <a:rPr lang="ko-KR" altLang="en-US" sz="1000" b="1" dirty="0" smtClean="0">
                  <a:latin typeface="+mn-ea"/>
                </a:rPr>
                <a:t> </a:t>
              </a:r>
              <a:r>
                <a:rPr lang="ko-KR" altLang="en-US" sz="1000" b="1" dirty="0" err="1" smtClean="0">
                  <a:solidFill>
                    <a:srgbClr val="C00000"/>
                  </a:solidFill>
                  <a:latin typeface="+mn-ea"/>
                </a:rPr>
                <a:t>가짜석유</a:t>
              </a:r>
              <a:r>
                <a:rPr lang="ko-KR" altLang="en-US" sz="1000" b="1" dirty="0" smtClean="0">
                  <a:solidFill>
                    <a:srgbClr val="C00000"/>
                  </a:solidFill>
                  <a:latin typeface="+mn-ea"/>
                </a:rPr>
                <a:t> 제조</a:t>
              </a:r>
              <a:endParaRPr lang="ko-KR" altLang="en-US" sz="1000" b="1" dirty="0">
                <a:solidFill>
                  <a:srgbClr val="C00000"/>
                </a:solidFill>
                <a:latin typeface="+mn-ea"/>
              </a:endParaRPr>
            </a:p>
          </p:txBody>
        </p:sp>
        <p:sp>
          <p:nvSpPr>
            <p:cNvPr id="7" name="줄무늬가 있는 오른쪽 화살표 6"/>
            <p:cNvSpPr/>
            <p:nvPr/>
          </p:nvSpPr>
          <p:spPr>
            <a:xfrm>
              <a:off x="4464048" y="5805264"/>
              <a:ext cx="540000" cy="180000"/>
            </a:xfrm>
            <a:prstGeom prst="stripedRightArrow">
              <a:avLst/>
            </a:prstGeom>
            <a:solidFill>
              <a:srgbClr val="F0BCB6"/>
            </a:solidFill>
            <a:ln w="9525"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5033618" y="5703640"/>
              <a:ext cx="2274686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050" b="1" dirty="0" smtClean="0">
                  <a:solidFill>
                    <a:srgbClr val="003300"/>
                  </a:solidFill>
                  <a:latin typeface="+mn-ea"/>
                </a:rPr>
                <a:t>관세청</a:t>
              </a:r>
              <a:r>
                <a:rPr lang="en-US" altLang="ko-KR" sz="1000" b="1" dirty="0" smtClean="0">
                  <a:solidFill>
                    <a:srgbClr val="003300"/>
                  </a:solidFill>
                  <a:latin typeface="+mn-ea"/>
                </a:rPr>
                <a:t>-</a:t>
              </a:r>
              <a:r>
                <a:rPr lang="ko-KR" altLang="en-US" sz="1000" b="1" dirty="0" smtClean="0">
                  <a:solidFill>
                    <a:srgbClr val="003300"/>
                  </a:solidFill>
                  <a:latin typeface="+mn-ea"/>
                </a:rPr>
                <a:t>석유관리원 정보공유 강화</a:t>
              </a:r>
              <a:endParaRPr lang="ko-KR" altLang="en-US" sz="1000" b="1" dirty="0">
                <a:solidFill>
                  <a:srgbClr val="003300"/>
                </a:solidFill>
                <a:latin typeface="+mn-ea"/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5033618" y="5934472"/>
              <a:ext cx="2274686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050" b="1" dirty="0" err="1" smtClean="0">
                  <a:solidFill>
                    <a:srgbClr val="003300"/>
                  </a:solidFill>
                  <a:latin typeface="+mn-ea"/>
                </a:rPr>
                <a:t>가짜석유</a:t>
              </a:r>
              <a:r>
                <a:rPr lang="ko-KR" altLang="en-US" sz="1000" b="1" dirty="0" smtClean="0">
                  <a:solidFill>
                    <a:srgbClr val="003300"/>
                  </a:solidFill>
                  <a:latin typeface="+mn-ea"/>
                </a:rPr>
                <a:t> 원료 전용여부 점검</a:t>
              </a:r>
              <a:endParaRPr lang="ko-KR" altLang="en-US" sz="1000" b="1" dirty="0">
                <a:solidFill>
                  <a:srgbClr val="003300"/>
                </a:solidFill>
                <a:latin typeface="+mn-ea"/>
              </a:endParaRPr>
            </a:p>
          </p:txBody>
        </p:sp>
      </p:grpSp>
      <p:grpSp>
        <p:nvGrpSpPr>
          <p:cNvPr id="21" name="그룹 20"/>
          <p:cNvGrpSpPr/>
          <p:nvPr/>
        </p:nvGrpSpPr>
        <p:grpSpPr>
          <a:xfrm>
            <a:off x="539552" y="1304764"/>
            <a:ext cx="4356332" cy="648072"/>
            <a:chOff x="707420" y="1304764"/>
            <a:chExt cx="4188716" cy="648072"/>
          </a:xfrm>
        </p:grpSpPr>
        <p:sp>
          <p:nvSpPr>
            <p:cNvPr id="61" name="모서리가 둥근 직사각형 60"/>
            <p:cNvSpPr/>
            <p:nvPr/>
          </p:nvSpPr>
          <p:spPr>
            <a:xfrm>
              <a:off x="707421" y="1304764"/>
              <a:ext cx="4188715" cy="648072"/>
            </a:xfrm>
            <a:prstGeom prst="roundRect">
              <a:avLst/>
            </a:prstGeom>
            <a:solidFill>
              <a:schemeClr val="bg1"/>
            </a:solidFill>
            <a:ln w="25400">
              <a:solidFill>
                <a:srgbClr val="00B0F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sz="900" dirty="0">
                <a:solidFill>
                  <a:srgbClr val="003300"/>
                </a:solidFill>
              </a:endParaRPr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707420" y="1444714"/>
              <a:ext cx="190223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000" b="1" dirty="0" err="1" smtClean="0">
                  <a:solidFill>
                    <a:srgbClr val="C00000"/>
                  </a:solidFill>
                  <a:latin typeface="+mn-ea"/>
                </a:rPr>
                <a:t>가짜석유</a:t>
              </a:r>
              <a:r>
                <a:rPr lang="ko-KR" altLang="en-US" sz="1000" b="1" dirty="0" smtClean="0">
                  <a:solidFill>
                    <a:srgbClr val="C00000"/>
                  </a:solidFill>
                  <a:latin typeface="+mn-ea"/>
                </a:rPr>
                <a:t> 제조 </a:t>
              </a:r>
              <a:r>
                <a:rPr lang="ko-KR" altLang="en-US" sz="1000" b="1" dirty="0" smtClean="0">
                  <a:latin typeface="+mn-ea"/>
                </a:rPr>
                <a:t>경유</a:t>
              </a:r>
              <a:r>
                <a:rPr lang="en-US" altLang="ko-KR" sz="1000" b="1" dirty="0">
                  <a:latin typeface="+mn-ea"/>
                </a:rPr>
                <a:t>+</a:t>
              </a:r>
              <a:r>
                <a:rPr lang="ko-KR" altLang="en-US" sz="1000" b="1" dirty="0" smtClean="0">
                  <a:latin typeface="+mn-ea"/>
                </a:rPr>
                <a:t>등유</a:t>
              </a:r>
              <a:endParaRPr lang="en-US" altLang="ko-KR" sz="1000" b="1" dirty="0" smtClean="0">
                <a:latin typeface="+mn-ea"/>
              </a:endParaRPr>
            </a:p>
            <a:p>
              <a:r>
                <a:rPr lang="en-US" altLang="ko-KR" sz="1000" b="1" dirty="0" smtClean="0">
                  <a:latin typeface="+mn-ea"/>
                </a:rPr>
                <a:t>                   </a:t>
              </a:r>
              <a:r>
                <a:rPr lang="ko-KR" altLang="en-US" sz="1000" b="1" dirty="0" smtClean="0">
                  <a:latin typeface="+mn-ea"/>
                </a:rPr>
                <a:t>경유</a:t>
              </a:r>
              <a:r>
                <a:rPr lang="en-US" altLang="ko-KR" sz="1000" b="1" dirty="0" smtClean="0">
                  <a:latin typeface="+mn-ea"/>
                </a:rPr>
                <a:t>+</a:t>
              </a:r>
              <a:r>
                <a:rPr lang="ko-KR" altLang="en-US" sz="1000" b="1" dirty="0" smtClean="0">
                  <a:latin typeface="+mn-ea"/>
                </a:rPr>
                <a:t>중간제품</a:t>
              </a:r>
              <a:endParaRPr lang="ko-KR" altLang="en-US" sz="1000" b="1" dirty="0">
                <a:solidFill>
                  <a:srgbClr val="C00000"/>
                </a:solidFill>
                <a:latin typeface="+mn-ea"/>
              </a:endParaRPr>
            </a:p>
          </p:txBody>
        </p:sp>
        <p:sp>
          <p:nvSpPr>
            <p:cNvPr id="66" name="줄무늬가 있는 오른쪽 화살표 65"/>
            <p:cNvSpPr/>
            <p:nvPr/>
          </p:nvSpPr>
          <p:spPr>
            <a:xfrm>
              <a:off x="2659966" y="1524416"/>
              <a:ext cx="540000" cy="180000"/>
            </a:xfrm>
            <a:prstGeom prst="stripedRightArrow">
              <a:avLst/>
            </a:prstGeom>
            <a:solidFill>
              <a:srgbClr val="F0BCB6"/>
            </a:solidFill>
            <a:ln w="9525"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3297105" y="1412776"/>
              <a:ext cx="149532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000" b="1" dirty="0" smtClean="0">
                  <a:solidFill>
                    <a:srgbClr val="003300"/>
                  </a:solidFill>
                  <a:latin typeface="+mn-ea"/>
                </a:rPr>
                <a:t>신규 </a:t>
              </a:r>
              <a:r>
                <a:rPr lang="ko-KR" altLang="en-US" sz="1000" b="1" dirty="0" err="1" smtClean="0">
                  <a:solidFill>
                    <a:srgbClr val="003300"/>
                  </a:solidFill>
                  <a:latin typeface="+mn-ea"/>
                </a:rPr>
                <a:t>법정식별제</a:t>
              </a:r>
              <a:r>
                <a:rPr lang="ko-KR" altLang="en-US" sz="1000" b="1" dirty="0" smtClean="0">
                  <a:solidFill>
                    <a:srgbClr val="003300"/>
                  </a:solidFill>
                  <a:latin typeface="+mn-ea"/>
                </a:rPr>
                <a:t> 도입</a:t>
              </a:r>
              <a:endParaRPr lang="en-US" altLang="ko-KR" sz="1000" b="1" dirty="0" smtClean="0">
                <a:solidFill>
                  <a:srgbClr val="003300"/>
                </a:solidFill>
                <a:latin typeface="+mn-ea"/>
              </a:endParaRPr>
            </a:p>
            <a:p>
              <a:r>
                <a:rPr lang="ko-KR" altLang="en-US" sz="1000" b="1" dirty="0" smtClean="0">
                  <a:solidFill>
                    <a:srgbClr val="003300"/>
                  </a:solidFill>
                  <a:latin typeface="+mn-ea"/>
                </a:rPr>
                <a:t>석유중간제품 관리 강화</a:t>
              </a:r>
              <a:endParaRPr lang="ko-KR" altLang="en-US" sz="1000" b="1" dirty="0">
                <a:solidFill>
                  <a:srgbClr val="003300"/>
                </a:solidFill>
                <a:latin typeface="+mn-ea"/>
              </a:endParaRPr>
            </a:p>
          </p:txBody>
        </p:sp>
      </p:grpSp>
      <p:sp>
        <p:nvSpPr>
          <p:cNvPr id="48" name="TextBox 47"/>
          <p:cNvSpPr txBox="1"/>
          <p:nvPr/>
        </p:nvSpPr>
        <p:spPr>
          <a:xfrm>
            <a:off x="899592" y="2780928"/>
            <a:ext cx="788400" cy="215444"/>
          </a:xfrm>
          <a:prstGeom prst="rect">
            <a:avLst/>
          </a:prstGeom>
          <a:noFill/>
          <a:ln cap="rnd">
            <a:solidFill>
              <a:srgbClr val="A9291B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800" dirty="0" err="1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정유사</a:t>
            </a:r>
            <a:endParaRPr lang="en-US" altLang="ko-KR" sz="800" dirty="0" smtClean="0">
              <a:solidFill>
                <a:schemeClr val="tx2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827135" y="4981952"/>
            <a:ext cx="788400" cy="215444"/>
          </a:xfrm>
          <a:prstGeom prst="rect">
            <a:avLst/>
          </a:prstGeom>
          <a:noFill/>
          <a:ln cap="rnd">
            <a:solidFill>
              <a:srgbClr val="A9291B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800" dirty="0" err="1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수입사</a:t>
            </a:r>
            <a:endParaRPr lang="en-US" altLang="ko-KR" sz="800" dirty="0" smtClean="0">
              <a:solidFill>
                <a:schemeClr val="tx2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7022116" y="3741914"/>
            <a:ext cx="788400" cy="215444"/>
          </a:xfrm>
          <a:prstGeom prst="rect">
            <a:avLst/>
          </a:prstGeom>
          <a:noFill/>
          <a:ln cap="rnd">
            <a:solidFill>
              <a:srgbClr val="A9291B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8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소비자</a:t>
            </a:r>
            <a:endParaRPr lang="en-US" altLang="ko-KR" sz="800" dirty="0" smtClean="0">
              <a:solidFill>
                <a:schemeClr val="tx2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53" name="그룹 52"/>
          <p:cNvGrpSpPr/>
          <p:nvPr/>
        </p:nvGrpSpPr>
        <p:grpSpPr>
          <a:xfrm>
            <a:off x="6481847" y="4153579"/>
            <a:ext cx="2338625" cy="715581"/>
            <a:chOff x="2627784" y="5589239"/>
            <a:chExt cx="4157763" cy="715581"/>
          </a:xfrm>
        </p:grpSpPr>
        <p:sp>
          <p:nvSpPr>
            <p:cNvPr id="68" name="모서리가 둥근 직사각형 67"/>
            <p:cNvSpPr/>
            <p:nvPr/>
          </p:nvSpPr>
          <p:spPr>
            <a:xfrm>
              <a:off x="2627784" y="5589239"/>
              <a:ext cx="4157763" cy="715581"/>
            </a:xfrm>
            <a:prstGeom prst="roundRect">
              <a:avLst/>
            </a:prstGeom>
            <a:solidFill>
              <a:schemeClr val="bg1"/>
            </a:solidFill>
            <a:ln w="25400">
              <a:solidFill>
                <a:srgbClr val="00B0F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sz="900" dirty="0">
                <a:solidFill>
                  <a:srgbClr val="003300"/>
                </a:solidFill>
              </a:endParaRPr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2947612" y="5661247"/>
              <a:ext cx="3520789" cy="4962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050" b="1" dirty="0" err="1" smtClean="0">
                  <a:solidFill>
                    <a:srgbClr val="003300"/>
                  </a:solidFill>
                  <a:latin typeface="+mn-ea"/>
                </a:rPr>
                <a:t>가짜석유</a:t>
              </a:r>
              <a:r>
                <a:rPr lang="ko-KR" altLang="en-US" sz="1050" b="1" dirty="0" smtClean="0">
                  <a:solidFill>
                    <a:srgbClr val="003300"/>
                  </a:solidFill>
                  <a:latin typeface="+mn-ea"/>
                </a:rPr>
                <a:t> 제조</a:t>
              </a:r>
              <a:r>
                <a:rPr lang="en-US" altLang="ko-KR" sz="1050" b="1" dirty="0" smtClean="0"/>
                <a:t>‧</a:t>
              </a:r>
              <a:r>
                <a:rPr lang="ko-KR" altLang="en-US" sz="1050" b="1" dirty="0" smtClean="0">
                  <a:solidFill>
                    <a:srgbClr val="003300"/>
                  </a:solidFill>
                  <a:latin typeface="+mn-ea"/>
                </a:rPr>
                <a:t>판매 </a:t>
              </a:r>
              <a:r>
                <a:rPr lang="ko-KR" altLang="en-US" sz="1050" b="1" dirty="0" err="1" smtClean="0">
                  <a:solidFill>
                    <a:srgbClr val="003300"/>
                  </a:solidFill>
                  <a:latin typeface="+mn-ea"/>
                </a:rPr>
                <a:t>신고시</a:t>
              </a:r>
              <a:endParaRPr lang="en-US" altLang="ko-KR" sz="1050" b="1" dirty="0" smtClean="0">
                <a:solidFill>
                  <a:srgbClr val="003300"/>
                </a:solidFill>
                <a:latin typeface="+mn-ea"/>
              </a:endParaRPr>
            </a:p>
            <a:p>
              <a:r>
                <a:rPr lang="ko-KR" altLang="en-US" sz="1050" b="1" dirty="0" smtClean="0">
                  <a:solidFill>
                    <a:srgbClr val="003300"/>
                  </a:solidFill>
                  <a:latin typeface="+mn-ea"/>
                </a:rPr>
                <a:t>신고포상금 및 포상대상 확대</a:t>
              </a:r>
              <a:endParaRPr lang="ko-KR" altLang="en-US" sz="1000" b="1" dirty="0">
                <a:solidFill>
                  <a:srgbClr val="003300"/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04606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제목 2"/>
          <p:cNvSpPr txBox="1">
            <a:spLocks/>
          </p:cNvSpPr>
          <p:nvPr/>
        </p:nvSpPr>
        <p:spPr>
          <a:xfrm>
            <a:off x="430825" y="404664"/>
            <a:ext cx="8280000" cy="34463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r>
              <a:rPr lang="en-US" altLang="ko-KR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면세유</a:t>
            </a:r>
            <a:r>
              <a:rPr lang="ko-KR" alt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유통구조</a:t>
            </a:r>
            <a:r>
              <a:rPr lang="en-US" altLang="ko-KR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및 대책</a:t>
            </a:r>
            <a:endParaRPr lang="ko-KR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3" name="모서리가 둥근 직사각형 62"/>
          <p:cNvSpPr/>
          <p:nvPr/>
        </p:nvSpPr>
        <p:spPr>
          <a:xfrm>
            <a:off x="323528" y="833800"/>
            <a:ext cx="8640960" cy="5619536"/>
          </a:xfrm>
          <a:prstGeom prst="round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177012"/>
            <a:ext cx="788365" cy="7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모서리가 둥근 직사각형 37"/>
          <p:cNvSpPr/>
          <p:nvPr/>
        </p:nvSpPr>
        <p:spPr>
          <a:xfrm>
            <a:off x="4067944" y="3177012"/>
            <a:ext cx="900000" cy="720000"/>
          </a:xfrm>
          <a:prstGeom prst="roundRect">
            <a:avLst>
              <a:gd name="adj" fmla="val 4023"/>
            </a:avLst>
          </a:prstGeom>
          <a:pattFill prst="wdDnDiag">
            <a:fgClr>
              <a:srgbClr val="69AA34"/>
            </a:fgClr>
            <a:bgClr>
              <a:srgbClr val="5C952E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200" b="1" spc="-150" dirty="0" smtClean="0">
                <a:gradFill>
                  <a:gsLst>
                    <a:gs pos="100000">
                      <a:prstClr val="white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</a:rPr>
              <a:t>주유소</a:t>
            </a:r>
            <a:endParaRPr lang="ko-KR" altLang="en-US" sz="1200" b="1" spc="-150" dirty="0">
              <a:gradFill>
                <a:gsLst>
                  <a:gs pos="100000">
                    <a:prstClr val="white"/>
                  </a:gs>
                  <a:gs pos="100000">
                    <a:prstClr val="black"/>
                  </a:gs>
                </a:gsLst>
                <a:lin ang="5400000" scaled="1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anose="020B0503020000020004" pitchFamily="50" charset="-127"/>
            </a:endParaRPr>
          </a:p>
        </p:txBody>
      </p:sp>
      <p:pic>
        <p:nvPicPr>
          <p:cNvPr id="3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352" y="2256373"/>
            <a:ext cx="900000" cy="6685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352" y="4247340"/>
            <a:ext cx="900000" cy="54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" name="모서리가 둥근 직사각형 42"/>
          <p:cNvSpPr/>
          <p:nvPr/>
        </p:nvSpPr>
        <p:spPr>
          <a:xfrm>
            <a:off x="5166116" y="1268840"/>
            <a:ext cx="900000" cy="720000"/>
          </a:xfrm>
          <a:prstGeom prst="roundRect">
            <a:avLst>
              <a:gd name="adj" fmla="val 4023"/>
            </a:avLst>
          </a:prstGeom>
          <a:pattFill prst="wdDnDiag">
            <a:fgClr>
              <a:srgbClr val="0766A8"/>
            </a:fgClr>
            <a:bgClr>
              <a:srgbClr val="065B94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200" b="1" spc="-150" dirty="0" smtClean="0">
                <a:gradFill>
                  <a:gsLst>
                    <a:gs pos="100000">
                      <a:prstClr val="white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</a:rPr>
              <a:t>농림부</a:t>
            </a:r>
            <a:endParaRPr lang="en-US" altLang="ko-KR" sz="1200" b="1" spc="-150" dirty="0" smtClean="0">
              <a:gradFill>
                <a:gsLst>
                  <a:gs pos="100000">
                    <a:prstClr val="white"/>
                  </a:gs>
                  <a:gs pos="100000">
                    <a:prstClr val="black"/>
                  </a:gs>
                </a:gsLst>
                <a:lin ang="5400000" scaled="1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anose="020B0503020000020004" pitchFamily="50" charset="-127"/>
            </a:endParaRPr>
          </a:p>
          <a:p>
            <a:pPr algn="ctr"/>
            <a:r>
              <a:rPr lang="en-US" altLang="ko-KR" sz="1200" b="1" spc="-150" dirty="0" smtClean="0">
                <a:gradFill>
                  <a:gsLst>
                    <a:gs pos="100000">
                      <a:prstClr val="white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</a:rPr>
              <a:t>&lt; </a:t>
            </a:r>
            <a:r>
              <a:rPr lang="ko-KR" altLang="en-US" sz="1200" b="1" spc="-150" dirty="0" smtClean="0">
                <a:gradFill>
                  <a:gsLst>
                    <a:gs pos="100000">
                      <a:prstClr val="white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</a:rPr>
              <a:t>농협 </a:t>
            </a:r>
            <a:r>
              <a:rPr lang="en-US" altLang="ko-KR" sz="1200" b="1" spc="-150" dirty="0" smtClean="0">
                <a:gradFill>
                  <a:gsLst>
                    <a:gs pos="100000">
                      <a:prstClr val="white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</a:rPr>
              <a:t>&gt;</a:t>
            </a:r>
          </a:p>
        </p:txBody>
      </p:sp>
      <p:sp>
        <p:nvSpPr>
          <p:cNvPr id="44" name="모서리가 둥근 직사각형 43"/>
          <p:cNvSpPr/>
          <p:nvPr/>
        </p:nvSpPr>
        <p:spPr>
          <a:xfrm>
            <a:off x="5166116" y="5157272"/>
            <a:ext cx="900000" cy="720000"/>
          </a:xfrm>
          <a:prstGeom prst="roundRect">
            <a:avLst>
              <a:gd name="adj" fmla="val 4023"/>
            </a:avLst>
          </a:prstGeom>
          <a:pattFill prst="wdDnDiag">
            <a:fgClr>
              <a:srgbClr val="0766A8"/>
            </a:fgClr>
            <a:bgClr>
              <a:srgbClr val="065B94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200" b="1" spc="-150" dirty="0" err="1" smtClean="0">
                <a:gradFill>
                  <a:gsLst>
                    <a:gs pos="100000">
                      <a:prstClr val="white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</a:rPr>
              <a:t>해수부</a:t>
            </a:r>
            <a:endParaRPr lang="en-US" altLang="ko-KR" sz="1200" b="1" spc="-150" dirty="0" smtClean="0">
              <a:gradFill>
                <a:gsLst>
                  <a:gs pos="100000">
                    <a:prstClr val="white"/>
                  </a:gs>
                  <a:gs pos="100000">
                    <a:prstClr val="black"/>
                  </a:gs>
                </a:gsLst>
                <a:lin ang="5400000" scaled="1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anose="020B0503020000020004" pitchFamily="50" charset="-127"/>
            </a:endParaRPr>
          </a:p>
        </p:txBody>
      </p:sp>
      <p:sp>
        <p:nvSpPr>
          <p:cNvPr id="45" name="모서리가 둥근 직사각형 44"/>
          <p:cNvSpPr/>
          <p:nvPr/>
        </p:nvSpPr>
        <p:spPr>
          <a:xfrm>
            <a:off x="2506259" y="4437112"/>
            <a:ext cx="900000" cy="720000"/>
          </a:xfrm>
          <a:prstGeom prst="roundRect">
            <a:avLst>
              <a:gd name="adj" fmla="val 4023"/>
            </a:avLst>
          </a:prstGeom>
          <a:pattFill prst="wdDnDiag">
            <a:fgClr>
              <a:srgbClr val="0766A8"/>
            </a:fgClr>
            <a:bgClr>
              <a:srgbClr val="065B94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200" b="1" spc="-150" dirty="0" smtClean="0">
                <a:gradFill>
                  <a:gsLst>
                    <a:gs pos="100000">
                      <a:prstClr val="white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</a:rPr>
              <a:t>수협</a:t>
            </a:r>
            <a:endParaRPr lang="en-US" altLang="ko-KR" sz="1200" b="1" spc="-150" dirty="0" smtClean="0">
              <a:gradFill>
                <a:gsLst>
                  <a:gs pos="100000">
                    <a:prstClr val="white"/>
                  </a:gs>
                  <a:gs pos="100000">
                    <a:prstClr val="black"/>
                  </a:gs>
                </a:gsLst>
                <a:lin ang="5400000" scaled="1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anose="020B0503020000020004" pitchFamily="50" charset="-127"/>
            </a:endParaRPr>
          </a:p>
        </p:txBody>
      </p:sp>
      <p:cxnSp>
        <p:nvCxnSpPr>
          <p:cNvPr id="9" name="직선 화살표 연결선 8"/>
          <p:cNvCxnSpPr>
            <a:stCxn id="37" idx="3"/>
            <a:endCxn id="38" idx="1"/>
          </p:cNvCxnSpPr>
          <p:nvPr/>
        </p:nvCxnSpPr>
        <p:spPr>
          <a:xfrm>
            <a:off x="1903981" y="3537012"/>
            <a:ext cx="2163963" cy="0"/>
          </a:xfrm>
          <a:prstGeom prst="straightConnector1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꺾인 연결선 13"/>
          <p:cNvCxnSpPr>
            <a:stCxn id="37" idx="2"/>
            <a:endCxn id="45" idx="1"/>
          </p:cNvCxnSpPr>
          <p:nvPr/>
        </p:nvCxnSpPr>
        <p:spPr>
          <a:xfrm rot="16200000" flipH="1">
            <a:off x="1557979" y="3848832"/>
            <a:ext cx="900100" cy="996460"/>
          </a:xfrm>
          <a:prstGeom prst="bentConnector2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꺾인 연결선 18"/>
          <p:cNvCxnSpPr>
            <a:stCxn id="45" idx="3"/>
            <a:endCxn id="38" idx="2"/>
          </p:cNvCxnSpPr>
          <p:nvPr/>
        </p:nvCxnSpPr>
        <p:spPr>
          <a:xfrm flipV="1">
            <a:off x="3406259" y="3897012"/>
            <a:ext cx="1111685" cy="900100"/>
          </a:xfrm>
          <a:prstGeom prst="bentConnector2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꺾인 연결선 21"/>
          <p:cNvCxnSpPr>
            <a:endCxn id="41" idx="1"/>
          </p:cNvCxnSpPr>
          <p:nvPr/>
        </p:nvCxnSpPr>
        <p:spPr>
          <a:xfrm flipV="1">
            <a:off x="3383768" y="4522246"/>
            <a:ext cx="3456584" cy="418922"/>
          </a:xfrm>
          <a:prstGeom prst="bentConnector3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꺾인 연결선 24"/>
          <p:cNvCxnSpPr>
            <a:stCxn id="38" idx="3"/>
            <a:endCxn id="39" idx="1"/>
          </p:cNvCxnSpPr>
          <p:nvPr/>
        </p:nvCxnSpPr>
        <p:spPr>
          <a:xfrm flipV="1">
            <a:off x="4967944" y="2590659"/>
            <a:ext cx="1872408" cy="946353"/>
          </a:xfrm>
          <a:prstGeom prst="bentConnector3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꺾인 연결선 26"/>
          <p:cNvCxnSpPr>
            <a:stCxn id="38" idx="3"/>
          </p:cNvCxnSpPr>
          <p:nvPr/>
        </p:nvCxnSpPr>
        <p:spPr>
          <a:xfrm>
            <a:off x="4967944" y="3537012"/>
            <a:ext cx="1872408" cy="900100"/>
          </a:xfrm>
          <a:prstGeom prst="bentConnector3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꺾인 연결선 28"/>
          <p:cNvCxnSpPr>
            <a:stCxn id="43" idx="3"/>
            <a:endCxn id="39" idx="0"/>
          </p:cNvCxnSpPr>
          <p:nvPr/>
        </p:nvCxnSpPr>
        <p:spPr>
          <a:xfrm>
            <a:off x="6066116" y="1628840"/>
            <a:ext cx="1224236" cy="627533"/>
          </a:xfrm>
          <a:prstGeom prst="bentConnector2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꺾인 연결선 31"/>
          <p:cNvCxnSpPr>
            <a:stCxn id="43" idx="1"/>
            <a:endCxn id="38" idx="0"/>
          </p:cNvCxnSpPr>
          <p:nvPr/>
        </p:nvCxnSpPr>
        <p:spPr>
          <a:xfrm rot="10800000" flipV="1">
            <a:off x="4517944" y="1628840"/>
            <a:ext cx="648172" cy="1548172"/>
          </a:xfrm>
          <a:prstGeom prst="bentConnector2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꺾인 연결선 34"/>
          <p:cNvCxnSpPr>
            <a:stCxn id="44" idx="3"/>
            <a:endCxn id="41" idx="2"/>
          </p:cNvCxnSpPr>
          <p:nvPr/>
        </p:nvCxnSpPr>
        <p:spPr>
          <a:xfrm flipV="1">
            <a:off x="6066116" y="4797152"/>
            <a:ext cx="1224236" cy="720120"/>
          </a:xfrm>
          <a:prstGeom prst="bentConnector2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꺾인 연결선 55"/>
          <p:cNvCxnSpPr>
            <a:endCxn id="39" idx="2"/>
          </p:cNvCxnSpPr>
          <p:nvPr/>
        </p:nvCxnSpPr>
        <p:spPr>
          <a:xfrm flipV="1">
            <a:off x="4967944" y="2924944"/>
            <a:ext cx="2322408" cy="504056"/>
          </a:xfrm>
          <a:prstGeom prst="bentConnector2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꺾인 연결선 65"/>
          <p:cNvCxnSpPr>
            <a:endCxn id="41" idx="0"/>
          </p:cNvCxnSpPr>
          <p:nvPr/>
        </p:nvCxnSpPr>
        <p:spPr>
          <a:xfrm>
            <a:off x="4967944" y="3643568"/>
            <a:ext cx="2322408" cy="603772"/>
          </a:xfrm>
          <a:prstGeom prst="bentConnector2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곱셈 기호 97"/>
          <p:cNvSpPr/>
          <p:nvPr/>
        </p:nvSpPr>
        <p:spPr>
          <a:xfrm>
            <a:off x="7119938" y="3023586"/>
            <a:ext cx="360000" cy="360000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9" name="곱셈 기호 98"/>
          <p:cNvSpPr/>
          <p:nvPr/>
        </p:nvSpPr>
        <p:spPr>
          <a:xfrm>
            <a:off x="7118914" y="3717072"/>
            <a:ext cx="360000" cy="360000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04" name="직선 연결선 103"/>
          <p:cNvCxnSpPr>
            <a:stCxn id="98" idx="2"/>
            <a:endCxn id="100" idx="1"/>
          </p:cNvCxnSpPr>
          <p:nvPr/>
        </p:nvCxnSpPr>
        <p:spPr>
          <a:xfrm>
            <a:off x="7393475" y="3297123"/>
            <a:ext cx="374056" cy="289019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직선 연결선 105"/>
          <p:cNvCxnSpPr>
            <a:stCxn id="99" idx="1"/>
            <a:endCxn id="100" idx="1"/>
          </p:cNvCxnSpPr>
          <p:nvPr/>
        </p:nvCxnSpPr>
        <p:spPr>
          <a:xfrm flipV="1">
            <a:off x="7392451" y="3586142"/>
            <a:ext cx="375080" cy="217393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직선 연결선 111"/>
          <p:cNvCxnSpPr>
            <a:stCxn id="58" idx="2"/>
            <a:endCxn id="38" idx="0"/>
          </p:cNvCxnSpPr>
          <p:nvPr/>
        </p:nvCxnSpPr>
        <p:spPr>
          <a:xfrm>
            <a:off x="2501720" y="2054532"/>
            <a:ext cx="2016224" cy="112248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TextBox 112"/>
          <p:cNvSpPr txBox="1"/>
          <p:nvPr/>
        </p:nvSpPr>
        <p:spPr>
          <a:xfrm>
            <a:off x="5940152" y="1402914"/>
            <a:ext cx="86409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면세혜택</a:t>
            </a:r>
            <a:endParaRPr lang="ko-KR" altLang="en-US" sz="9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14" name="TextBox 113"/>
          <p:cNvSpPr txBox="1"/>
          <p:nvPr/>
        </p:nvSpPr>
        <p:spPr>
          <a:xfrm>
            <a:off x="5940152" y="5301208"/>
            <a:ext cx="86409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면세혜택</a:t>
            </a:r>
            <a:endParaRPr lang="ko-KR" altLang="en-US" sz="9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15" name="TextBox 114"/>
          <p:cNvSpPr txBox="1"/>
          <p:nvPr/>
        </p:nvSpPr>
        <p:spPr>
          <a:xfrm>
            <a:off x="3707904" y="2132856"/>
            <a:ext cx="864096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면세주유소</a:t>
            </a:r>
            <a:endParaRPr lang="en-US" altLang="ko-KR" sz="9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ko-KR" altLang="en-US" sz="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지정 등</a:t>
            </a:r>
            <a:endParaRPr lang="en-US" altLang="ko-KR" sz="9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ko-KR" altLang="en-US" sz="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관리 감독</a:t>
            </a:r>
            <a:endParaRPr lang="ko-KR" altLang="en-US" sz="9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16" name="TextBox 115"/>
          <p:cNvSpPr txBox="1"/>
          <p:nvPr/>
        </p:nvSpPr>
        <p:spPr>
          <a:xfrm>
            <a:off x="3491431" y="4388957"/>
            <a:ext cx="10637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공급대행주유소</a:t>
            </a:r>
            <a:endParaRPr lang="en-US" altLang="ko-KR" sz="9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ko-KR" altLang="en-US" sz="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유류 </a:t>
            </a:r>
            <a:r>
              <a:rPr lang="ko-KR" altLang="en-US" sz="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공급</a:t>
            </a:r>
            <a:endParaRPr lang="ko-KR" altLang="en-US" sz="9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1451803" y="4420761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어업용 </a:t>
            </a:r>
            <a:r>
              <a:rPr lang="ko-KR" altLang="en-US" sz="9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면세유</a:t>
            </a:r>
            <a:r>
              <a:rPr lang="ko-KR" altLang="en-US" sz="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면세가격 구매</a:t>
            </a:r>
            <a:endParaRPr lang="ko-KR" altLang="en-US" sz="9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148064" y="4509120"/>
            <a:ext cx="100811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직접 </a:t>
            </a:r>
            <a:r>
              <a:rPr lang="ko-KR" altLang="en-US" sz="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공급</a:t>
            </a:r>
            <a:endParaRPr lang="en-US" altLang="ko-KR" sz="9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2" name="모서리가 둥근 직사각형 51"/>
          <p:cNvSpPr/>
          <p:nvPr/>
        </p:nvSpPr>
        <p:spPr>
          <a:xfrm>
            <a:off x="1259632" y="5719060"/>
            <a:ext cx="3441820" cy="326530"/>
          </a:xfrm>
          <a:prstGeom prst="roundRect">
            <a:avLst/>
          </a:prstGeom>
          <a:solidFill>
            <a:schemeClr val="bg1"/>
          </a:solidFill>
          <a:ln w="25400">
            <a:solidFill>
              <a:srgbClr val="00B0F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sz="900" dirty="0">
              <a:solidFill>
                <a:srgbClr val="003300"/>
              </a:solidFill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1259632" y="5783117"/>
            <a:ext cx="125906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00" b="1" dirty="0" smtClean="0">
                <a:latin typeface="+mn-ea"/>
              </a:rPr>
              <a:t>품질관리 미비</a:t>
            </a:r>
            <a:endParaRPr lang="ko-KR" altLang="en-US" sz="900" b="1" dirty="0">
              <a:solidFill>
                <a:srgbClr val="C00000"/>
              </a:solidFill>
              <a:latin typeface="+mn-ea"/>
            </a:endParaRPr>
          </a:p>
        </p:txBody>
      </p:sp>
      <p:sp>
        <p:nvSpPr>
          <p:cNvPr id="54" name="줄무늬가 있는 오른쪽 화살표 53"/>
          <p:cNvSpPr/>
          <p:nvPr/>
        </p:nvSpPr>
        <p:spPr>
          <a:xfrm>
            <a:off x="2482593" y="5791068"/>
            <a:ext cx="540000" cy="180000"/>
          </a:xfrm>
          <a:prstGeom prst="stripedRightArrow">
            <a:avLst/>
          </a:prstGeom>
          <a:solidFill>
            <a:srgbClr val="F0BCB6"/>
          </a:solidFill>
          <a:ln w="9525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5" name="TextBox 54"/>
          <p:cNvSpPr txBox="1"/>
          <p:nvPr/>
        </p:nvSpPr>
        <p:spPr>
          <a:xfrm>
            <a:off x="3032570" y="5769403"/>
            <a:ext cx="174361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900" b="1" dirty="0" smtClean="0">
                <a:solidFill>
                  <a:srgbClr val="003300"/>
                </a:solidFill>
                <a:latin typeface="+mn-ea"/>
              </a:rPr>
              <a:t>어업용 </a:t>
            </a:r>
            <a:r>
              <a:rPr lang="ko-KR" altLang="en-US" sz="900" b="1" dirty="0" err="1" smtClean="0">
                <a:solidFill>
                  <a:srgbClr val="003300"/>
                </a:solidFill>
                <a:latin typeface="+mn-ea"/>
              </a:rPr>
              <a:t>면세유</a:t>
            </a:r>
            <a:r>
              <a:rPr lang="ko-KR" altLang="en-US" sz="900" b="1" dirty="0" smtClean="0">
                <a:solidFill>
                  <a:srgbClr val="003300"/>
                </a:solidFill>
                <a:latin typeface="+mn-ea"/>
              </a:rPr>
              <a:t> 품질검사 도입</a:t>
            </a:r>
            <a:endParaRPr lang="ko-KR" altLang="en-US" sz="900" b="1" dirty="0">
              <a:solidFill>
                <a:srgbClr val="003300"/>
              </a:solidFill>
              <a:latin typeface="+mn-ea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539552" y="1268841"/>
            <a:ext cx="3978391" cy="849656"/>
            <a:chOff x="539552" y="1841049"/>
            <a:chExt cx="3978391" cy="549175"/>
          </a:xfrm>
        </p:grpSpPr>
        <p:sp>
          <p:nvSpPr>
            <p:cNvPr id="58" name="모서리가 둥근 직사각형 57"/>
            <p:cNvSpPr/>
            <p:nvPr/>
          </p:nvSpPr>
          <p:spPr>
            <a:xfrm>
              <a:off x="539552" y="1841049"/>
              <a:ext cx="3924336" cy="507831"/>
            </a:xfrm>
            <a:prstGeom prst="roundRect">
              <a:avLst/>
            </a:prstGeom>
            <a:solidFill>
              <a:schemeClr val="bg1"/>
            </a:solidFill>
            <a:ln w="25400">
              <a:solidFill>
                <a:srgbClr val="00B0F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sz="900" dirty="0">
                <a:solidFill>
                  <a:srgbClr val="003300"/>
                </a:solidFill>
              </a:endParaRPr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576631" y="1841049"/>
              <a:ext cx="1327350" cy="5491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ko-KR" altLang="en-US" sz="900" b="1" dirty="0" smtClean="0">
                  <a:latin typeface="+mn-ea"/>
                </a:rPr>
                <a:t>주유소와 농민이 공모하여 </a:t>
              </a:r>
              <a:r>
                <a:rPr lang="ko-KR" altLang="en-US" sz="900" b="1" dirty="0" err="1" smtClean="0">
                  <a:latin typeface="+mn-ea"/>
                </a:rPr>
                <a:t>주유량보다</a:t>
              </a:r>
              <a:r>
                <a:rPr lang="ko-KR" altLang="en-US" sz="900" b="1" dirty="0" smtClean="0">
                  <a:latin typeface="+mn-ea"/>
                </a:rPr>
                <a:t> 많이 카드결제</a:t>
              </a:r>
              <a:r>
                <a:rPr lang="en-US" altLang="ko-KR" sz="900" b="1" dirty="0" smtClean="0">
                  <a:solidFill>
                    <a:srgbClr val="C00000"/>
                  </a:solidFill>
                  <a:latin typeface="+mn-ea"/>
                </a:rPr>
                <a:t>(</a:t>
              </a:r>
              <a:r>
                <a:rPr lang="ko-KR" altLang="en-US" sz="900" b="1" dirty="0" smtClean="0">
                  <a:solidFill>
                    <a:srgbClr val="C00000"/>
                  </a:solidFill>
                  <a:latin typeface="+mn-ea"/>
                </a:rPr>
                <a:t>세금탈루</a:t>
              </a:r>
              <a:r>
                <a:rPr lang="en-US" altLang="ko-KR" sz="900" b="1" dirty="0" smtClean="0">
                  <a:solidFill>
                    <a:srgbClr val="C00000"/>
                  </a:solidFill>
                  <a:latin typeface="+mn-ea"/>
                </a:rPr>
                <a:t>)</a:t>
              </a:r>
              <a:endParaRPr lang="ko-KR" altLang="en-US" sz="900" b="1" dirty="0">
                <a:solidFill>
                  <a:srgbClr val="C00000"/>
                </a:solidFill>
                <a:latin typeface="+mn-ea"/>
              </a:endParaRPr>
            </a:p>
          </p:txBody>
        </p:sp>
        <p:sp>
          <p:nvSpPr>
            <p:cNvPr id="60" name="줄무늬가 있는 오른쪽 화살표 59"/>
            <p:cNvSpPr/>
            <p:nvPr/>
          </p:nvSpPr>
          <p:spPr>
            <a:xfrm>
              <a:off x="1871760" y="1988840"/>
              <a:ext cx="540000" cy="180000"/>
            </a:xfrm>
            <a:prstGeom prst="stripedRightArrow">
              <a:avLst/>
            </a:prstGeom>
            <a:solidFill>
              <a:srgbClr val="F0BCB6"/>
            </a:solidFill>
            <a:ln w="9525"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2411760" y="1980624"/>
              <a:ext cx="2106183" cy="1939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900" b="1" dirty="0" smtClean="0">
                  <a:solidFill>
                    <a:srgbClr val="003300"/>
                  </a:solidFill>
                  <a:latin typeface="+mn-ea"/>
                </a:rPr>
                <a:t>농업용 </a:t>
              </a:r>
              <a:r>
                <a:rPr lang="ko-KR" altLang="en-US" sz="900" b="1" dirty="0" err="1" smtClean="0">
                  <a:solidFill>
                    <a:srgbClr val="003300"/>
                  </a:solidFill>
                  <a:latin typeface="+mn-ea"/>
                </a:rPr>
                <a:t>면세유</a:t>
              </a:r>
              <a:r>
                <a:rPr lang="ko-KR" altLang="en-US" sz="900" b="1" dirty="0" smtClean="0">
                  <a:solidFill>
                    <a:srgbClr val="003300"/>
                  </a:solidFill>
                  <a:latin typeface="+mn-ea"/>
                </a:rPr>
                <a:t> 취급주유소 관리 강화</a:t>
              </a:r>
              <a:endParaRPr lang="ko-KR" altLang="en-US" sz="900" b="1" dirty="0">
                <a:solidFill>
                  <a:srgbClr val="003300"/>
                </a:solidFill>
                <a:latin typeface="+mn-ea"/>
              </a:endParaRPr>
            </a:p>
          </p:txBody>
        </p:sp>
      </p:grpSp>
      <p:grpSp>
        <p:nvGrpSpPr>
          <p:cNvPr id="18" name="그룹 17"/>
          <p:cNvGrpSpPr/>
          <p:nvPr/>
        </p:nvGrpSpPr>
        <p:grpSpPr>
          <a:xfrm>
            <a:off x="7649766" y="2924944"/>
            <a:ext cx="1259065" cy="1322396"/>
            <a:chOff x="7649766" y="2924944"/>
            <a:chExt cx="1259065" cy="1322396"/>
          </a:xfrm>
        </p:grpSpPr>
        <p:sp>
          <p:nvSpPr>
            <p:cNvPr id="100" name="모서리가 둥근 직사각형 99"/>
            <p:cNvSpPr/>
            <p:nvPr/>
          </p:nvSpPr>
          <p:spPr>
            <a:xfrm>
              <a:off x="7767531" y="2924944"/>
              <a:ext cx="1023534" cy="1322396"/>
            </a:xfrm>
            <a:prstGeom prst="roundRect">
              <a:avLst/>
            </a:prstGeom>
            <a:solidFill>
              <a:schemeClr val="bg1"/>
            </a:solidFill>
            <a:ln w="25400">
              <a:solidFill>
                <a:srgbClr val="00B0F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altLang="ko-KR" sz="9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7649766" y="2996952"/>
              <a:ext cx="1259065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900" b="1" dirty="0" err="1" smtClean="0">
                  <a:solidFill>
                    <a:srgbClr val="C00000"/>
                  </a:solidFill>
                  <a:latin typeface="+mn-ea"/>
                </a:rPr>
                <a:t>가짜석유</a:t>
              </a:r>
              <a:r>
                <a:rPr lang="ko-KR" altLang="en-US" sz="900" b="1" dirty="0" smtClean="0">
                  <a:solidFill>
                    <a:srgbClr val="C00000"/>
                  </a:solidFill>
                  <a:latin typeface="+mn-ea"/>
                </a:rPr>
                <a:t> 공급</a:t>
              </a:r>
              <a:endParaRPr lang="ko-KR" altLang="en-US" sz="900" b="1" dirty="0">
                <a:solidFill>
                  <a:srgbClr val="C00000"/>
                </a:solidFill>
                <a:latin typeface="+mn-ea"/>
              </a:endParaRPr>
            </a:p>
          </p:txBody>
        </p:sp>
        <p:sp>
          <p:nvSpPr>
            <p:cNvPr id="78" name="줄무늬가 있는 오른쪽 화살표 77"/>
            <p:cNvSpPr/>
            <p:nvPr/>
          </p:nvSpPr>
          <p:spPr>
            <a:xfrm rot="5400000">
              <a:off x="8099298" y="3447032"/>
              <a:ext cx="360000" cy="180000"/>
            </a:xfrm>
            <a:prstGeom prst="stripedRightArrow">
              <a:avLst/>
            </a:prstGeom>
            <a:solidFill>
              <a:srgbClr val="F0BCB6"/>
            </a:solidFill>
            <a:ln w="9525"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7767531" y="3789040"/>
              <a:ext cx="102353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900" b="1" dirty="0" err="1" smtClean="0">
                  <a:solidFill>
                    <a:srgbClr val="003300"/>
                  </a:solidFill>
                  <a:latin typeface="+mn-ea"/>
                </a:rPr>
                <a:t>농어업용</a:t>
              </a:r>
              <a:r>
                <a:rPr lang="ko-KR" altLang="en-US" sz="900" b="1" dirty="0" smtClean="0">
                  <a:solidFill>
                    <a:srgbClr val="003300"/>
                  </a:solidFill>
                  <a:latin typeface="+mn-ea"/>
                </a:rPr>
                <a:t> </a:t>
              </a:r>
              <a:r>
                <a:rPr lang="ko-KR" altLang="en-US" sz="900" b="1" dirty="0" err="1" smtClean="0">
                  <a:solidFill>
                    <a:srgbClr val="003300"/>
                  </a:solidFill>
                  <a:latin typeface="+mn-ea"/>
                </a:rPr>
                <a:t>면세유</a:t>
              </a:r>
              <a:endParaRPr lang="en-US" altLang="ko-KR" sz="900" b="1" dirty="0" smtClean="0">
                <a:solidFill>
                  <a:srgbClr val="003300"/>
                </a:solidFill>
                <a:latin typeface="+mn-ea"/>
              </a:endParaRPr>
            </a:p>
            <a:p>
              <a:pPr algn="ctr"/>
              <a:r>
                <a:rPr lang="ko-KR" altLang="en-US" sz="900" b="1" dirty="0" smtClean="0">
                  <a:solidFill>
                    <a:srgbClr val="003300"/>
                  </a:solidFill>
                  <a:latin typeface="+mn-ea"/>
                </a:rPr>
                <a:t>합동점검 강화</a:t>
              </a:r>
              <a:endParaRPr lang="ko-KR" altLang="en-US" sz="900" b="1" dirty="0">
                <a:solidFill>
                  <a:srgbClr val="003300"/>
                </a:solidFill>
                <a:latin typeface="+mn-ea"/>
              </a:endParaRPr>
            </a:p>
          </p:txBody>
        </p:sp>
      </p:grpSp>
      <p:sp>
        <p:nvSpPr>
          <p:cNvPr id="57" name="TextBox 56"/>
          <p:cNvSpPr txBox="1"/>
          <p:nvPr/>
        </p:nvSpPr>
        <p:spPr>
          <a:xfrm>
            <a:off x="1115616" y="2957777"/>
            <a:ext cx="788400" cy="215444"/>
          </a:xfrm>
          <a:prstGeom prst="rect">
            <a:avLst/>
          </a:prstGeom>
          <a:noFill/>
          <a:ln cap="rnd">
            <a:solidFill>
              <a:srgbClr val="A9291B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800" dirty="0" err="1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정유사</a:t>
            </a:r>
            <a:endParaRPr lang="en-US" altLang="ko-KR" sz="800" dirty="0" smtClean="0">
              <a:solidFill>
                <a:schemeClr val="tx2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cxnSp>
        <p:nvCxnSpPr>
          <p:cNvPr id="7" name="직선 연결선 6"/>
          <p:cNvCxnSpPr>
            <a:stCxn id="45" idx="2"/>
          </p:cNvCxnSpPr>
          <p:nvPr/>
        </p:nvCxnSpPr>
        <p:spPr>
          <a:xfrm>
            <a:off x="2956259" y="5157112"/>
            <a:ext cx="0" cy="561948"/>
          </a:xfrm>
          <a:prstGeom prst="line">
            <a:avLst/>
          </a:prstGeom>
          <a:ln w="9525">
            <a:solidFill>
              <a:schemeClr val="tx2"/>
            </a:solidFill>
            <a:prstDash val="sys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4291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 w="63500">
          <a:solidFill>
            <a:schemeClr val="tx1">
              <a:lumMod val="85000"/>
              <a:lumOff val="15000"/>
            </a:schemeClr>
          </a:solidFill>
          <a:tailEnd type="arrow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2336</TotalTime>
  <Words>125</Words>
  <Application>Microsoft Office PowerPoint</Application>
  <PresentationFormat>화면 슬라이드 쇼(4:3)</PresentationFormat>
  <Paragraphs>49</Paragraphs>
  <Slides>2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3" baseType="lpstr">
      <vt:lpstr>Office 테마</vt:lpstr>
      <vt:lpstr>PowerPoint 프레젠테이션</vt:lpstr>
      <vt:lpstr>PowerPoint 프레젠테이션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Kpetro</dc:creator>
  <cp:lastModifiedBy>user</cp:lastModifiedBy>
  <cp:revision>107</cp:revision>
  <cp:lastPrinted>2017-11-13T04:54:00Z</cp:lastPrinted>
  <dcterms:created xsi:type="dcterms:W3CDTF">2017-09-17T04:37:32Z</dcterms:created>
  <dcterms:modified xsi:type="dcterms:W3CDTF">2017-11-28T02:09:15Z</dcterms:modified>
</cp:coreProperties>
</file>