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25" r:id="rId2"/>
    <p:sldId id="326" r:id="rId3"/>
    <p:sldId id="327" r:id="rId4"/>
    <p:sldId id="259" r:id="rId5"/>
    <p:sldId id="328" r:id="rId6"/>
    <p:sldId id="261" r:id="rId7"/>
    <p:sldId id="330" r:id="rId8"/>
    <p:sldId id="324" r:id="rId9"/>
    <p:sldId id="264" r:id="rId10"/>
    <p:sldId id="265" r:id="rId11"/>
    <p:sldId id="266" r:id="rId12"/>
    <p:sldId id="331" r:id="rId13"/>
    <p:sldId id="268" r:id="rId14"/>
    <p:sldId id="269" r:id="rId15"/>
    <p:sldId id="270" r:id="rId16"/>
    <p:sldId id="332" r:id="rId17"/>
    <p:sldId id="272" r:id="rId18"/>
    <p:sldId id="273" r:id="rId19"/>
    <p:sldId id="333" r:id="rId20"/>
    <p:sldId id="275" r:id="rId21"/>
    <p:sldId id="276" r:id="rId22"/>
    <p:sldId id="277" r:id="rId23"/>
    <p:sldId id="334" r:id="rId24"/>
    <p:sldId id="278" r:id="rId25"/>
    <p:sldId id="335" r:id="rId26"/>
  </p:sldIdLst>
  <p:sldSz cx="9144000" cy="6858000" type="screen4x3"/>
  <p:notesSz cx="6788150" cy="9923463"/>
  <p:embeddedFontLst>
    <p:embeddedFont>
      <p:font typeface="-윤고딕330" panose="02030504000101010101" pitchFamily="18" charset="-127"/>
      <p:regular r:id="rId29"/>
    </p:embeddedFont>
    <p:embeddedFont>
      <p:font typeface="-윤명조140" panose="02030504000101010101" pitchFamily="18" charset="-127"/>
      <p:regular r:id="rId30"/>
    </p:embeddedFont>
    <p:embeddedFont>
      <p:font typeface="맑은 고딕" panose="020B0503020000020004" pitchFamily="50" charset="-127"/>
      <p:regular r:id="rId31"/>
      <p:bold r:id="rId32"/>
    </p:embeddedFont>
    <p:embeddedFont>
      <p:font typeface="-윤고딕340" panose="02030504000101010101" pitchFamily="18" charset="-127"/>
      <p:regular r:id="rId33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253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410" autoAdjust="0"/>
    <p:restoredTop sz="94660"/>
  </p:normalViewPr>
  <p:slideViewPr>
    <p:cSldViewPr>
      <p:cViewPr>
        <p:scale>
          <a:sx n="100" d="100"/>
          <a:sy n="100" d="100"/>
        </p:scale>
        <p:origin x="18" y="-192"/>
      </p:cViewPr>
      <p:guideLst>
        <p:guide orient="horz"/>
        <p:guide orient="horz" pos="1480"/>
        <p:guide orient="horz" pos="19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4925" y="0"/>
            <a:ext cx="2941638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C98D25-A815-4031-B5A8-9F3C152CD7D3}" type="datetimeFigureOut">
              <a:rPr lang="ko-KR" altLang="en-US" smtClean="0"/>
              <a:t>2015-03-17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4925" y="9424988"/>
            <a:ext cx="2941638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DCDE74-53BA-494B-8E35-D0729EC210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95227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5047" y="0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06056F-CCF8-4773-9843-21BA0F7B4558}" type="datetimeFigureOut">
              <a:rPr lang="ko-KR" altLang="en-US" smtClean="0"/>
              <a:t>2015-03-17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8815" y="4713645"/>
            <a:ext cx="5430520" cy="446555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5047" y="9425568"/>
            <a:ext cx="2941532" cy="49617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C81298-9EDA-495F-99D5-0F036E60FBF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933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47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미래창조과학부 장관입니다</a:t>
            </a:r>
            <a:r>
              <a:rPr lang="en-US" altLang="ko-KR" dirty="0" smtClean="0"/>
              <a:t>.</a:t>
            </a:r>
          </a:p>
          <a:p>
            <a:r>
              <a:rPr lang="en-US" altLang="ko-KR" dirty="0" smtClean="0"/>
              <a:t>‘</a:t>
            </a:r>
            <a:r>
              <a:rPr lang="ko-KR" altLang="en-US" dirty="0" smtClean="0"/>
              <a:t>미래를 여는 창조경제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</a:t>
            </a:r>
            <a:endParaRPr lang="en-US" altLang="ko-KR" dirty="0" smtClean="0"/>
          </a:p>
          <a:p>
            <a:r>
              <a:rPr lang="en-US" altLang="ko-KR" dirty="0" smtClean="0"/>
              <a:t>2014</a:t>
            </a:r>
            <a:r>
              <a:rPr lang="ko-KR" altLang="en-US" dirty="0" smtClean="0"/>
              <a:t>년도 미래창조과학부 업무보고를 드리겠습니다</a:t>
            </a:r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9851395"/>
      </p:ext>
    </p:extLst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741F2D-99C6-4669-BE7C-9B366A61789A}" type="datetimeFigureOut">
              <a:rPr lang="ko-KR" altLang="en-US" smtClean="0"/>
              <a:pPr/>
              <a:t>2015-03-17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1888A-4F2B-499A-9AF8-F1241B726A29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8" r:id="rId17"/>
    <p:sldLayoutId id="2147483669" r:id="rId18"/>
  </p:sldLayoutIdLst>
  <p:transition>
    <p:fade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-4695" y="260648"/>
            <a:ext cx="9149582" cy="5328592"/>
            <a:chOff x="-4695" y="260648"/>
            <a:chExt cx="9149582" cy="5328592"/>
          </a:xfrm>
        </p:grpSpPr>
        <p:grpSp>
          <p:nvGrpSpPr>
            <p:cNvPr id="2" name="그룹 8"/>
            <p:cNvGrpSpPr/>
            <p:nvPr/>
          </p:nvGrpSpPr>
          <p:grpSpPr>
            <a:xfrm>
              <a:off x="2370574" y="4905463"/>
              <a:ext cx="4299932" cy="683777"/>
              <a:chOff x="2238846" y="5877272"/>
              <a:chExt cx="4299932" cy="683777"/>
            </a:xfrm>
          </p:grpSpPr>
          <p:sp>
            <p:nvSpPr>
              <p:cNvPr id="10" name="직사각형 9"/>
              <p:cNvSpPr/>
              <p:nvPr/>
            </p:nvSpPr>
            <p:spPr>
              <a:xfrm>
                <a:off x="4247766" y="5877272"/>
                <a:ext cx="2291012" cy="683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330325" eaLnBrk="0" latinLnBrk="0" hangingPunct="0">
                  <a:lnSpc>
                    <a:spcPct val="15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800" kern="0" dirty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관계부처 합동</a:t>
                </a:r>
              </a:p>
            </p:txBody>
          </p:sp>
          <p:sp>
            <p:nvSpPr>
              <p:cNvPr id="11" name="직사각형 10"/>
              <p:cNvSpPr/>
              <p:nvPr/>
            </p:nvSpPr>
            <p:spPr>
              <a:xfrm>
                <a:off x="2238846" y="5877272"/>
                <a:ext cx="1803699" cy="683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330325" eaLnBrk="0" latinLnBrk="0" hangingPunct="0">
                  <a:lnSpc>
                    <a:spcPct val="15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2800" kern="0" dirty="0" smtClean="0">
                    <a:gradFill>
                      <a:gsLst>
                        <a:gs pos="100000">
                          <a:prstClr val="black">
                            <a:lumMod val="65000"/>
                            <a:lumOff val="3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2015.3.19</a:t>
                </a:r>
                <a:endParaRPr lang="en-US" altLang="ko-KR" sz="2800" kern="0" dirty="0">
                  <a:gradFill>
                    <a:gsLst>
                      <a:gs pos="100000">
                        <a:prstClr val="black">
                          <a:lumMod val="65000"/>
                          <a:lumOff val="3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endParaRPr>
              </a:p>
            </p:txBody>
          </p:sp>
          <p:cxnSp>
            <p:nvCxnSpPr>
              <p:cNvPr id="12" name="직선 연결선 11"/>
              <p:cNvCxnSpPr/>
              <p:nvPr/>
            </p:nvCxnSpPr>
            <p:spPr>
              <a:xfrm>
                <a:off x="4139848" y="6173042"/>
                <a:ext cx="0" cy="273391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-4695" y="2119789"/>
              <a:ext cx="9149582" cy="892552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r" defTabSz="1330325" eaLnBrk="0" latinLnBrk="0" hangingPunct="0">
                <a:spcAft>
                  <a:spcPts val="0"/>
                </a:spcAft>
                <a:buSzPct val="100000"/>
                <a:defRPr sz="4000" b="1" kern="0" spc="-15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defRPr>
              </a:lvl1pPr>
            </a:lstStyle>
            <a:p>
              <a:pPr algn="ctr"/>
              <a:r>
                <a:rPr lang="en-US" altLang="ko-KR" sz="5200" spc="-300" dirty="0"/>
                <a:t>｢</a:t>
              </a:r>
              <a:r>
                <a:rPr lang="ko-KR" altLang="en-US" sz="5200" spc="-300" dirty="0"/>
                <a:t>제조업 혁신 </a:t>
              </a:r>
              <a:r>
                <a:rPr lang="en-US" altLang="ko-KR" sz="5200" spc="-300" dirty="0"/>
                <a:t>3.0 </a:t>
              </a:r>
              <a:r>
                <a:rPr lang="ko-KR" altLang="en-US" sz="5200" spc="-300" dirty="0"/>
                <a:t>전략</a:t>
              </a:r>
              <a:r>
                <a:rPr lang="en-US" altLang="ko-KR" sz="5200" spc="-300" dirty="0" smtClean="0"/>
                <a:t>｣ </a:t>
              </a:r>
              <a:r>
                <a:rPr lang="ko-KR" altLang="en-US" sz="5200" spc="-300" dirty="0" smtClean="0"/>
                <a:t>실행대책</a:t>
              </a:r>
              <a:endParaRPr lang="ko-KR" altLang="en-US" sz="5200" spc="-300" dirty="0"/>
            </a:p>
          </p:txBody>
        </p:sp>
        <p:sp>
          <p:nvSpPr>
            <p:cNvPr id="7" name="Text Box 8"/>
            <p:cNvSpPr txBox="1">
              <a:spLocks noChangeArrowheads="1"/>
            </p:cNvSpPr>
            <p:nvPr/>
          </p:nvSpPr>
          <p:spPr bwMode="auto">
            <a:xfrm>
              <a:off x="643005" y="3167970"/>
              <a:ext cx="7854182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r" defTabSz="1330325" eaLnBrk="0" latinLnBrk="0" hangingPunct="0">
                <a:spcAft>
                  <a:spcPts val="0"/>
                </a:spcAft>
                <a:buSzPct val="100000"/>
                <a:defRPr sz="4000" b="1" kern="0" spc="-15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defRPr>
              </a:lvl1pPr>
            </a:lstStyle>
            <a:p>
              <a:pPr algn="ctr"/>
              <a:r>
                <a:rPr kumimoji="1" lang="en-US" altLang="ko-KR" sz="2500" spc="-90" dirty="0">
                  <a:gradFill>
                    <a:gsLst>
                      <a:gs pos="100000">
                        <a:srgbClr val="145CAC"/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cs typeface="Arial" panose="020B0604020202020204" pitchFamily="34" charset="0"/>
                </a:rPr>
                <a:t>- </a:t>
              </a:r>
              <a:r>
                <a:rPr kumimoji="1" lang="ko-KR" altLang="en-US" sz="2500" spc="-90" dirty="0">
                  <a:gradFill>
                    <a:gsLst>
                      <a:gs pos="100000">
                        <a:srgbClr val="145CAC"/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cs typeface="Arial" panose="020B0604020202020204" pitchFamily="34" charset="0"/>
                </a:rPr>
                <a:t>창조경제 구현을 위한 제조업의 스마트 혁신 추진방안 </a:t>
              </a:r>
              <a:r>
                <a:rPr kumimoji="1" lang="en-US" altLang="ko-KR" sz="2500" spc="-90" dirty="0">
                  <a:gradFill>
                    <a:gsLst>
                      <a:gs pos="100000">
                        <a:srgbClr val="145CAC"/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cs typeface="Arial" panose="020B0604020202020204" pitchFamily="34" charset="0"/>
                </a:rPr>
                <a:t>-</a:t>
              </a:r>
              <a:endParaRPr kumimoji="1" lang="ko-KR" altLang="en-US" sz="2500" spc="-9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cs typeface="Arial" panose="020B0604020202020204" pitchFamily="34" charset="0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199917" y="293922"/>
              <a:ext cx="2641243" cy="420260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313637" y="319386"/>
              <a:ext cx="241380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제</a:t>
              </a:r>
              <a:r>
                <a:rPr kumimoji="1" lang="en-US" altLang="ko-KR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7</a:t>
              </a:r>
              <a:r>
                <a:rPr kumimoji="1" lang="ko-KR" altLang="en-US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차 무역투자진흥회의</a:t>
              </a:r>
            </a:p>
          </p:txBody>
        </p:sp>
        <p:pic>
          <p:nvPicPr>
            <p:cNvPr id="1026" name="Picture 2" descr="C:\Users\Administrator\Desktop\20150304_산업통상자원부 무투회의 김의중 서기관 (044-203-4225, 010-5379-4817)\01메인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9137" t="1701" r="1176" b="83600"/>
            <a:stretch/>
          </p:blipFill>
          <p:spPr bwMode="auto">
            <a:xfrm>
              <a:off x="7212546" y="260648"/>
              <a:ext cx="1800200" cy="10081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705517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1586907" y="1377550"/>
            <a:ext cx="7557093" cy="4254394"/>
            <a:chOff x="1586907" y="1377550"/>
            <a:chExt cx="7557093" cy="4254394"/>
          </a:xfrm>
        </p:grpSpPr>
        <p:sp>
          <p:nvSpPr>
            <p:cNvPr id="2" name="직사각형 1"/>
            <p:cNvSpPr/>
            <p:nvPr/>
          </p:nvSpPr>
          <p:spPr>
            <a:xfrm>
              <a:off x="1586907" y="2559827"/>
              <a:ext cx="4317749" cy="8540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ct val="150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3600" kern="0" spc="-40" dirty="0" smtClean="0">
                  <a:gradFill>
                    <a:gsLst>
                      <a:gs pos="100000">
                        <a:srgbClr val="4585A1"/>
                      </a:gs>
                      <a:gs pos="100000">
                        <a:srgbClr val="FFFFFF">
                          <a:alpha val="21001"/>
                        </a:srgbClr>
                      </a:gs>
                    </a:gsLst>
                    <a:lin ang="5400000" scaled="0"/>
                  </a:gradFill>
                  <a:latin typeface="-윤명조140" pitchFamily="18" charset="-127"/>
                  <a:ea typeface="-윤명조140" pitchFamily="18" charset="-127"/>
                </a:rPr>
                <a:t>Ⅰ</a:t>
              </a:r>
              <a:r>
                <a:rPr lang="en-US" altLang="ko-KR" sz="3600" kern="0" spc="-40" dirty="0" smtClean="0">
                  <a:gradFill>
                    <a:gsLst>
                      <a:gs pos="100000">
                        <a:srgbClr val="4585A1"/>
                      </a:gs>
                      <a:gs pos="100000">
                        <a:srgbClr val="FFFFFF">
                          <a:alpha val="21001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. </a:t>
              </a:r>
              <a:r>
                <a:rPr lang="ko-KR" altLang="en-US" sz="3600" kern="0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그간의 추진현황</a:t>
              </a:r>
            </a:p>
          </p:txBody>
        </p:sp>
        <p:sp>
          <p:nvSpPr>
            <p:cNvPr id="3" name="직사각형 2"/>
            <p:cNvSpPr/>
            <p:nvPr/>
          </p:nvSpPr>
          <p:spPr>
            <a:xfrm>
              <a:off x="1586907" y="3583437"/>
              <a:ext cx="3696514" cy="9394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ct val="150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3600" kern="0" spc="-40" dirty="0" smtClean="0">
                  <a:gradFill>
                    <a:gsLst>
                      <a:gs pos="100000">
                        <a:srgbClr val="4585A1"/>
                      </a:gs>
                      <a:gs pos="100000">
                        <a:srgbClr val="FFFFFF">
                          <a:alpha val="21001"/>
                        </a:srgbClr>
                      </a:gs>
                    </a:gsLst>
                    <a:lin ang="5400000" scaled="0"/>
                  </a:gradFill>
                  <a:latin typeface="-윤명조140" pitchFamily="18" charset="-127"/>
                  <a:ea typeface="-윤명조140" pitchFamily="18" charset="-127"/>
                </a:rPr>
                <a:t>Ⅱ</a:t>
              </a:r>
              <a:r>
                <a:rPr lang="en-US" altLang="ko-KR" sz="3600" kern="0" spc="-40" dirty="0" smtClean="0">
                  <a:gradFill>
                    <a:gsLst>
                      <a:gs pos="100000">
                        <a:srgbClr val="4585A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. </a:t>
              </a:r>
              <a:r>
                <a:rPr lang="ko-KR" altLang="en-US" sz="3600" kern="0" spc="-4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실행대책</a:t>
              </a:r>
            </a:p>
          </p:txBody>
        </p:sp>
        <p:sp>
          <p:nvSpPr>
            <p:cNvPr id="4" name="직사각형 3"/>
            <p:cNvSpPr/>
            <p:nvPr/>
          </p:nvSpPr>
          <p:spPr>
            <a:xfrm>
              <a:off x="1586907" y="4692456"/>
              <a:ext cx="4396649" cy="9394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ct val="150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3600" kern="0" spc="-40" dirty="0" smtClean="0">
                  <a:gradFill>
                    <a:gsLst>
                      <a:gs pos="100000">
                        <a:srgbClr val="4585A1"/>
                      </a:gs>
                      <a:gs pos="100000">
                        <a:srgbClr val="FFFFFF">
                          <a:alpha val="21001"/>
                        </a:srgbClr>
                      </a:gs>
                    </a:gsLst>
                    <a:lin ang="5400000" scaled="0"/>
                  </a:gradFill>
                  <a:latin typeface="-윤명조140" pitchFamily="18" charset="-127"/>
                  <a:ea typeface="-윤명조140" pitchFamily="18" charset="-127"/>
                </a:rPr>
                <a:t>Ⅲ</a:t>
              </a:r>
              <a:r>
                <a:rPr lang="en-US" altLang="ko-KR" sz="3600" kern="0" spc="-40" dirty="0" smtClean="0">
                  <a:gradFill>
                    <a:gsLst>
                      <a:gs pos="100000">
                        <a:srgbClr val="4585A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. </a:t>
              </a:r>
              <a:r>
                <a:rPr lang="ko-KR" altLang="en-US" sz="3600" kern="0" spc="-4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기대효과</a:t>
              </a:r>
            </a:p>
          </p:txBody>
        </p:sp>
        <p:cxnSp>
          <p:nvCxnSpPr>
            <p:cNvPr id="7" name="직선 연결선 6"/>
            <p:cNvCxnSpPr/>
            <p:nvPr/>
          </p:nvCxnSpPr>
          <p:spPr>
            <a:xfrm>
              <a:off x="1679553" y="2168926"/>
              <a:ext cx="7464447" cy="0"/>
            </a:xfrm>
            <a:prstGeom prst="line">
              <a:avLst/>
            </a:prstGeom>
            <a:ln w="38100">
              <a:solidFill>
                <a:srgbClr val="4585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모서리가 둥근 직사각형 10"/>
            <p:cNvSpPr/>
            <p:nvPr/>
          </p:nvSpPr>
          <p:spPr>
            <a:xfrm>
              <a:off x="1670240" y="1377550"/>
              <a:ext cx="2162191" cy="639557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000"/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1832655" y="1403251"/>
              <a:ext cx="1837362" cy="6001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33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보고 순서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763126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323528" y="2708920"/>
            <a:ext cx="8334302" cy="830997"/>
            <a:chOff x="323528" y="2708920"/>
            <a:chExt cx="8334302" cy="830997"/>
          </a:xfrm>
        </p:grpSpPr>
        <p:sp>
          <p:nvSpPr>
            <p:cNvPr id="4" name="직사각형 3"/>
            <p:cNvSpPr/>
            <p:nvPr/>
          </p:nvSpPr>
          <p:spPr>
            <a:xfrm>
              <a:off x="3203848" y="2708920"/>
              <a:ext cx="5140362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330325" eaLnBrk="0" latinLnBrk="0" hangingPunct="0">
                <a:spcAft>
                  <a:spcPts val="0"/>
                </a:spcAft>
                <a:buSzPct val="100000"/>
                <a:defRPr/>
              </a:pPr>
              <a:r>
                <a:rPr lang="ko-KR" altLang="en-US" sz="4800" b="1" kern="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그간의 추진현황</a:t>
              </a:r>
            </a:p>
          </p:txBody>
        </p:sp>
        <p:sp>
          <p:nvSpPr>
            <p:cNvPr id="2" name="자유형 1"/>
            <p:cNvSpPr/>
            <p:nvPr/>
          </p:nvSpPr>
          <p:spPr>
            <a:xfrm>
              <a:off x="323528" y="3532197"/>
              <a:ext cx="8334302" cy="0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7372982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2015년\20150304_산업통상자원부 산업정책과 7차 무투회의 한용재 권주현 김의중 서기관 (044-203-4225, 010-5379-4817)\04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323528" y="2708920"/>
            <a:ext cx="8334302" cy="830997"/>
            <a:chOff x="323528" y="2708920"/>
            <a:chExt cx="8334302" cy="830997"/>
          </a:xfrm>
        </p:grpSpPr>
        <p:sp>
          <p:nvSpPr>
            <p:cNvPr id="4" name="직사각형 3"/>
            <p:cNvSpPr/>
            <p:nvPr/>
          </p:nvSpPr>
          <p:spPr>
            <a:xfrm>
              <a:off x="4788024" y="2708920"/>
              <a:ext cx="355618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330325" eaLnBrk="0" latinLnBrk="0" hangingPunct="0">
                <a:spcAft>
                  <a:spcPts val="0"/>
                </a:spcAft>
                <a:buSzPct val="100000"/>
                <a:defRPr/>
              </a:pPr>
              <a:r>
                <a:rPr lang="ko-KR" altLang="en-US" sz="4800" b="1" kern="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실행대책</a:t>
              </a:r>
              <a:endParaRPr lang="ko-KR" altLang="en-US" sz="3600" b="1" kern="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" name="자유형 1"/>
            <p:cNvSpPr/>
            <p:nvPr/>
          </p:nvSpPr>
          <p:spPr>
            <a:xfrm>
              <a:off x="323528" y="3532197"/>
              <a:ext cx="8334302" cy="0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943818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50304_산업통상자원부 무투회의 김의중 서기관 (044-203-4225, 010-5379-4817)\4-3차\06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2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/>
        </p:nvGrpSpPr>
        <p:grpSpPr>
          <a:xfrm>
            <a:off x="1080311" y="1723008"/>
            <a:ext cx="8063688" cy="3434184"/>
            <a:chOff x="1080311" y="1723008"/>
            <a:chExt cx="8063688" cy="3434184"/>
          </a:xfrm>
        </p:grpSpPr>
        <p:sp>
          <p:nvSpPr>
            <p:cNvPr id="2" name="자유형 1"/>
            <p:cNvSpPr/>
            <p:nvPr/>
          </p:nvSpPr>
          <p:spPr>
            <a:xfrm flipV="1">
              <a:off x="1481666" y="2524937"/>
              <a:ext cx="7662333" cy="46821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자유형 19"/>
            <p:cNvSpPr/>
            <p:nvPr/>
          </p:nvSpPr>
          <p:spPr>
            <a:xfrm flipV="1">
              <a:off x="1481666" y="1820106"/>
              <a:ext cx="7662333" cy="46821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1028" name="Picture 4" descr="C:\Users\Administrator\Desktop\Untitled-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26" t="43525" r="49212" b="39675"/>
            <a:stretch/>
          </p:blipFill>
          <p:spPr bwMode="auto">
            <a:xfrm>
              <a:off x="1080311" y="1723008"/>
              <a:ext cx="2389895" cy="930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3533054" y="1924074"/>
              <a:ext cx="5461497" cy="6001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300" b="1" kern="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스마트 </a:t>
              </a:r>
              <a:r>
                <a:rPr lang="ko-KR" altLang="en-US" sz="3300" b="1" kern="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생산방식 확산</a:t>
              </a:r>
            </a:p>
          </p:txBody>
        </p:sp>
        <p:grpSp>
          <p:nvGrpSpPr>
            <p:cNvPr id="5" name="그룹 4"/>
            <p:cNvGrpSpPr/>
            <p:nvPr/>
          </p:nvGrpSpPr>
          <p:grpSpPr>
            <a:xfrm>
              <a:off x="1671340" y="3000792"/>
              <a:ext cx="5351752" cy="584775"/>
              <a:chOff x="1634829" y="2669312"/>
              <a:chExt cx="5351752" cy="584775"/>
            </a:xfrm>
          </p:grpSpPr>
          <p:sp>
            <p:nvSpPr>
              <p:cNvPr id="10" name="모서리가 둥근 직사각형 9"/>
              <p:cNvSpPr/>
              <p:nvPr/>
            </p:nvSpPr>
            <p:spPr>
              <a:xfrm>
                <a:off x="1662050" y="2748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1634829" y="2712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1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12" name="Text Box 5"/>
              <p:cNvSpPr txBox="1">
                <a:spLocks noChangeArrowheads="1"/>
              </p:cNvSpPr>
              <p:nvPr/>
            </p:nvSpPr>
            <p:spPr bwMode="auto">
              <a:xfrm>
                <a:off x="2306061" y="2669312"/>
                <a:ext cx="468052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스마트공장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보급</a:t>
                </a:r>
                <a:r>
                  <a:rPr lang="en-US" altLang="ko-KR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·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확산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" name="그룹 2"/>
            <p:cNvGrpSpPr/>
            <p:nvPr/>
          </p:nvGrpSpPr>
          <p:grpSpPr>
            <a:xfrm>
              <a:off x="1671340" y="3762792"/>
              <a:ext cx="6213028" cy="584775"/>
              <a:chOff x="1634829" y="3431312"/>
              <a:chExt cx="6213028" cy="584775"/>
            </a:xfrm>
          </p:grpSpPr>
          <p:sp>
            <p:nvSpPr>
              <p:cNvPr id="15" name="모서리가 둥근 직사각형 14"/>
              <p:cNvSpPr/>
              <p:nvPr/>
            </p:nvSpPr>
            <p:spPr>
              <a:xfrm>
                <a:off x="1662050" y="3510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1634829" y="3474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2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1" name="Text Box 5"/>
              <p:cNvSpPr txBox="1">
                <a:spLocks noChangeArrowheads="1"/>
              </p:cNvSpPr>
              <p:nvPr/>
            </p:nvSpPr>
            <p:spPr bwMode="auto">
              <a:xfrm>
                <a:off x="2306061" y="3431312"/>
                <a:ext cx="554179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en-US" altLang="ko-KR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8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대 스마트 제조기술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개발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2" name="그룹 21"/>
            <p:cNvGrpSpPr/>
            <p:nvPr/>
          </p:nvGrpSpPr>
          <p:grpSpPr>
            <a:xfrm>
              <a:off x="1671340" y="4572417"/>
              <a:ext cx="5636964" cy="584775"/>
              <a:chOff x="1634829" y="3431312"/>
              <a:chExt cx="5636964" cy="584775"/>
            </a:xfrm>
          </p:grpSpPr>
          <p:sp>
            <p:nvSpPr>
              <p:cNvPr id="23" name="모서리가 둥근 직사각형 22"/>
              <p:cNvSpPr/>
              <p:nvPr/>
            </p:nvSpPr>
            <p:spPr>
              <a:xfrm>
                <a:off x="1662050" y="3510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634829" y="3474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3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5" name="Text Box 5"/>
              <p:cNvSpPr txBox="1">
                <a:spLocks noChangeArrowheads="1"/>
              </p:cNvSpPr>
              <p:nvPr/>
            </p:nvSpPr>
            <p:spPr bwMode="auto">
              <a:xfrm>
                <a:off x="2306061" y="3431312"/>
                <a:ext cx="4965732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제조업 </a:t>
                </a:r>
                <a:r>
                  <a:rPr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소프트파워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강화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9" name="직사각형 18"/>
            <p:cNvSpPr/>
            <p:nvPr/>
          </p:nvSpPr>
          <p:spPr>
            <a:xfrm>
              <a:off x="1274573" y="1932132"/>
              <a:ext cx="2183440" cy="5693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실행대책 </a:t>
              </a:r>
              <a:r>
                <a:rPr lang="en-US" altLang="ko-KR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</a:t>
              </a:r>
              <a:endParaRPr lang="ko-KR" altLang="en-US" sz="3100" kern="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55905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2015년\20150304_산업통상자원부 산업정책과 7차 무투회의 한용재 권주현 김의중 서기관 (044-203-4225, 010-5379-4817)\08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3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067304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50304_산업통상자원부 무투회의 김의중 서기관 (044-203-4225, 010-5379-4817)\5-3차\09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4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5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2015년\20150304_산업통상자원부 산업정책과 7차 무투회의 한용재 권주현 김의중 서기관 (044-203-4225, 010-5379-4817)\1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6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1080311" y="1954932"/>
            <a:ext cx="8063688" cy="2626196"/>
            <a:chOff x="1080311" y="1954932"/>
            <a:chExt cx="8063688" cy="2626196"/>
          </a:xfrm>
        </p:grpSpPr>
        <p:sp>
          <p:nvSpPr>
            <p:cNvPr id="2" name="자유형 1"/>
            <p:cNvSpPr/>
            <p:nvPr/>
          </p:nvSpPr>
          <p:spPr>
            <a:xfrm flipV="1">
              <a:off x="1481666" y="2756860"/>
              <a:ext cx="7662333" cy="46822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자유형 19"/>
            <p:cNvSpPr/>
            <p:nvPr/>
          </p:nvSpPr>
          <p:spPr>
            <a:xfrm flipV="1">
              <a:off x="1481666" y="2052029"/>
              <a:ext cx="7662333" cy="46822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1028" name="Picture 4" descr="C:\Users\Administrator\Desktop\Untitled-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26" t="43525" r="49212" b="39675"/>
            <a:stretch/>
          </p:blipFill>
          <p:spPr bwMode="auto">
            <a:xfrm>
              <a:off x="1080311" y="1954932"/>
              <a:ext cx="2389895" cy="930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3533054" y="2155998"/>
              <a:ext cx="54614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200" b="1" kern="0" spc="-15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 대표 </a:t>
              </a:r>
              <a:r>
                <a:rPr lang="ko-KR" altLang="en-US" sz="3200" b="1" kern="0" spc="-150" dirty="0" err="1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신산업</a:t>
              </a:r>
              <a:r>
                <a:rPr lang="ko-KR" altLang="en-US" sz="3200" b="1" kern="0" spc="-15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창출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274573" y="2164055"/>
              <a:ext cx="2183440" cy="569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실행대책 </a:t>
              </a:r>
              <a:r>
                <a:rPr lang="en-US" altLang="ko-KR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</a:t>
              </a:r>
              <a:endParaRPr lang="ko-KR" altLang="en-US" sz="3100" kern="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grpSp>
          <p:nvGrpSpPr>
            <p:cNvPr id="26" name="그룹 25"/>
            <p:cNvGrpSpPr/>
            <p:nvPr/>
          </p:nvGrpSpPr>
          <p:grpSpPr>
            <a:xfrm>
              <a:off x="1311300" y="3234353"/>
              <a:ext cx="7257650" cy="584775"/>
              <a:chOff x="1634829" y="2669312"/>
              <a:chExt cx="7257650" cy="584775"/>
            </a:xfrm>
          </p:grpSpPr>
          <p:sp>
            <p:nvSpPr>
              <p:cNvPr id="27" name="모서리가 둥근 직사각형 26"/>
              <p:cNvSpPr/>
              <p:nvPr/>
            </p:nvSpPr>
            <p:spPr>
              <a:xfrm>
                <a:off x="1662050" y="2748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1634829" y="2712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1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9" name="Text Box 5"/>
              <p:cNvSpPr txBox="1">
                <a:spLocks noChangeArrowheads="1"/>
              </p:cNvSpPr>
              <p:nvPr/>
            </p:nvSpPr>
            <p:spPr bwMode="auto">
              <a:xfrm>
                <a:off x="2306060" y="2669312"/>
                <a:ext cx="6586419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스마트 융합제품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조기 </a:t>
                </a:r>
                <a:r>
                  <a:rPr lang="ko-KR" altLang="en-US" sz="2800" kern="0" spc="-90" dirty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가시화</a:t>
                </a:r>
              </a:p>
            </p:txBody>
          </p:sp>
        </p:grpSp>
        <p:grpSp>
          <p:nvGrpSpPr>
            <p:cNvPr id="30" name="그룹 29"/>
            <p:cNvGrpSpPr/>
            <p:nvPr/>
          </p:nvGrpSpPr>
          <p:grpSpPr>
            <a:xfrm>
              <a:off x="1311300" y="3996353"/>
              <a:ext cx="7509172" cy="584775"/>
              <a:chOff x="1634829" y="3431312"/>
              <a:chExt cx="7509172" cy="584775"/>
            </a:xfrm>
          </p:grpSpPr>
          <p:sp>
            <p:nvSpPr>
              <p:cNvPr id="31" name="모서리가 둥근 직사각형 30"/>
              <p:cNvSpPr/>
              <p:nvPr/>
            </p:nvSpPr>
            <p:spPr>
              <a:xfrm>
                <a:off x="1662050" y="3510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32" name="TextBox 31"/>
              <p:cNvSpPr txBox="1"/>
              <p:nvPr/>
            </p:nvSpPr>
            <p:spPr>
              <a:xfrm>
                <a:off x="1634829" y="3474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2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33" name="Text Box 5"/>
              <p:cNvSpPr txBox="1">
                <a:spLocks noChangeArrowheads="1"/>
              </p:cNvSpPr>
              <p:nvPr/>
            </p:nvSpPr>
            <p:spPr bwMode="auto">
              <a:xfrm>
                <a:off x="2306061" y="3431312"/>
                <a:ext cx="683794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en-US" altLang="ko-KR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30</a:t>
                </a:r>
                <a:r>
                  <a:rPr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대 지능형 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소재</a:t>
                </a:r>
                <a:r>
                  <a:rPr lang="en-US" altLang="ko-KR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·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부품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개발 </a:t>
                </a:r>
                <a:r>
                  <a:rPr lang="ko-KR" altLang="en-US" sz="2800" kern="0" spc="-90" dirty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및 사업화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282409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Administrator\Desktop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7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esktop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8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50304_산업통상자원부 무투회의 김의중 서기관 (044-203-4225, 010-5379-4817)\5-1차\15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9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927911" y="1954932"/>
            <a:ext cx="8273239" cy="2626196"/>
            <a:chOff x="927911" y="1954932"/>
            <a:chExt cx="8273239" cy="2626196"/>
          </a:xfrm>
        </p:grpSpPr>
        <p:sp>
          <p:nvSpPr>
            <p:cNvPr id="2" name="자유형 1"/>
            <p:cNvSpPr/>
            <p:nvPr/>
          </p:nvSpPr>
          <p:spPr>
            <a:xfrm flipV="1">
              <a:off x="1485412" y="2756860"/>
              <a:ext cx="7662333" cy="46822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자유형 19"/>
            <p:cNvSpPr/>
            <p:nvPr/>
          </p:nvSpPr>
          <p:spPr>
            <a:xfrm flipV="1">
              <a:off x="1485412" y="2052029"/>
              <a:ext cx="7662333" cy="46822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1028" name="Picture 4" descr="C:\Users\Administrator\Desktop\Untitled-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26" t="43525" r="49212" b="39675"/>
            <a:stretch/>
          </p:blipFill>
          <p:spPr bwMode="auto">
            <a:xfrm>
              <a:off x="927911" y="1954932"/>
              <a:ext cx="2389895" cy="930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3380654" y="2155998"/>
              <a:ext cx="54614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200" b="1" kern="0" spc="-15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지역 제조업의 스마트 혁신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22173" y="2164055"/>
              <a:ext cx="2183440" cy="569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실행대책 </a:t>
              </a:r>
              <a:r>
                <a:rPr lang="en-US" altLang="ko-KR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3</a:t>
              </a:r>
              <a:endParaRPr lang="ko-KR" altLang="en-US" sz="3100" kern="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grpSp>
          <p:nvGrpSpPr>
            <p:cNvPr id="15" name="그룹 14"/>
            <p:cNvGrpSpPr/>
            <p:nvPr/>
          </p:nvGrpSpPr>
          <p:grpSpPr>
            <a:xfrm>
              <a:off x="1187923" y="3234353"/>
              <a:ext cx="8013227" cy="584775"/>
              <a:chOff x="1634829" y="2669312"/>
              <a:chExt cx="8013227" cy="584775"/>
            </a:xfrm>
          </p:grpSpPr>
          <p:sp>
            <p:nvSpPr>
              <p:cNvPr id="16" name="모서리가 둥근 직사각형 15"/>
              <p:cNvSpPr/>
              <p:nvPr/>
            </p:nvSpPr>
            <p:spPr>
              <a:xfrm>
                <a:off x="1662050" y="2748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634829" y="2712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1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18" name="Text Box 5"/>
              <p:cNvSpPr txBox="1">
                <a:spLocks noChangeArrowheads="1"/>
              </p:cNvSpPr>
              <p:nvPr/>
            </p:nvSpPr>
            <p:spPr bwMode="auto">
              <a:xfrm>
                <a:off x="2306060" y="2669312"/>
                <a:ext cx="734199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창조경제혁신센터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를 통한 </a:t>
                </a:r>
                <a:r>
                  <a:rPr lang="ko-KR" altLang="en-US" sz="2800" kern="0" spc="-90" dirty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제조업 창업 활성화</a:t>
                </a:r>
              </a:p>
            </p:txBody>
          </p:sp>
        </p:grpSp>
        <p:grpSp>
          <p:nvGrpSpPr>
            <p:cNvPr id="21" name="그룹 20"/>
            <p:cNvGrpSpPr/>
            <p:nvPr/>
          </p:nvGrpSpPr>
          <p:grpSpPr>
            <a:xfrm>
              <a:off x="1187923" y="3996353"/>
              <a:ext cx="7509172" cy="584775"/>
              <a:chOff x="1634829" y="3431312"/>
              <a:chExt cx="7509172" cy="584775"/>
            </a:xfrm>
          </p:grpSpPr>
          <p:sp>
            <p:nvSpPr>
              <p:cNvPr id="22" name="모서리가 둥근 직사각형 21"/>
              <p:cNvSpPr/>
              <p:nvPr/>
            </p:nvSpPr>
            <p:spPr>
              <a:xfrm>
                <a:off x="1662050" y="3510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1634829" y="3474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2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4" name="Text Box 5"/>
              <p:cNvSpPr txBox="1">
                <a:spLocks noChangeArrowheads="1"/>
              </p:cNvSpPr>
              <p:nvPr/>
            </p:nvSpPr>
            <p:spPr bwMode="auto">
              <a:xfrm>
                <a:off x="2306061" y="3431312"/>
                <a:ext cx="683794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지역 거점 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산업단지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의 </a:t>
                </a:r>
                <a:r>
                  <a:rPr kumimoji="0"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스마트화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144340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2015년\20150304_산업통상자원부 산업정책과 7차 무투회의 한용재 권주현 김의중 서기관 (044-203-4225, 010-5379-4817)\17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10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2015년\20150304_산업통상자원부 산업정책과 7차 무투회의 한용재 권주현 김의중 서기관 (044-203-4225, 010-5379-4817)\18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11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927911" y="1526307"/>
            <a:ext cx="8244664" cy="3537500"/>
            <a:chOff x="927911" y="1526307"/>
            <a:chExt cx="8244664" cy="3537500"/>
          </a:xfrm>
        </p:grpSpPr>
        <p:sp>
          <p:nvSpPr>
            <p:cNvPr id="2" name="자유형 1"/>
            <p:cNvSpPr/>
            <p:nvPr/>
          </p:nvSpPr>
          <p:spPr>
            <a:xfrm flipV="1">
              <a:off x="1485412" y="2328235"/>
              <a:ext cx="7662333" cy="46822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" name="자유형 19"/>
            <p:cNvSpPr/>
            <p:nvPr/>
          </p:nvSpPr>
          <p:spPr>
            <a:xfrm flipV="1">
              <a:off x="1485412" y="1623404"/>
              <a:ext cx="7662333" cy="46822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1028" name="Picture 4" descr="C:\Users\Administrator\Desktop\Untitled-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926" t="43525" r="49212" b="39675"/>
            <a:stretch/>
          </p:blipFill>
          <p:spPr bwMode="auto">
            <a:xfrm>
              <a:off x="927911" y="1526307"/>
              <a:ext cx="2389895" cy="9307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" name="직사각형 3"/>
            <p:cNvSpPr/>
            <p:nvPr/>
          </p:nvSpPr>
          <p:spPr>
            <a:xfrm>
              <a:off x="3380654" y="1727373"/>
              <a:ext cx="54614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200" b="1" kern="0" spc="-15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사업재편 촉진 및 혁신기반 조성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1122173" y="1735430"/>
              <a:ext cx="2183440" cy="5693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ko-KR" altLang="en-US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실행대책 </a:t>
              </a:r>
              <a:r>
                <a:rPr lang="en-US" altLang="ko-KR" sz="3100" kern="0" dirty="0" smtClean="0">
                  <a:solidFill>
                    <a:schemeClr val="bg1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4</a:t>
              </a:r>
              <a:endParaRPr lang="ko-KR" altLang="en-US" sz="3100" kern="0" dirty="0">
                <a:solidFill>
                  <a:schemeClr val="bg1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grpSp>
          <p:nvGrpSpPr>
            <p:cNvPr id="25" name="그룹 24"/>
            <p:cNvGrpSpPr/>
            <p:nvPr/>
          </p:nvGrpSpPr>
          <p:grpSpPr>
            <a:xfrm>
              <a:off x="1159348" y="2924944"/>
              <a:ext cx="8013227" cy="584775"/>
              <a:chOff x="1634829" y="2669312"/>
              <a:chExt cx="8013227" cy="584775"/>
            </a:xfrm>
          </p:grpSpPr>
          <p:sp>
            <p:nvSpPr>
              <p:cNvPr id="26" name="모서리가 둥근 직사각형 25"/>
              <p:cNvSpPr/>
              <p:nvPr/>
            </p:nvSpPr>
            <p:spPr>
              <a:xfrm>
                <a:off x="1662050" y="2748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>
                <a:off x="1634829" y="2712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1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8" name="Text Box 5"/>
              <p:cNvSpPr txBox="1">
                <a:spLocks noChangeArrowheads="1"/>
              </p:cNvSpPr>
              <p:nvPr/>
            </p:nvSpPr>
            <p:spPr bwMode="auto">
              <a:xfrm>
                <a:off x="2306060" y="2669312"/>
                <a:ext cx="7341996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kumimoji="0" lang="ko-KR" altLang="en-US" sz="2800" kern="0" spc="-9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기업의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 자발적 사업재편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지원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1159348" y="3701988"/>
              <a:ext cx="7509172" cy="584775"/>
              <a:chOff x="1634829" y="3431312"/>
              <a:chExt cx="7509172" cy="584775"/>
            </a:xfrm>
          </p:grpSpPr>
          <p:sp>
            <p:nvSpPr>
              <p:cNvPr id="30" name="모서리가 둥근 직사각형 29"/>
              <p:cNvSpPr/>
              <p:nvPr/>
            </p:nvSpPr>
            <p:spPr>
              <a:xfrm>
                <a:off x="1662050" y="3510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1634829" y="3474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2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32" name="Text Box 5"/>
              <p:cNvSpPr txBox="1">
                <a:spLocks noChangeArrowheads="1"/>
              </p:cNvSpPr>
              <p:nvPr/>
            </p:nvSpPr>
            <p:spPr bwMode="auto">
              <a:xfrm>
                <a:off x="2306061" y="3431312"/>
                <a:ext cx="6837940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융합신제품 </a:t>
                </a:r>
                <a:r>
                  <a:rPr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규제시스템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개선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33" name="그룹 32"/>
            <p:cNvGrpSpPr/>
            <p:nvPr/>
          </p:nvGrpSpPr>
          <p:grpSpPr>
            <a:xfrm>
              <a:off x="1159348" y="4479032"/>
              <a:ext cx="7905722" cy="584775"/>
              <a:chOff x="1634829" y="3431312"/>
              <a:chExt cx="7905722" cy="584775"/>
            </a:xfrm>
          </p:grpSpPr>
          <p:sp>
            <p:nvSpPr>
              <p:cNvPr id="34" name="모서리가 둥근 직사각형 33"/>
              <p:cNvSpPr/>
              <p:nvPr/>
            </p:nvSpPr>
            <p:spPr>
              <a:xfrm>
                <a:off x="1662050" y="3510349"/>
                <a:ext cx="461678" cy="449980"/>
              </a:xfrm>
              <a:prstGeom prst="roundRect">
                <a:avLst>
                  <a:gd name="adj" fmla="val 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100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1634829" y="3474160"/>
                <a:ext cx="51747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800" b="1" spc="-4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3</a:t>
                </a:r>
                <a:endParaRPr kumimoji="1" lang="ko-KR" altLang="en-US" sz="2800" b="1" spc="-40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36" name="Text Box 5"/>
              <p:cNvSpPr txBox="1">
                <a:spLocks noChangeArrowheads="1"/>
              </p:cNvSpPr>
              <p:nvPr/>
            </p:nvSpPr>
            <p:spPr bwMode="auto">
              <a:xfrm>
                <a:off x="2306060" y="3431312"/>
                <a:ext cx="7234491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lvl="0" eaLnBrk="1" latinLnBrk="0" hangingPunct="1">
                  <a:defRPr/>
                </a:pPr>
                <a:r>
                  <a:rPr lang="ko-KR" altLang="en-US" sz="3200" b="1" kern="0" spc="-90" dirty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제조업 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혁신</a:t>
                </a:r>
                <a:r>
                  <a:rPr kumimoji="0" lang="ko-KR" altLang="en-US" sz="2800" kern="0" spc="-9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을 </a:t>
                </a:r>
                <a:r>
                  <a:rPr kumimoji="0" lang="ko-KR" altLang="en-US" sz="2800" kern="0" spc="-9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뒷받침하는 </a:t>
                </a:r>
                <a:r>
                  <a:rPr lang="ko-KR" altLang="en-US" sz="3200" b="1" kern="0" spc="-90" dirty="0" smtClean="0">
                    <a:gradFill>
                      <a:gsLst>
                        <a:gs pos="100000">
                          <a:srgbClr val="145CAC"/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선제적 인력 </a:t>
                </a:r>
                <a:r>
                  <a:rPr lang="ko-KR" altLang="en-US" sz="2800" kern="0" spc="-9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589A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양성</a:t>
                </a:r>
                <a:endParaRPr lang="ko-KR" altLang="en-US" sz="2800" kern="0" spc="-9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974529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12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13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tor\Desktop\20150304_산업통상자원부 무투회의 김의중 서기관 (044-203-4225, 010-5379-4817)\5-4차\22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14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323528" y="2708920"/>
            <a:ext cx="8334302" cy="830997"/>
            <a:chOff x="323528" y="2708920"/>
            <a:chExt cx="8334302" cy="830997"/>
          </a:xfrm>
        </p:grpSpPr>
        <p:sp>
          <p:nvSpPr>
            <p:cNvPr id="4" name="직사각형 3"/>
            <p:cNvSpPr/>
            <p:nvPr/>
          </p:nvSpPr>
          <p:spPr>
            <a:xfrm>
              <a:off x="3707904" y="2708920"/>
              <a:ext cx="463630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330325" eaLnBrk="0" latinLnBrk="0" hangingPunct="0">
                <a:spcAft>
                  <a:spcPts val="0"/>
                </a:spcAft>
                <a:buSzPct val="100000"/>
                <a:defRPr/>
              </a:pPr>
              <a:r>
                <a:rPr lang="ko-KR" altLang="en-US" sz="4800" b="1" kern="0" spc="-150" dirty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기대효과</a:t>
              </a:r>
            </a:p>
          </p:txBody>
        </p:sp>
        <p:sp>
          <p:nvSpPr>
            <p:cNvPr id="2" name="자유형 1"/>
            <p:cNvSpPr/>
            <p:nvPr/>
          </p:nvSpPr>
          <p:spPr>
            <a:xfrm>
              <a:off x="323528" y="3532197"/>
              <a:ext cx="8334302" cy="0"/>
            </a:xfrm>
            <a:custGeom>
              <a:avLst/>
              <a:gdLst>
                <a:gd name="connsiteX0" fmla="*/ 0 w 8334302"/>
                <a:gd name="connsiteY0" fmla="*/ 0 h 0"/>
                <a:gd name="connsiteX1" fmla="*/ 8334302 w 83343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334302">
                  <a:moveTo>
                    <a:pt x="0" y="0"/>
                  </a:moveTo>
                  <a:lnTo>
                    <a:pt x="8334302" y="0"/>
                  </a:lnTo>
                </a:path>
              </a:pathLst>
            </a:custGeom>
            <a:noFill/>
            <a:ln w="19050" cap="rnd">
              <a:solidFill>
                <a:schemeClr val="accent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76575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ministrator\Desktop\20150304_산업통상자원부 무투회의 김의중 서기관 (044-203-4225, 010-5379-4817)\5-4차\24-1 cop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2" descr="2총력 copy"/>
          <p:cNvPicPr>
            <a:picLocks noChangeAspect="1" noChangeArrowheads="1"/>
          </p:cNvPicPr>
          <p:nvPr/>
        </p:nvPicPr>
        <p:blipFill>
          <a:blip r:embed="rId3" cstate="print"/>
          <a:srcRect l="95416" t="93472"/>
          <a:stretch>
            <a:fillRect/>
          </a:stretch>
        </p:blipFill>
        <p:spPr bwMode="auto">
          <a:xfrm>
            <a:off x="8747183" y="6469370"/>
            <a:ext cx="318996" cy="34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23"/>
          <p:cNvSpPr txBox="1">
            <a:spLocks noChangeArrowheads="1"/>
          </p:cNvSpPr>
          <p:nvPr/>
        </p:nvSpPr>
        <p:spPr bwMode="auto">
          <a:xfrm>
            <a:off x="8747715" y="6542266"/>
            <a:ext cx="36671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800" b="1" dirty="0" smtClean="0">
                <a:latin typeface="Arial" pitchFamily="34" charset="0"/>
                <a:ea typeface="굴림" pitchFamily="50" charset="-127"/>
                <a:cs typeface="굴림" pitchFamily="50" charset="-127"/>
              </a:rPr>
              <a:t>15</a:t>
            </a:r>
            <a:endParaRPr kumimoji="1" lang="ko-KR" altLang="ko-KR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  <a:cs typeface="굴림" pitchFamily="50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611560" y="383909"/>
            <a:ext cx="7992888" cy="5264565"/>
            <a:chOff x="611560" y="383909"/>
            <a:chExt cx="7992888" cy="5264565"/>
          </a:xfrm>
        </p:grpSpPr>
        <p:pic>
          <p:nvPicPr>
            <p:cNvPr id="34" name="Picture 3" descr="D:\2015년\20150304_산업통상자원부 산업정책과 무투회의 김의중 서기관 (044-203-4225, 010-5379-4817) 한용재 권주현\3차\마스터 copy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2287" t="10130" r="9051" b="73818"/>
            <a:stretch/>
          </p:blipFill>
          <p:spPr bwMode="auto">
            <a:xfrm>
              <a:off x="7524328" y="383909"/>
              <a:ext cx="792088" cy="11008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D:\2015년\20150304_산업통상자원부 산업정책과 무투회의 김의중 서기관 (044-203-4225, 010-5379-4817) 한용재 권주현\3차\마스터 copy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900" t="56630" r="81650" b="28345"/>
            <a:stretch/>
          </p:blipFill>
          <p:spPr bwMode="auto">
            <a:xfrm>
              <a:off x="899592" y="3573016"/>
              <a:ext cx="864096" cy="10304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Text Box 8"/>
            <p:cNvSpPr txBox="1">
              <a:spLocks noChangeArrowheads="1"/>
            </p:cNvSpPr>
            <p:nvPr/>
          </p:nvSpPr>
          <p:spPr bwMode="auto">
            <a:xfrm>
              <a:off x="1116623" y="1487005"/>
              <a:ext cx="6910754" cy="63562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r" defTabSz="1330325" eaLnBrk="0" latinLnBrk="0" hangingPunct="0">
                <a:spcAft>
                  <a:spcPts val="0"/>
                </a:spcAft>
                <a:buSzPct val="100000"/>
                <a:defRPr sz="4000" b="1" kern="0" spc="-15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defRPr>
              </a:lvl1pPr>
            </a:lstStyle>
            <a:p>
              <a:pPr algn="ctr">
                <a:lnSpc>
                  <a:spcPts val="4500"/>
                </a:lnSpc>
              </a:pPr>
              <a:r>
                <a:rPr lang="ko-KR" altLang="en-US" sz="3000" spc="0" dirty="0">
                  <a:gradFill>
                    <a:gsLst>
                      <a:gs pos="0">
                        <a:srgbClr val="13377F"/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</a:rPr>
                <a:t>제조업 혁신 </a:t>
              </a:r>
              <a:r>
                <a:rPr lang="en-US" altLang="ko-KR" sz="3000" spc="0" dirty="0" smtClean="0">
                  <a:gradFill>
                    <a:gsLst>
                      <a:gs pos="0">
                        <a:srgbClr val="13377F"/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</a:rPr>
                <a:t>3.0 </a:t>
              </a:r>
              <a:r>
                <a:rPr lang="ko-KR" altLang="en-US" sz="3000" spc="0" dirty="0" smtClean="0">
                  <a:gradFill>
                    <a:gsLst>
                      <a:gs pos="0">
                        <a:srgbClr val="13377F"/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</a:rPr>
                <a:t>전략을 착실하게 이행하여</a:t>
              </a:r>
              <a:endParaRPr lang="ko-KR" altLang="en-US" sz="3000" spc="0" dirty="0">
                <a:gradFill>
                  <a:gsLst>
                    <a:gs pos="0">
                      <a:srgbClr val="13377F"/>
                    </a:gs>
                    <a:gs pos="100000">
                      <a:srgbClr val="004D86"/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15" name="Text Box 8"/>
            <p:cNvSpPr txBox="1">
              <a:spLocks noChangeArrowheads="1"/>
            </p:cNvSpPr>
            <p:nvPr/>
          </p:nvSpPr>
          <p:spPr bwMode="auto">
            <a:xfrm>
              <a:off x="2457449" y="4725144"/>
              <a:ext cx="4229102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r" defTabSz="1330325" eaLnBrk="0" latinLnBrk="0" hangingPunct="0">
                <a:spcAft>
                  <a:spcPts val="0"/>
                </a:spcAft>
                <a:buSzPct val="100000"/>
                <a:defRPr sz="4000" b="1" kern="0" spc="-15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defRPr>
              </a:lvl1pPr>
            </a:lstStyle>
            <a:p>
              <a:pPr lvl="0" algn="ctr">
                <a:spcAft>
                  <a:spcPts val="600"/>
                </a:spcAft>
                <a:defRPr/>
              </a:pPr>
              <a:r>
                <a:rPr lang="ko-KR" altLang="en-US" sz="5400" b="0" spc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감사합니다</a:t>
              </a:r>
            </a:p>
          </p:txBody>
        </p:sp>
        <p:grpSp>
          <p:nvGrpSpPr>
            <p:cNvPr id="4" name="그룹 3"/>
            <p:cNvGrpSpPr/>
            <p:nvPr/>
          </p:nvGrpSpPr>
          <p:grpSpPr>
            <a:xfrm>
              <a:off x="1451146" y="2870096"/>
              <a:ext cx="6238872" cy="701207"/>
              <a:chOff x="1141440" y="2861304"/>
              <a:chExt cx="6238872" cy="701207"/>
            </a:xfrm>
          </p:grpSpPr>
          <p:sp>
            <p:nvSpPr>
              <p:cNvPr id="5" name="Text Box 8"/>
              <p:cNvSpPr txBox="1">
                <a:spLocks noChangeArrowheads="1"/>
              </p:cNvSpPr>
              <p:nvPr/>
            </p:nvSpPr>
            <p:spPr bwMode="auto">
              <a:xfrm>
                <a:off x="3269845" y="2861304"/>
                <a:ext cx="648072" cy="669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 defTabSz="1330325" eaLnBrk="0" latinLnBrk="0" hangingPunct="0">
                  <a:lnSpc>
                    <a:spcPts val="4500"/>
                  </a:lnSpc>
                  <a:spcAft>
                    <a:spcPts val="0"/>
                  </a:spcAft>
                  <a:buSzPct val="100000"/>
                  <a:defRPr sz="3600" b="1" kern="0" spc="0">
                    <a:gradFill>
                      <a:gsLst>
                        <a:gs pos="0">
                          <a:srgbClr val="13377F"/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defRPr>
                </a:lvl1pPr>
              </a:lstStyle>
              <a:p>
                <a:r>
                  <a:rPr lang="ko-KR" altLang="en-US" dirty="0" err="1"/>
                  <a:t>를</a:t>
                </a:r>
                <a:endParaRPr lang="en-US" altLang="ko-KR" dirty="0"/>
              </a:p>
            </p:txBody>
          </p:sp>
          <p:sp>
            <p:nvSpPr>
              <p:cNvPr id="8" name="Text Box 8"/>
              <p:cNvSpPr txBox="1">
                <a:spLocks noChangeArrowheads="1"/>
              </p:cNvSpPr>
              <p:nvPr/>
            </p:nvSpPr>
            <p:spPr bwMode="auto">
              <a:xfrm>
                <a:off x="1141440" y="2869693"/>
                <a:ext cx="2298046" cy="6928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 defTabSz="1330325" eaLnBrk="0" latinLnBrk="0" hangingPunct="0">
                  <a:lnSpc>
                    <a:spcPts val="4500"/>
                  </a:lnSpc>
                  <a:spcAft>
                    <a:spcPts val="0"/>
                  </a:spcAft>
                  <a:buSzPct val="100000"/>
                  <a:defRPr sz="4400" b="1" kern="0" spc="0">
                    <a:gradFill>
                      <a:gsLst>
                        <a:gs pos="0">
                          <a:srgbClr val="B72C01"/>
                        </a:gs>
                        <a:gs pos="100000">
                          <a:srgbClr val="E86A02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defRPr>
                </a:lvl1pPr>
              </a:lstStyle>
              <a:p>
                <a:r>
                  <a:rPr lang="ko-KR" altLang="en-US" dirty="0">
                    <a:gradFill>
                      <a:gsLst>
                        <a:gs pos="0">
                          <a:srgbClr val="B34705"/>
                        </a:gs>
                        <a:gs pos="100000">
                          <a:srgbClr val="E97501"/>
                        </a:gs>
                      </a:gsLst>
                      <a:lin ang="5400000" scaled="0"/>
                    </a:gradFill>
                  </a:rPr>
                  <a:t>창조경제</a:t>
                </a:r>
              </a:p>
            </p:txBody>
          </p:sp>
          <p:sp>
            <p:nvSpPr>
              <p:cNvPr id="9" name="Text Box 8"/>
              <p:cNvSpPr txBox="1">
                <a:spLocks noChangeArrowheads="1"/>
              </p:cNvSpPr>
              <p:nvPr/>
            </p:nvSpPr>
            <p:spPr bwMode="auto">
              <a:xfrm>
                <a:off x="3842416" y="2861304"/>
                <a:ext cx="1521672" cy="6928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 defTabSz="1330325" eaLnBrk="0" latinLnBrk="0" hangingPunct="0">
                  <a:lnSpc>
                    <a:spcPts val="4500"/>
                  </a:lnSpc>
                  <a:spcAft>
                    <a:spcPts val="0"/>
                  </a:spcAft>
                  <a:buSzPct val="100000"/>
                  <a:defRPr sz="4400" b="1" kern="0" spc="0">
                    <a:gradFill>
                      <a:gsLst>
                        <a:gs pos="0">
                          <a:srgbClr val="B34705"/>
                        </a:gs>
                        <a:gs pos="100000">
                          <a:srgbClr val="E97501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defRPr>
                </a:lvl1pPr>
              </a:lstStyle>
              <a:p>
                <a:r>
                  <a:rPr lang="ko-KR" altLang="en-US" dirty="0"/>
                  <a:t>구현</a:t>
                </a:r>
              </a:p>
            </p:txBody>
          </p:sp>
          <p:sp>
            <p:nvSpPr>
              <p:cNvPr id="11" name="Text Box 8"/>
              <p:cNvSpPr txBox="1">
                <a:spLocks noChangeArrowheads="1"/>
              </p:cNvSpPr>
              <p:nvPr/>
            </p:nvSpPr>
            <p:spPr bwMode="auto">
              <a:xfrm>
                <a:off x="5004048" y="2861304"/>
                <a:ext cx="2376264" cy="669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 defTabSz="1330325" eaLnBrk="0" latinLnBrk="0" hangingPunct="0">
                  <a:lnSpc>
                    <a:spcPts val="4500"/>
                  </a:lnSpc>
                  <a:spcAft>
                    <a:spcPts val="0"/>
                  </a:spcAft>
                  <a:buSzPct val="100000"/>
                  <a:defRPr sz="3600" b="1" kern="0" spc="0">
                    <a:gradFill>
                      <a:gsLst>
                        <a:gs pos="0">
                          <a:srgbClr val="13377F"/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defRPr>
                </a:lvl1pPr>
              </a:lstStyle>
              <a:p>
                <a:r>
                  <a:rPr lang="ko-KR" altLang="en-US" dirty="0"/>
                  <a:t>하겠습니다</a:t>
                </a:r>
              </a:p>
            </p:txBody>
          </p:sp>
        </p:grpSp>
        <p:grpSp>
          <p:nvGrpSpPr>
            <p:cNvPr id="3" name="그룹 2"/>
            <p:cNvGrpSpPr/>
            <p:nvPr/>
          </p:nvGrpSpPr>
          <p:grpSpPr>
            <a:xfrm>
              <a:off x="2966835" y="2158989"/>
              <a:ext cx="3264400" cy="669414"/>
              <a:chOff x="2369844" y="2130195"/>
              <a:chExt cx="3264400" cy="669414"/>
            </a:xfrm>
          </p:grpSpPr>
          <p:sp>
            <p:nvSpPr>
              <p:cNvPr id="6" name="Text Box 8"/>
              <p:cNvSpPr txBox="1">
                <a:spLocks noChangeArrowheads="1"/>
              </p:cNvSpPr>
              <p:nvPr/>
            </p:nvSpPr>
            <p:spPr bwMode="auto">
              <a:xfrm>
                <a:off x="4537951" y="2130195"/>
                <a:ext cx="1096293" cy="669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ctr" defTabSz="1330325" eaLnBrk="0" latinLnBrk="0" hangingPunct="0">
                  <a:lnSpc>
                    <a:spcPts val="4500"/>
                  </a:lnSpc>
                  <a:spcAft>
                    <a:spcPts val="0"/>
                  </a:spcAft>
                  <a:buSzPct val="100000"/>
                  <a:defRPr sz="3600" b="1" kern="0" spc="0">
                    <a:gradFill>
                      <a:gsLst>
                        <a:gs pos="0">
                          <a:srgbClr val="13377F"/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defRPr>
                </a:lvl1pPr>
              </a:lstStyle>
              <a:p>
                <a:r>
                  <a:rPr lang="ko-KR" altLang="en-US" sz="3200" dirty="0" smtClean="0"/>
                  <a:t>에서</a:t>
                </a:r>
                <a:endParaRPr lang="ko-KR" altLang="en-US" sz="3200" dirty="0"/>
              </a:p>
            </p:txBody>
          </p:sp>
          <p:sp>
            <p:nvSpPr>
              <p:cNvPr id="12" name="Text Box 8"/>
              <p:cNvSpPr txBox="1">
                <a:spLocks noChangeArrowheads="1"/>
              </p:cNvSpPr>
              <p:nvPr/>
            </p:nvSpPr>
            <p:spPr bwMode="auto">
              <a:xfrm>
                <a:off x="2369844" y="2130195"/>
                <a:ext cx="2444780" cy="6694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>
                <a:defPPr>
                  <a:defRPr lang="ko-KR"/>
                </a:defPPr>
                <a:lvl1pPr algn="r" defTabSz="1330325" eaLnBrk="0" latinLnBrk="0" hangingPunct="0">
                  <a:spcAft>
                    <a:spcPts val="0"/>
                  </a:spcAft>
                  <a:buSzPct val="100000"/>
                  <a:defRPr sz="4000" b="1" kern="0" spc="-150">
                    <a:gradFill>
                      <a:gsLst>
                        <a:gs pos="0">
                          <a:srgbClr val="1F497D">
                            <a:lumMod val="50000"/>
                          </a:srgbClr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defRPr>
                </a:lvl1pPr>
              </a:lstStyle>
              <a:p>
                <a:pPr algn="ctr">
                  <a:lnSpc>
                    <a:spcPts val="4500"/>
                  </a:lnSpc>
                </a:pPr>
                <a:r>
                  <a:rPr lang="ko-KR" altLang="en-US" sz="3600" spc="0" dirty="0" smtClean="0">
                    <a:gradFill>
                      <a:gsLst>
                        <a:gs pos="0">
                          <a:srgbClr val="146701"/>
                        </a:gs>
                        <a:gs pos="100000">
                          <a:srgbClr val="329600"/>
                        </a:gs>
                      </a:gsLst>
                      <a:lin ang="5400000" scaled="0"/>
                    </a:gradFill>
                  </a:rPr>
                  <a:t>우리 제조업</a:t>
                </a:r>
                <a:endParaRPr lang="ko-KR" altLang="en-US" sz="3600" spc="0" dirty="0">
                  <a:gradFill>
                    <a:gsLst>
                      <a:gs pos="0">
                        <a:srgbClr val="146701"/>
                      </a:gs>
                      <a:gs pos="100000">
                        <a:srgbClr val="329600"/>
                      </a:gs>
                    </a:gsLst>
                    <a:lin ang="5400000" scaled="0"/>
                  </a:gradFill>
                </a:endParaRPr>
              </a:p>
            </p:txBody>
          </p:sp>
        </p:grpSp>
        <p:sp>
          <p:nvSpPr>
            <p:cNvPr id="33" name="Text Box 8"/>
            <p:cNvSpPr txBox="1">
              <a:spLocks noChangeArrowheads="1"/>
            </p:cNvSpPr>
            <p:nvPr/>
          </p:nvSpPr>
          <p:spPr bwMode="auto">
            <a:xfrm>
              <a:off x="2499919" y="730869"/>
              <a:ext cx="4144162" cy="66941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algn="r" defTabSz="1330325" eaLnBrk="0" latinLnBrk="0" hangingPunct="0">
                <a:spcAft>
                  <a:spcPts val="0"/>
                </a:spcAft>
                <a:buSzPct val="100000"/>
                <a:defRPr sz="4000" b="1" kern="0" spc="-15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defRPr>
              </a:lvl1pPr>
            </a:lstStyle>
            <a:p>
              <a:pPr algn="ctr">
                <a:lnSpc>
                  <a:spcPts val="4500"/>
                </a:lnSpc>
              </a:pPr>
              <a:endParaRPr lang="ko-KR" altLang="en-US" sz="3600" spc="0" dirty="0">
                <a:gradFill>
                  <a:gsLst>
                    <a:gs pos="0">
                      <a:srgbClr val="13377F"/>
                    </a:gs>
                    <a:gs pos="100000">
                      <a:srgbClr val="004D86"/>
                    </a:gs>
                  </a:gsLst>
                  <a:lin ang="5400000" scaled="0"/>
                </a:gradFill>
              </a:endParaRPr>
            </a:p>
          </p:txBody>
        </p:sp>
        <p:pic>
          <p:nvPicPr>
            <p:cNvPr id="36" name="Picture 3" descr="D:\2015년\20150304_산업통상자원부 산업정책과 무투회의 김의중 서기관 (044-203-4225, 010-5379-4817) 한용재 권주현\3차\마스터 copy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688" t="13582" r="80712" b="74868"/>
            <a:stretch/>
          </p:blipFill>
          <p:spPr bwMode="auto">
            <a:xfrm>
              <a:off x="611560" y="620688"/>
              <a:ext cx="1152128" cy="79208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9" name="Picture 3" descr="D:\2015년\20150304_산업통상자원부 산업정책과 무투회의 김의중 서기관 (044-203-4225, 010-5379-4817) 한용재 권주현\3차\마스터 copy.jp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350" t="55580" r="6838" b="30770"/>
            <a:stretch/>
          </p:blipFill>
          <p:spPr bwMode="auto">
            <a:xfrm>
              <a:off x="7524327" y="3501009"/>
              <a:ext cx="1080121" cy="9361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696918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1035</TotalTime>
  <Words>309</Words>
  <Application>Microsoft Office PowerPoint</Application>
  <PresentationFormat>화면 슬라이드 쇼(4:3)</PresentationFormat>
  <Paragraphs>93</Paragraphs>
  <Slides>25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25</vt:i4>
      </vt:variant>
    </vt:vector>
  </HeadingPairs>
  <TitlesOfParts>
    <vt:vector size="32" baseType="lpstr">
      <vt:lpstr>굴림</vt:lpstr>
      <vt:lpstr>Arial</vt:lpstr>
      <vt:lpstr>-윤고딕330</vt:lpstr>
      <vt:lpstr>-윤명조140</vt:lpstr>
      <vt:lpstr>맑은 고딕</vt:lpstr>
      <vt:lpstr>-윤고딕340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Vaqa</dc:creator>
  <cp:lastModifiedBy>Administrator</cp:lastModifiedBy>
  <cp:revision>104</cp:revision>
  <cp:lastPrinted>2015-03-07T11:22:03Z</cp:lastPrinted>
  <dcterms:created xsi:type="dcterms:W3CDTF">2015-03-05T06:18:09Z</dcterms:created>
  <dcterms:modified xsi:type="dcterms:W3CDTF">2015-03-17T13:59:49Z</dcterms:modified>
</cp:coreProperties>
</file>