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5"/>
  </p:notesMasterIdLst>
  <p:sldIdLst>
    <p:sldId id="328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9" r:id="rId14"/>
  </p:sldIdLst>
  <p:sldSz cx="9144000" cy="6858000" type="screen4x3"/>
  <p:notesSz cx="7099300" cy="10234613"/>
  <p:embeddedFontLst>
    <p:embeddedFont>
      <p:font typeface="맑은 고딕" pitchFamily="50" charset="-127"/>
      <p:regular r:id="rId16"/>
      <p:bold r:id="rId17"/>
    </p:embeddedFont>
    <p:embeddedFont>
      <p:font typeface="나눔고딕 ExtraBold" pitchFamily="50" charset="-127"/>
      <p:bold r:id="rId1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36D0"/>
    <a:srgbClr val="0033C4"/>
    <a:srgbClr val="0D47FF"/>
    <a:srgbClr val="0033CC"/>
    <a:srgbClr val="0066CC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9" autoAdjust="0"/>
    <p:restoredTop sz="86475" autoAdjust="0"/>
  </p:normalViewPr>
  <p:slideViewPr>
    <p:cSldViewPr>
      <p:cViewPr>
        <p:scale>
          <a:sx n="66" d="100"/>
          <a:sy n="66" d="100"/>
        </p:scale>
        <p:origin x="-1266" y="-78"/>
      </p:cViewPr>
      <p:guideLst>
        <p:guide orient="horz" pos="2160"/>
        <p:guide pos="2880"/>
        <p:guide pos="304"/>
        <p:guide pos="54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4" y="2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r">
              <a:defRPr sz="1300"/>
            </a:lvl1pPr>
          </a:lstStyle>
          <a:p>
            <a:fld id="{A662CA75-8E00-4799-9FA3-184133863A5D}" type="datetimeFigureOut">
              <a:rPr lang="ko-KR" altLang="en-US" smtClean="0"/>
              <a:pPr/>
              <a:t>2015-01-14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63" tIns="47732" rIns="95463" bIns="4773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5463" tIns="47732" rIns="95463" bIns="4773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4" y="9721108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r">
              <a:defRPr sz="13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517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4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5" name="직사각형 4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직사각형 5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자유형 7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" name="자유형 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자유형 8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098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18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6" name="Picture 2" descr="C:\Users\Administrator\Desktop\보도용-1페이지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C:\Users\Administrator\Desktop\보도용-1페이지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390" b="85807"/>
            <a:stretch/>
          </p:blipFill>
          <p:spPr bwMode="auto">
            <a:xfrm>
              <a:off x="5076056" y="123110"/>
              <a:ext cx="4014125" cy="973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Administrator\Desktop\보도용-1페이지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390" b="85807"/>
            <a:stretch/>
          </p:blipFill>
          <p:spPr bwMode="auto">
            <a:xfrm>
              <a:off x="1505403" y="4653136"/>
              <a:ext cx="6182236" cy="973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F:\1mi_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139831"/>
            <a:ext cx="2712034" cy="96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278368" y="3645024"/>
            <a:ext cx="46363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32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2015.  1. 15.</a:t>
            </a:r>
            <a:endParaRPr lang="ko-KR" altLang="en-US" sz="32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23528" y="497797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 defTabSz="1330325" eaLnBrk="0" latinLnBrk="0" hangingPunct="0">
              <a:buSzPct val="100000"/>
              <a:defRPr/>
            </a:pPr>
            <a:r>
              <a:rPr lang="en-US" altLang="ko-KR" sz="2400" b="1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2015</a:t>
            </a:r>
            <a:r>
              <a:rPr lang="ko-KR" altLang="en-US" sz="2400" b="1" kern="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 관계부처 합동 </a:t>
            </a:r>
            <a:r>
              <a:rPr lang="ko-KR" altLang="en-US" sz="2400" b="1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업무보고</a:t>
            </a:r>
            <a:endParaRPr lang="ko-KR" altLang="en-US" sz="2400" b="1" kern="0" spc="-30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922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683568" y="1456649"/>
            <a:ext cx="4636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해외진출 촉진</a:t>
            </a:r>
          </a:p>
        </p:txBody>
      </p:sp>
      <p:sp>
        <p:nvSpPr>
          <p:cNvPr id="15" name="자유형 14"/>
          <p:cNvSpPr/>
          <p:nvPr/>
        </p:nvSpPr>
        <p:spPr>
          <a:xfrm flipV="1">
            <a:off x="1189443" y="2263607"/>
            <a:ext cx="7954557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297238" y="2748349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41442" y="2702635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schemeClr val="bg1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2715960" y="2679945"/>
            <a:ext cx="64280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en-US" altLang="ko-KR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FTA</a:t>
            </a:r>
            <a:r>
              <a:rPr lang="ko-KR" altLang="en-US" sz="28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의 전략적 </a:t>
            </a:r>
            <a:r>
              <a:rPr lang="ko-KR" altLang="en-US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활용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및 네트워크 </a:t>
            </a:r>
            <a:r>
              <a:rPr lang="ko-KR" altLang="en-US" sz="2800" kern="0" spc="-1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확대</a:t>
            </a:r>
            <a:endParaRPr lang="ko-KR" altLang="en-US" sz="2800" kern="0" spc="-15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589A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2715960" y="4087384"/>
            <a:ext cx="6063228" cy="584775"/>
          </a:xfrm>
          <a:prstGeom prst="rect">
            <a:avLst/>
          </a:prstGeom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ko-KR" altLang="en-US" sz="3200" b="1" kern="0" spc="-15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중소ㆍ중견기업</a:t>
            </a:r>
            <a:r>
              <a:rPr lang="ko-KR" altLang="en-US" sz="2800" kern="0" spc="-1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의 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시장개척역량 강화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2715960" y="3383665"/>
            <a:ext cx="5595684" cy="584775"/>
          </a:xfrm>
          <a:prstGeom prst="rect">
            <a:avLst/>
          </a:prstGeom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ko-KR" altLang="en-US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정상외교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를 통한 해외진출 촉진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297238" y="3451183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41442" y="3405470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defRPr kumimoji="1" sz="2800" b="1" spc="-4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defRPr>
            </a:lvl1pPr>
          </a:lstStyle>
          <a:p>
            <a:r>
              <a:rPr lang="ko-KR" altLang="en-US" dirty="0">
                <a:latin typeface="나눔고딕 ExtraBold" pitchFamily="50" charset="-127"/>
                <a:ea typeface="나눔고딕 ExtraBold" pitchFamily="50" charset="-127"/>
              </a:rPr>
              <a:t>전략 </a:t>
            </a:r>
            <a:r>
              <a:rPr lang="en-US" altLang="ko-KR" dirty="0">
                <a:latin typeface="나눔고딕 ExtraBold" pitchFamily="50" charset="-127"/>
                <a:ea typeface="나눔고딕 ExtraBold" pitchFamily="50" charset="-127"/>
              </a:rPr>
              <a:t>II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1297238" y="4167105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41442" y="412139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III</a:t>
            </a:r>
            <a:endParaRPr kumimoji="1" lang="ko-KR" altLang="en-US" sz="2800" b="1" spc="-40" dirty="0">
              <a:gradFill>
                <a:gsLst>
                  <a:gs pos="100000">
                    <a:schemeClr val="bg1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79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그룹 90"/>
          <p:cNvGrpSpPr/>
          <p:nvPr/>
        </p:nvGrpSpPr>
        <p:grpSpPr>
          <a:xfrm>
            <a:off x="2404541" y="1109376"/>
            <a:ext cx="6585777" cy="819018"/>
            <a:chOff x="9525" y="336687"/>
            <a:chExt cx="4102220" cy="558663"/>
          </a:xfrm>
        </p:grpSpPr>
        <p:sp>
          <p:nvSpPr>
            <p:cNvPr id="93" name="직사각형 92"/>
            <p:cNvSpPr/>
            <p:nvPr/>
          </p:nvSpPr>
          <p:spPr bwMode="auto">
            <a:xfrm>
              <a:off x="12828" y="336687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98" name="직선 연결선 97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9" name="직선 연결선 98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95" name="직사각형 494"/>
          <p:cNvSpPr/>
          <p:nvPr/>
        </p:nvSpPr>
        <p:spPr>
          <a:xfrm>
            <a:off x="467623" y="1967112"/>
            <a:ext cx="8208065" cy="3478191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5400000" scaled="0"/>
          </a:gradFill>
          <a:ln w="6350" cap="rnd"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 bwMode="auto">
          <a:xfrm>
            <a:off x="478159" y="242257"/>
            <a:ext cx="438934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2014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년도 주요 성과와 평가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77" name="모서리가 둥근 직사각형 8"/>
          <p:cNvSpPr/>
          <p:nvPr/>
        </p:nvSpPr>
        <p:spPr>
          <a:xfrm>
            <a:off x="611560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78" name="모서리가 둥근 직사각형 8"/>
          <p:cNvSpPr/>
          <p:nvPr/>
        </p:nvSpPr>
        <p:spPr>
          <a:xfrm>
            <a:off x="6056882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79" name="모서리가 둥근 직사각형 8"/>
          <p:cNvSpPr/>
          <p:nvPr/>
        </p:nvSpPr>
        <p:spPr>
          <a:xfrm>
            <a:off x="3334221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90670" y="1953372"/>
            <a:ext cx="8204150" cy="790722"/>
            <a:chOff x="498692" y="2063900"/>
            <a:chExt cx="8178584" cy="790722"/>
          </a:xfrm>
        </p:grpSpPr>
        <p:grpSp>
          <p:nvGrpSpPr>
            <p:cNvPr id="2" name="그룹 380"/>
            <p:cNvGrpSpPr/>
            <p:nvPr/>
          </p:nvGrpSpPr>
          <p:grpSpPr>
            <a:xfrm>
              <a:off x="611560" y="2063900"/>
              <a:ext cx="7935440" cy="756904"/>
              <a:chOff x="621085" y="2053987"/>
              <a:chExt cx="7935440" cy="443162"/>
            </a:xfrm>
          </p:grpSpPr>
          <p:sp>
            <p:nvSpPr>
              <p:cNvPr id="383" name="직사각형 382"/>
              <p:cNvSpPr/>
              <p:nvPr/>
            </p:nvSpPr>
            <p:spPr>
              <a:xfrm>
                <a:off x="621085" y="2126552"/>
                <a:ext cx="2508457" cy="370597"/>
              </a:xfrm>
              <a:prstGeom prst="rect">
                <a:avLst/>
              </a:prstGeom>
              <a:gradFill>
                <a:gsLst>
                  <a:gs pos="0">
                    <a:srgbClr val="0070C0">
                      <a:alpha val="0"/>
                    </a:srgbClr>
                  </a:gs>
                  <a:gs pos="0">
                    <a:srgbClr val="0070C0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384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1843666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6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1843666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87" name="직사각형 386"/>
              <p:cNvSpPr/>
              <p:nvPr/>
            </p:nvSpPr>
            <p:spPr>
              <a:xfrm>
                <a:off x="6052101" y="2126552"/>
                <a:ext cx="2504424" cy="370597"/>
              </a:xfrm>
              <a:prstGeom prst="rect">
                <a:avLst/>
              </a:prstGeom>
              <a:gradFill>
                <a:gsLst>
                  <a:gs pos="100000">
                    <a:srgbClr val="1A697C"/>
                  </a:gs>
                  <a:gs pos="0">
                    <a:srgbClr val="2B8789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38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728898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9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728898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90" name="직사각형 389"/>
              <p:cNvSpPr/>
              <p:nvPr/>
            </p:nvSpPr>
            <p:spPr>
              <a:xfrm>
                <a:off x="3342901" y="2126552"/>
                <a:ext cx="2497413" cy="370597"/>
              </a:xfrm>
              <a:prstGeom prst="rect">
                <a:avLst/>
              </a:prstGeom>
              <a:gradFill>
                <a:gsLst>
                  <a:gs pos="0">
                    <a:srgbClr val="334CD1"/>
                  </a:gs>
                  <a:gs pos="100000">
                    <a:srgbClr val="3C33B7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39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456632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2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456632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95" name="제목 114"/>
            <p:cNvSpPr txBox="1">
              <a:spLocks/>
            </p:cNvSpPr>
            <p:nvPr/>
          </p:nvSpPr>
          <p:spPr>
            <a:xfrm>
              <a:off x="498692" y="2173346"/>
              <a:ext cx="2733262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년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연속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무역 </a:t>
              </a:r>
              <a:r>
                <a:rPr lang="en-US" altLang="ko-KR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Triple Crown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달성</a:t>
              </a:r>
            </a:p>
          </p:txBody>
        </p:sp>
        <p:sp>
          <p:nvSpPr>
            <p:cNvPr id="411" name="제목 114"/>
            <p:cNvSpPr txBox="1">
              <a:spLocks/>
            </p:cNvSpPr>
            <p:nvPr/>
          </p:nvSpPr>
          <p:spPr>
            <a:xfrm>
              <a:off x="5944014" y="2173346"/>
              <a:ext cx="2733262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정상외교를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통한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프로젝트수주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확대</a:t>
              </a:r>
            </a:p>
          </p:txBody>
        </p:sp>
        <p:sp>
          <p:nvSpPr>
            <p:cNvPr id="419" name="제목 114"/>
            <p:cNvSpPr txBox="1">
              <a:spLocks/>
            </p:cNvSpPr>
            <p:nvPr/>
          </p:nvSpPr>
          <p:spPr>
            <a:xfrm>
              <a:off x="3005477" y="2173346"/>
              <a:ext cx="3133048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사상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최대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외국인투자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유치</a:t>
              </a:r>
            </a:p>
          </p:txBody>
        </p:sp>
      </p:grpSp>
      <p:grpSp>
        <p:nvGrpSpPr>
          <p:cNvPr id="3" name="그룹 419"/>
          <p:cNvGrpSpPr/>
          <p:nvPr/>
        </p:nvGrpSpPr>
        <p:grpSpPr>
          <a:xfrm>
            <a:off x="675773" y="2803029"/>
            <a:ext cx="7837600" cy="1661675"/>
            <a:chOff x="685298" y="2762090"/>
            <a:chExt cx="7837600" cy="1814466"/>
          </a:xfrm>
        </p:grpSpPr>
        <p:sp>
          <p:nvSpPr>
            <p:cNvPr id="421" name="직사각형 420"/>
            <p:cNvSpPr/>
            <p:nvPr/>
          </p:nvSpPr>
          <p:spPr>
            <a:xfrm>
              <a:off x="6283178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2" name="사다리꼴 421"/>
            <p:cNvSpPr/>
            <p:nvPr/>
          </p:nvSpPr>
          <p:spPr>
            <a:xfrm>
              <a:off x="6283178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" name="그룹 422"/>
            <p:cNvGrpSpPr/>
            <p:nvPr/>
          </p:nvGrpSpPr>
          <p:grpSpPr>
            <a:xfrm>
              <a:off x="7626623" y="3090890"/>
              <a:ext cx="304984" cy="1100923"/>
              <a:chOff x="7626623" y="3743863"/>
              <a:chExt cx="304984" cy="591966"/>
            </a:xfrm>
          </p:grpSpPr>
          <p:sp>
            <p:nvSpPr>
              <p:cNvPr id="487" name="Rectangle 29"/>
              <p:cNvSpPr>
                <a:spLocks noChangeArrowheads="1"/>
              </p:cNvSpPr>
              <p:nvPr/>
            </p:nvSpPr>
            <p:spPr bwMode="auto">
              <a:xfrm rot="10800000">
                <a:off x="7626623" y="3743863"/>
                <a:ext cx="304984" cy="591965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488" name="직사각형 487"/>
              <p:cNvSpPr/>
              <p:nvPr/>
            </p:nvSpPr>
            <p:spPr>
              <a:xfrm>
                <a:off x="7767084" y="3747660"/>
                <a:ext cx="53694" cy="5881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424" name="Text Box 170"/>
            <p:cNvSpPr txBox="1">
              <a:spLocks noChangeArrowheads="1"/>
            </p:cNvSpPr>
            <p:nvPr/>
          </p:nvSpPr>
          <p:spPr bwMode="auto">
            <a:xfrm>
              <a:off x="7039584" y="2762090"/>
              <a:ext cx="148331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502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r>
                <a:rPr lang="en-US" altLang="ko-KR" sz="11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(2</a:t>
              </a:r>
              <a:r>
                <a:rPr lang="ko-KR" altLang="en-US" sz="11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년 누계</a:t>
              </a:r>
              <a:r>
                <a:rPr lang="en-US" altLang="ko-KR" sz="11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ko-KR" altLang="en-US" sz="1400" kern="0" dirty="0">
                <a:solidFill>
                  <a:srgbClr val="C830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5" name="Rectangle 29"/>
            <p:cNvSpPr>
              <a:spLocks noChangeArrowheads="1"/>
            </p:cNvSpPr>
            <p:nvPr/>
          </p:nvSpPr>
          <p:spPr bwMode="auto">
            <a:xfrm rot="10800000">
              <a:off x="6717239" y="4057047"/>
              <a:ext cx="304984" cy="134765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6" name="직사각형 425"/>
            <p:cNvSpPr/>
            <p:nvPr/>
          </p:nvSpPr>
          <p:spPr>
            <a:xfrm>
              <a:off x="6857700" y="3157784"/>
              <a:ext cx="53694" cy="103402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7" name="Text Box 170"/>
            <p:cNvSpPr txBox="1">
              <a:spLocks noChangeArrowheads="1"/>
            </p:cNvSpPr>
            <p:nvPr/>
          </p:nvSpPr>
          <p:spPr bwMode="auto">
            <a:xfrm>
              <a:off x="6400043" y="3698193"/>
              <a:ext cx="94362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68</a:t>
              </a:r>
              <a:r>
                <a:rPr lang="ko-KR" altLang="en-US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9" name="제목 114"/>
            <p:cNvSpPr txBox="1">
              <a:spLocks/>
            </p:cNvSpPr>
            <p:nvPr/>
          </p:nvSpPr>
          <p:spPr>
            <a:xfrm>
              <a:off x="6372200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'13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430" name="제목 114"/>
            <p:cNvSpPr txBox="1">
              <a:spLocks/>
            </p:cNvSpPr>
            <p:nvPr/>
          </p:nvSpPr>
          <p:spPr>
            <a:xfrm>
              <a:off x="7310496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'14</a:t>
              </a:r>
              <a:endParaRPr lang="ko-KR" altLang="en-US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431" name="직사각형 430"/>
            <p:cNvSpPr/>
            <p:nvPr/>
          </p:nvSpPr>
          <p:spPr>
            <a:xfrm>
              <a:off x="825943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32" name="사다리꼴 431"/>
            <p:cNvSpPr/>
            <p:nvPr/>
          </p:nvSpPr>
          <p:spPr>
            <a:xfrm>
              <a:off x="825943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33" name="Rectangle 29"/>
            <p:cNvSpPr>
              <a:spLocks noChangeArrowheads="1"/>
            </p:cNvSpPr>
            <p:nvPr/>
          </p:nvSpPr>
          <p:spPr bwMode="auto">
            <a:xfrm rot="10800000">
              <a:off x="2335368" y="4031169"/>
              <a:ext cx="271129" cy="1606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45" name="직사각형 444"/>
            <p:cNvSpPr/>
            <p:nvPr/>
          </p:nvSpPr>
          <p:spPr>
            <a:xfrm>
              <a:off x="2460240" y="3780293"/>
              <a:ext cx="53891" cy="41151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46" name="Rectangle 29"/>
            <p:cNvSpPr>
              <a:spLocks noChangeArrowheads="1"/>
            </p:cNvSpPr>
            <p:nvPr/>
          </p:nvSpPr>
          <p:spPr bwMode="auto">
            <a:xfrm rot="10800000">
              <a:off x="1126089" y="3148968"/>
              <a:ext cx="271129" cy="1033009"/>
            </a:xfrm>
            <a:prstGeom prst="rect">
              <a:avLst/>
            </a:prstGeom>
            <a:gradFill rotWithShape="1">
              <a:gsLst>
                <a:gs pos="100000">
                  <a:schemeClr val="accent4">
                    <a:lumMod val="75000"/>
                  </a:schemeClr>
                </a:gs>
                <a:gs pos="0">
                  <a:schemeClr val="accent4">
                    <a:lumMod val="50000"/>
                  </a:schemeClr>
                </a:gs>
                <a:gs pos="51000">
                  <a:schemeClr val="accent4">
                    <a:lumMod val="75000"/>
                  </a:schemeClr>
                </a:gs>
                <a:gs pos="45000">
                  <a:schemeClr val="accent4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0" name="직사각형 449"/>
            <p:cNvSpPr/>
            <p:nvPr/>
          </p:nvSpPr>
          <p:spPr>
            <a:xfrm>
              <a:off x="1250959" y="3148968"/>
              <a:ext cx="45719" cy="103300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1" name="Text Box 170"/>
            <p:cNvSpPr txBox="1">
              <a:spLocks noChangeArrowheads="1"/>
            </p:cNvSpPr>
            <p:nvPr/>
          </p:nvSpPr>
          <p:spPr bwMode="auto">
            <a:xfrm>
              <a:off x="2001247" y="3717032"/>
              <a:ext cx="943628" cy="336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474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sz="1400" kern="0" dirty="0">
                <a:solidFill>
                  <a:srgbClr val="C830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9" name="Text Box 170"/>
            <p:cNvSpPr txBox="1">
              <a:spLocks noChangeArrowheads="1"/>
            </p:cNvSpPr>
            <p:nvPr/>
          </p:nvSpPr>
          <p:spPr bwMode="auto">
            <a:xfrm>
              <a:off x="685298" y="2881700"/>
              <a:ext cx="1202277" cy="336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조 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988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sz="1400" kern="0" spc="-100" dirty="0">
                <a:gradFill>
                  <a:gsLst>
                    <a:gs pos="100000">
                      <a:srgbClr val="8064A2">
                        <a:lumMod val="75000"/>
                      </a:srgb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60" name="제목 114"/>
            <p:cNvSpPr txBox="1">
              <a:spLocks/>
            </p:cNvSpPr>
            <p:nvPr/>
          </p:nvSpPr>
          <p:spPr>
            <a:xfrm>
              <a:off x="985818" y="4217577"/>
              <a:ext cx="55166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무역</a:t>
              </a:r>
            </a:p>
          </p:txBody>
        </p:sp>
        <p:sp>
          <p:nvSpPr>
            <p:cNvPr id="462" name="제목 114"/>
            <p:cNvSpPr txBox="1">
              <a:spLocks/>
            </p:cNvSpPr>
            <p:nvPr/>
          </p:nvSpPr>
          <p:spPr>
            <a:xfrm>
              <a:off x="2052898" y="4217577"/>
              <a:ext cx="836070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무역흑자</a:t>
              </a:r>
            </a:p>
          </p:txBody>
        </p:sp>
        <p:sp>
          <p:nvSpPr>
            <p:cNvPr id="469" name="Rectangle 29"/>
            <p:cNvSpPr>
              <a:spLocks noChangeArrowheads="1"/>
            </p:cNvSpPr>
            <p:nvPr/>
          </p:nvSpPr>
          <p:spPr bwMode="auto">
            <a:xfrm rot="10800000">
              <a:off x="1727370" y="3642979"/>
              <a:ext cx="271129" cy="53898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0" name="직사각형 469"/>
            <p:cNvSpPr/>
            <p:nvPr/>
          </p:nvSpPr>
          <p:spPr>
            <a:xfrm>
              <a:off x="1852241" y="3513755"/>
              <a:ext cx="45719" cy="668205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1" name="Text Box 170"/>
            <p:cNvSpPr txBox="1">
              <a:spLocks noChangeArrowheads="1"/>
            </p:cNvSpPr>
            <p:nvPr/>
          </p:nvSpPr>
          <p:spPr bwMode="auto">
            <a:xfrm>
              <a:off x="1397216" y="3339740"/>
              <a:ext cx="931438" cy="571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>
              <a:defPPr>
                <a:defRPr lang="ko-KR"/>
              </a:defPPr>
              <a:lvl1pPr algn="ctr" eaLnBrk="0" latinLnBrk="0" hangingPunct="0">
                <a:buSzPct val="100000"/>
                <a:defRPr sz="1400" kern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defRPr>
              </a:lvl1pPr>
            </a:lstStyle>
            <a:p>
              <a:r>
                <a:rPr lang="en-US" altLang="ko-KR" dirty="0">
                  <a:latin typeface="나눔고딕 ExtraBold" pitchFamily="50" charset="-127"/>
                  <a:ea typeface="나눔고딕 ExtraBold" pitchFamily="50" charset="-127"/>
                </a:rPr>
                <a:t>5,731</a:t>
              </a:r>
              <a:r>
                <a:rPr lang="ko-KR" altLang="en-US" dirty="0"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dirty="0"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2" name="제목 114"/>
            <p:cNvSpPr txBox="1">
              <a:spLocks/>
            </p:cNvSpPr>
            <p:nvPr/>
          </p:nvSpPr>
          <p:spPr>
            <a:xfrm>
              <a:off x="1587101" y="4217577"/>
              <a:ext cx="55166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수출</a:t>
              </a:r>
            </a:p>
          </p:txBody>
        </p:sp>
        <p:sp>
          <p:nvSpPr>
            <p:cNvPr id="473" name="직사각형 472"/>
            <p:cNvSpPr/>
            <p:nvPr/>
          </p:nvSpPr>
          <p:spPr>
            <a:xfrm>
              <a:off x="3531351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4" name="사다리꼴 473"/>
            <p:cNvSpPr/>
            <p:nvPr/>
          </p:nvSpPr>
          <p:spPr>
            <a:xfrm>
              <a:off x="3531351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5" name="Text Box 170"/>
            <p:cNvSpPr txBox="1">
              <a:spLocks noChangeArrowheads="1"/>
            </p:cNvSpPr>
            <p:nvPr/>
          </p:nvSpPr>
          <p:spPr bwMode="auto">
            <a:xfrm>
              <a:off x="4557600" y="3184718"/>
              <a:ext cx="94362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115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sz="1400" kern="0" dirty="0">
                  <a:solidFill>
                    <a:srgbClr val="C83000"/>
                  </a:solidFill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sz="1400" kern="0" dirty="0">
                <a:solidFill>
                  <a:srgbClr val="C830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6" name="Rectangle 29"/>
            <p:cNvSpPr>
              <a:spLocks noChangeArrowheads="1"/>
            </p:cNvSpPr>
            <p:nvPr/>
          </p:nvSpPr>
          <p:spPr bwMode="auto">
            <a:xfrm rot="10800000">
              <a:off x="3965412" y="3157784"/>
              <a:ext cx="304984" cy="1034029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7" name="직사각형 476"/>
            <p:cNvSpPr/>
            <p:nvPr/>
          </p:nvSpPr>
          <p:spPr>
            <a:xfrm>
              <a:off x="4105873" y="3157784"/>
              <a:ext cx="53694" cy="103402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81" name="Text Box 170"/>
            <p:cNvSpPr txBox="1">
              <a:spLocks noChangeArrowheads="1"/>
            </p:cNvSpPr>
            <p:nvPr/>
          </p:nvSpPr>
          <p:spPr bwMode="auto">
            <a:xfrm>
              <a:off x="3648216" y="2859037"/>
              <a:ext cx="943628" cy="336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>
              <a:defPPr>
                <a:defRPr lang="ko-KR"/>
              </a:defPPr>
              <a:lvl1pPr algn="ctr" eaLnBrk="0" latinLnBrk="0" hangingPunct="0">
                <a:buSzPct val="100000"/>
                <a:defRPr sz="1400" kern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defRPr>
              </a:lvl1pPr>
            </a:lstStyle>
            <a:p>
              <a:r>
                <a:rPr lang="en-US" altLang="ko-KR" dirty="0">
                  <a:latin typeface="나눔고딕 ExtraBold" pitchFamily="50" charset="-127"/>
                  <a:ea typeface="나눔고딕 ExtraBold" pitchFamily="50" charset="-127"/>
                </a:rPr>
                <a:t>190</a:t>
              </a:r>
              <a:r>
                <a:rPr lang="ko-KR" altLang="en-US" dirty="0">
                  <a:latin typeface="나눔고딕 ExtraBold" pitchFamily="50" charset="-127"/>
                  <a:ea typeface="나눔고딕 ExtraBold" pitchFamily="50" charset="-127"/>
                </a:rPr>
                <a:t>억</a:t>
              </a:r>
              <a:r>
                <a:rPr lang="en-US" altLang="ko-KR" dirty="0">
                  <a:latin typeface="나눔고딕 ExtraBold" pitchFamily="50" charset="-127"/>
                  <a:ea typeface="나눔고딕 ExtraBold" pitchFamily="50" charset="-127"/>
                </a:rPr>
                <a:t>$</a:t>
              </a:r>
              <a:endParaRPr lang="ko-KR" altLang="en-US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82" name="제목 114"/>
            <p:cNvSpPr txBox="1">
              <a:spLocks/>
            </p:cNvSpPr>
            <p:nvPr/>
          </p:nvSpPr>
          <p:spPr>
            <a:xfrm>
              <a:off x="3620373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신고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483" name="제목 114"/>
            <p:cNvSpPr txBox="1">
              <a:spLocks/>
            </p:cNvSpPr>
            <p:nvPr/>
          </p:nvSpPr>
          <p:spPr>
            <a:xfrm>
              <a:off x="4575921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도착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grpSp>
          <p:nvGrpSpPr>
            <p:cNvPr id="5" name="그룹 483"/>
            <p:cNvGrpSpPr/>
            <p:nvPr/>
          </p:nvGrpSpPr>
          <p:grpSpPr>
            <a:xfrm>
              <a:off x="4883423" y="3504958"/>
              <a:ext cx="304984" cy="686855"/>
              <a:chOff x="7626623" y="3743863"/>
              <a:chExt cx="304984" cy="591966"/>
            </a:xfrm>
          </p:grpSpPr>
          <p:sp>
            <p:nvSpPr>
              <p:cNvPr id="485" name="Rectangle 29"/>
              <p:cNvSpPr>
                <a:spLocks noChangeArrowheads="1"/>
              </p:cNvSpPr>
              <p:nvPr/>
            </p:nvSpPr>
            <p:spPr bwMode="auto">
              <a:xfrm rot="10800000">
                <a:off x="7626623" y="3743863"/>
                <a:ext cx="304984" cy="591965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486" name="직사각형 485"/>
              <p:cNvSpPr/>
              <p:nvPr/>
            </p:nvSpPr>
            <p:spPr>
              <a:xfrm>
                <a:off x="7767084" y="3747660"/>
                <a:ext cx="53694" cy="5881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sp>
        <p:nvSpPr>
          <p:cNvPr id="497" name="직사각형 496"/>
          <p:cNvSpPr/>
          <p:nvPr/>
        </p:nvSpPr>
        <p:spPr>
          <a:xfrm>
            <a:off x="625728" y="4507287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ㆍ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중견기업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수출비중 증가</a:t>
            </a:r>
          </a:p>
        </p:txBody>
      </p:sp>
      <p:sp>
        <p:nvSpPr>
          <p:cNvPr id="498" name="직사각형 497"/>
          <p:cNvSpPr/>
          <p:nvPr/>
        </p:nvSpPr>
        <p:spPr>
          <a:xfrm>
            <a:off x="625728" y="4767223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對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lang="ko-KR" altLang="en-US" sz="1400" kern="0" spc="-1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체결국</a:t>
            </a:r>
            <a:r>
              <a:rPr lang="ko-KR" altLang="en-US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수출 급증</a:t>
            </a:r>
            <a:r>
              <a: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(7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%)</a:t>
            </a:r>
            <a:endParaRPr lang="ko-KR" altLang="en-US" sz="140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99" name="직사각형 498"/>
          <p:cNvSpPr/>
          <p:nvPr/>
        </p:nvSpPr>
        <p:spPr>
          <a:xfrm>
            <a:off x="3334423" y="4527835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부품소재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지식서비스 투자 확대</a:t>
            </a:r>
          </a:p>
        </p:txBody>
      </p:sp>
      <p:sp>
        <p:nvSpPr>
          <p:cNvPr id="500" name="직사각형 499"/>
          <p:cNvSpPr/>
          <p:nvPr/>
        </p:nvSpPr>
        <p:spPr>
          <a:xfrm>
            <a:off x="3334423" y="4786727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싱가폴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중국 등의 투자 확대</a:t>
            </a:r>
          </a:p>
        </p:txBody>
      </p:sp>
      <p:sp>
        <p:nvSpPr>
          <p:cNvPr id="501" name="직사각형 500"/>
          <p:cNvSpPr/>
          <p:nvPr/>
        </p:nvSpPr>
        <p:spPr>
          <a:xfrm>
            <a:off x="6063066" y="4538109"/>
            <a:ext cx="26406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년간 총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17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개국 방문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   81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회 정상회담 개최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貿協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88" name="Text Box 5"/>
          <p:cNvSpPr txBox="1">
            <a:spLocks noChangeArrowheads="1"/>
          </p:cNvSpPr>
          <p:nvPr/>
        </p:nvSpPr>
        <p:spPr bwMode="auto">
          <a:xfrm>
            <a:off x="2519038" y="1181013"/>
            <a:ext cx="637344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/>
            <a:r>
              <a:rPr lang="en-US" altLang="ko-KR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lang="ko-KR" altLang="en-US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체결 확대</a:t>
            </a:r>
            <a:r>
              <a:rPr lang="en-US" altLang="ko-KR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</a:t>
            </a:r>
            <a:r>
              <a:rPr lang="en-US" altLang="ko-KR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중견기업의 </a:t>
            </a:r>
            <a:r>
              <a:rPr lang="ko-KR" altLang="en-US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수출경쟁력 강화대책 등 추진</a:t>
            </a:r>
          </a:p>
          <a:p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     엔低 등 어려운 여건에서도 </a:t>
            </a:r>
            <a:r>
              <a:rPr lang="ko-KR" altLang="en-US" sz="190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실물경제 회복기반 마련</a:t>
            </a:r>
            <a:endParaRPr lang="ko-KR" altLang="en-US" sz="1900" spc="-100" dirty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9" name="오른쪽 화살표 88"/>
          <p:cNvSpPr/>
          <p:nvPr/>
        </p:nvSpPr>
        <p:spPr>
          <a:xfrm>
            <a:off x="2663054" y="1579614"/>
            <a:ext cx="300146" cy="144016"/>
          </a:xfrm>
          <a:prstGeom prst="rightArrow">
            <a:avLst>
              <a:gd name="adj1" fmla="val 50000"/>
              <a:gd name="adj2" fmla="val 95352"/>
            </a:avLst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5" name="Text Box 5"/>
          <p:cNvSpPr txBox="1">
            <a:spLocks noChangeArrowheads="1"/>
          </p:cNvSpPr>
          <p:nvPr/>
        </p:nvSpPr>
        <p:spPr bwMode="auto">
          <a:xfrm>
            <a:off x="2519038" y="5607926"/>
            <a:ext cx="6335935" cy="759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2600"/>
              </a:lnSpc>
            </a:pPr>
            <a:r>
              <a:rPr lang="en-US" altLang="ko-KR" sz="1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</a:t>
            </a:r>
            <a:r>
              <a:rPr lang="ko-KR" altLang="en-US" sz="1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 전략적 활용을 통한 </a:t>
            </a: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</a:t>
            </a:r>
            <a:r>
              <a:rPr lang="en-US" altLang="ko-KR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外投유치 </a:t>
            </a:r>
            <a:r>
              <a:rPr lang="ko-KR" altLang="en-US" sz="1900" spc="-13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확대</a:t>
            </a:r>
            <a:r>
              <a:rPr lang="en-US" altLang="ko-KR" sz="1900" spc="-13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endParaRPr lang="en-US" altLang="ko-KR" sz="1900" spc="-130" dirty="0" smtClean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  <a:p>
            <a:pPr marL="227013" indent="-227013">
              <a:lnSpc>
                <a:spcPts val="2600"/>
              </a:lnSpc>
            </a:pP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기업과 인력의 </a:t>
            </a:r>
            <a:r>
              <a:rPr lang="ko-KR" altLang="en-US" sz="19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해외진출 활성화 </a:t>
            </a:r>
            <a:r>
              <a:rPr lang="ko-KR" altLang="en-US" sz="19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등을 위해 더욱 노력할 필요</a:t>
            </a:r>
          </a:p>
        </p:txBody>
      </p:sp>
      <p:pic>
        <p:nvPicPr>
          <p:cNvPr id="1026" name="Picture 2" descr="C:\Users\Administrator\Desktop\0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87" t="42650" r="15350" b="42650"/>
          <a:stretch/>
        </p:blipFill>
        <p:spPr bwMode="auto">
          <a:xfrm>
            <a:off x="6938739" y="3058294"/>
            <a:ext cx="792088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2" name="그룹 244"/>
          <p:cNvGrpSpPr/>
          <p:nvPr/>
        </p:nvGrpSpPr>
        <p:grpSpPr>
          <a:xfrm>
            <a:off x="554632" y="1159241"/>
            <a:ext cx="1953923" cy="682063"/>
            <a:chOff x="653751" y="1605435"/>
            <a:chExt cx="3129859" cy="402989"/>
          </a:xfrm>
        </p:grpSpPr>
        <p:sp>
          <p:nvSpPr>
            <p:cNvPr id="83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주요 성과</a:t>
              </a:r>
            </a:p>
          </p:txBody>
        </p:sp>
      </p:grpSp>
      <p:grpSp>
        <p:nvGrpSpPr>
          <p:cNvPr id="85" name="그룹 279"/>
          <p:cNvGrpSpPr/>
          <p:nvPr/>
        </p:nvGrpSpPr>
        <p:grpSpPr>
          <a:xfrm>
            <a:off x="511088" y="5638805"/>
            <a:ext cx="1953923" cy="712745"/>
            <a:chOff x="653751" y="1605435"/>
            <a:chExt cx="3129859" cy="402989"/>
          </a:xfrm>
        </p:grpSpPr>
        <p:sp>
          <p:nvSpPr>
            <p:cNvPr id="86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7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보완 사항</a:t>
              </a:r>
              <a:endParaRPr lang="ko-KR" altLang="en-US" sz="22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2260184" y="5606147"/>
            <a:ext cx="6407566" cy="805164"/>
            <a:chOff x="2503877" y="5513681"/>
            <a:chExt cx="5920180" cy="805164"/>
          </a:xfrm>
        </p:grpSpPr>
        <p:cxnSp>
          <p:nvCxnSpPr>
            <p:cNvPr id="96" name="직선 연결선 95"/>
            <p:cNvCxnSpPr/>
            <p:nvPr/>
          </p:nvCxnSpPr>
          <p:spPr bwMode="auto">
            <a:xfrm flipH="1">
              <a:off x="2503877" y="5513681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직선 연결선 96"/>
            <p:cNvCxnSpPr/>
            <p:nvPr/>
          </p:nvCxnSpPr>
          <p:spPr bwMode="auto">
            <a:xfrm flipH="1">
              <a:off x="2512998" y="6318845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81" name="그룹 10"/>
          <p:cNvGrpSpPr/>
          <p:nvPr/>
        </p:nvGrpSpPr>
        <p:grpSpPr>
          <a:xfrm>
            <a:off x="732740" y="4834687"/>
            <a:ext cx="2808312" cy="477054"/>
            <a:chOff x="715467" y="4633253"/>
            <a:chExt cx="2808312" cy="477054"/>
          </a:xfrm>
        </p:grpSpPr>
        <p:sp>
          <p:nvSpPr>
            <p:cNvPr id="90" name="직사각형 89"/>
            <p:cNvSpPr/>
            <p:nvPr/>
          </p:nvSpPr>
          <p:spPr>
            <a:xfrm>
              <a:off x="715467" y="4779097"/>
              <a:ext cx="2808312" cy="284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전체 수출증가율</a:t>
              </a:r>
              <a:r>
                <a:rPr lang="en-US" altLang="ko-KR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(2.4%)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의 약 </a:t>
              </a:r>
              <a:r>
                <a:rPr lang="en-US" altLang="ko-KR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배</a:t>
              </a:r>
              <a:endParaRPr lang="ko-KR" altLang="en-US" sz="11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793676" y="4633253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</a:t>
              </a:r>
              <a:r>
                <a:rPr lang="ko-KR" altLang="en-US" sz="12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*</a:t>
              </a:r>
              <a:endParaRPr lang="ko-KR" altLang="en-US" sz="12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18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18388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년도 정책방향</a:t>
            </a:r>
          </a:p>
        </p:txBody>
      </p:sp>
      <p:sp>
        <p:nvSpPr>
          <p:cNvPr id="115" name="모서리가 둥근 직사각형 8"/>
          <p:cNvSpPr/>
          <p:nvPr/>
        </p:nvSpPr>
        <p:spPr>
          <a:xfrm>
            <a:off x="480426" y="3194609"/>
            <a:ext cx="2649911" cy="302302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25" name="모서리가 둥근 직사각형 8"/>
          <p:cNvSpPr/>
          <p:nvPr/>
        </p:nvSpPr>
        <p:spPr>
          <a:xfrm>
            <a:off x="3243010" y="3194025"/>
            <a:ext cx="2657294" cy="30238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43" name="모서리가 둥근 직사각형 8"/>
          <p:cNvSpPr/>
          <p:nvPr/>
        </p:nvSpPr>
        <p:spPr>
          <a:xfrm>
            <a:off x="6009517" y="3193047"/>
            <a:ext cx="2665426" cy="30253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510351" y="3091896"/>
            <a:ext cx="2599775" cy="777966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19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1959" y="3160169"/>
            <a:ext cx="2062975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자유형 121"/>
          <p:cNvSpPr/>
          <p:nvPr/>
        </p:nvSpPr>
        <p:spPr>
          <a:xfrm>
            <a:off x="3107669" y="3100214"/>
            <a:ext cx="32798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3" name="자유형 122"/>
          <p:cNvSpPr/>
          <p:nvPr/>
        </p:nvSpPr>
        <p:spPr>
          <a:xfrm flipH="1">
            <a:off x="484263" y="3100214"/>
            <a:ext cx="32798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8" name="모서리가 둥근 직사각형 127"/>
          <p:cNvSpPr/>
          <p:nvPr/>
        </p:nvSpPr>
        <p:spPr>
          <a:xfrm>
            <a:off x="3272996" y="3091013"/>
            <a:ext cx="2607019" cy="777966"/>
          </a:xfrm>
          <a:prstGeom prst="roundRect">
            <a:avLst>
              <a:gd name="adj" fmla="val 0"/>
            </a:avLst>
          </a:prstGeom>
          <a:solidFill>
            <a:srgbClr val="1B7B46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9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94664" y="3159286"/>
            <a:ext cx="2068723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" name="자유형 131"/>
          <p:cNvSpPr/>
          <p:nvPr/>
        </p:nvSpPr>
        <p:spPr>
          <a:xfrm>
            <a:off x="5877550" y="3099331"/>
            <a:ext cx="328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33" name="자유형 132"/>
          <p:cNvSpPr/>
          <p:nvPr/>
        </p:nvSpPr>
        <p:spPr>
          <a:xfrm flipH="1">
            <a:off x="3246835" y="3099331"/>
            <a:ext cx="328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6039567" y="3089535"/>
            <a:ext cx="2614997" cy="777966"/>
          </a:xfrm>
          <a:prstGeom prst="roundRect">
            <a:avLst>
              <a:gd name="adj" fmla="val 0"/>
            </a:avLst>
          </a:prstGeom>
          <a:solidFill>
            <a:srgbClr val="A53D1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47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61302" y="3157808"/>
            <a:ext cx="2075053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" name="자유형 149"/>
          <p:cNvSpPr/>
          <p:nvPr/>
        </p:nvSpPr>
        <p:spPr>
          <a:xfrm>
            <a:off x="8652092" y="3097853"/>
            <a:ext cx="329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1" name="자유형 150"/>
          <p:cNvSpPr/>
          <p:nvPr/>
        </p:nvSpPr>
        <p:spPr>
          <a:xfrm flipH="1">
            <a:off x="6013326" y="3097853"/>
            <a:ext cx="329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" name="그룹 45"/>
          <p:cNvGrpSpPr/>
          <p:nvPr/>
        </p:nvGrpSpPr>
        <p:grpSpPr>
          <a:xfrm flipV="1">
            <a:off x="2897021" y="2279154"/>
            <a:ext cx="3265654" cy="694568"/>
            <a:chOff x="3522933" y="2998606"/>
            <a:chExt cx="3416900" cy="770347"/>
          </a:xfrm>
        </p:grpSpPr>
        <p:pic>
          <p:nvPicPr>
            <p:cNvPr id="7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그룹 8"/>
          <p:cNvGrpSpPr/>
          <p:nvPr/>
        </p:nvGrpSpPr>
        <p:grpSpPr>
          <a:xfrm>
            <a:off x="332493" y="1277452"/>
            <a:ext cx="8424935" cy="902625"/>
            <a:chOff x="323528" y="5408528"/>
            <a:chExt cx="8424935" cy="902625"/>
          </a:xfrm>
        </p:grpSpPr>
        <p:grpSp>
          <p:nvGrpSpPr>
            <p:cNvPr id="5" name="그룹 84"/>
            <p:cNvGrpSpPr/>
            <p:nvPr/>
          </p:nvGrpSpPr>
          <p:grpSpPr>
            <a:xfrm>
              <a:off x="323528" y="5408528"/>
              <a:ext cx="8387174" cy="902625"/>
              <a:chOff x="130761" y="336688"/>
              <a:chExt cx="3814576" cy="558662"/>
            </a:xfrm>
          </p:grpSpPr>
          <p:cxnSp>
            <p:nvCxnSpPr>
              <p:cNvPr id="86" name="직선 연결선 85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" name="직선 연결선 86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83" name="직사각형 82"/>
            <p:cNvSpPr/>
            <p:nvPr/>
          </p:nvSpPr>
          <p:spPr>
            <a:xfrm>
              <a:off x="323528" y="5437547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해외진출 촉진으로 우리 경제의 역동성 제고</a:t>
              </a: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1025390" y="5846167"/>
              <a:ext cx="701936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en-US" altLang="ko-KR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수출 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6,000</a:t>
              </a:r>
              <a:r>
                <a:rPr kumimoji="1" lang="ko-KR" altLang="en-US" sz="2000" kern="0" spc="-110" dirty="0" err="1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억달러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달성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외국인투자 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200</a:t>
              </a:r>
              <a:r>
                <a:rPr kumimoji="1" lang="ko-KR" altLang="en-US" sz="2000" kern="0" spc="-110" dirty="0" err="1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억달러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kumimoji="1" lang="ko-KR" altLang="en-US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유치</a:t>
              </a:r>
              <a:r>
                <a:rPr kumimoji="1" lang="en-US" altLang="ko-KR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kumimoji="1" lang="en-US" altLang="ko-KR" sz="2000" kern="0" spc="-11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68" name="제목 114"/>
          <p:cNvSpPr txBox="1">
            <a:spLocks/>
          </p:cNvSpPr>
          <p:nvPr/>
        </p:nvSpPr>
        <p:spPr>
          <a:xfrm>
            <a:off x="511435" y="3151504"/>
            <a:ext cx="2588515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FTA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의 전략적 활용</a:t>
            </a:r>
          </a:p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및 네트워크 확대</a:t>
            </a:r>
          </a:p>
        </p:txBody>
      </p:sp>
      <p:sp>
        <p:nvSpPr>
          <p:cNvPr id="69" name="제목 114"/>
          <p:cNvSpPr txBox="1">
            <a:spLocks/>
          </p:cNvSpPr>
          <p:nvPr/>
        </p:nvSpPr>
        <p:spPr>
          <a:xfrm>
            <a:off x="3047998" y="3151504"/>
            <a:ext cx="3030071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정상외교를 통한</a:t>
            </a:r>
          </a:p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해외진출 촉진</a:t>
            </a:r>
          </a:p>
        </p:txBody>
      </p:sp>
      <p:sp>
        <p:nvSpPr>
          <p:cNvPr id="70" name="제목 114"/>
          <p:cNvSpPr txBox="1">
            <a:spLocks/>
          </p:cNvSpPr>
          <p:nvPr/>
        </p:nvSpPr>
        <p:spPr>
          <a:xfrm>
            <a:off x="6040708" y="3151504"/>
            <a:ext cx="2603670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중소ㆍ중견기업의</a:t>
            </a:r>
            <a:endParaRPr lang="ko-KR" altLang="en-US" sz="20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  <a:p>
            <a:pPr algn="ctr" eaLnBrk="0" latinLnBrk="0" hangingPunct="0">
              <a:defRPr/>
            </a:pPr>
            <a:r>
              <a:rPr lang="ko-KR" altLang="en-US" sz="20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시장개척역량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강화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762051" y="4027118"/>
            <a:ext cx="2424012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spc="-15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한ㆍ중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7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활용</a:t>
            </a:r>
            <a:r>
              <a:rPr lang="en-US" altLang="ko-KR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및 동북아 비즈니스 중심 구축</a:t>
            </a:r>
            <a:endParaRPr lang="ko-KR" altLang="en-US" sz="17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64278" y="4098397"/>
            <a:ext cx="397214" cy="267791"/>
            <a:chOff x="464278" y="4025245"/>
            <a:chExt cx="397214" cy="267791"/>
          </a:xfrm>
        </p:grpSpPr>
        <p:sp>
          <p:nvSpPr>
            <p:cNvPr id="71" name="타원 70"/>
            <p:cNvSpPr/>
            <p:nvPr/>
          </p:nvSpPr>
          <p:spPr>
            <a:xfrm>
              <a:off x="545895" y="4049556"/>
              <a:ext cx="233980" cy="23398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6" name="제목 114"/>
            <p:cNvSpPr txBox="1">
              <a:spLocks/>
            </p:cNvSpPr>
            <p:nvPr/>
          </p:nvSpPr>
          <p:spPr>
            <a:xfrm>
              <a:off x="464278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762052" y="4822688"/>
            <a:ext cx="242401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활용도 제고 및 네트워크 확대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464278" y="4885341"/>
            <a:ext cx="397214" cy="267791"/>
            <a:chOff x="464278" y="4857909"/>
            <a:chExt cx="397214" cy="267791"/>
          </a:xfrm>
        </p:grpSpPr>
        <p:sp>
          <p:nvSpPr>
            <p:cNvPr id="89" name="타원 88"/>
            <p:cNvSpPr/>
            <p:nvPr/>
          </p:nvSpPr>
          <p:spPr>
            <a:xfrm>
              <a:off x="544676" y="4882220"/>
              <a:ext cx="233980" cy="23398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1" name="제목 114"/>
            <p:cNvSpPr txBox="1">
              <a:spLocks/>
            </p:cNvSpPr>
            <p:nvPr/>
          </p:nvSpPr>
          <p:spPr>
            <a:xfrm>
              <a:off x="464278" y="4857909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98" name="직사각형 97"/>
          <p:cNvSpPr/>
          <p:nvPr/>
        </p:nvSpPr>
        <p:spPr>
          <a:xfrm>
            <a:off x="3503699" y="4027118"/>
            <a:ext cx="2452567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spc="-12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정상외교 성과 </a:t>
            </a:r>
            <a:r>
              <a:rPr lang="ko-KR" altLang="en-US" sz="1700" kern="0" spc="-12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심화ㆍ확산</a:t>
            </a:r>
            <a:endParaRPr lang="ko-KR" altLang="en-US" sz="1700" kern="0" spc="-12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6272777" y="4027118"/>
            <a:ext cx="2682249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내수기업의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수출기업화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촉진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205924" y="4098397"/>
            <a:ext cx="397214" cy="267791"/>
            <a:chOff x="3233356" y="4025245"/>
            <a:chExt cx="397214" cy="267791"/>
          </a:xfrm>
        </p:grpSpPr>
        <p:sp>
          <p:nvSpPr>
            <p:cNvPr id="99" name="타원 98"/>
            <p:cNvSpPr/>
            <p:nvPr/>
          </p:nvSpPr>
          <p:spPr>
            <a:xfrm>
              <a:off x="3313754" y="4049556"/>
              <a:ext cx="233980" cy="233980"/>
            </a:xfrm>
            <a:prstGeom prst="ellipse">
              <a:avLst/>
            </a:prstGeom>
            <a:solidFill>
              <a:srgbClr val="28846E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1" name="제목 114"/>
            <p:cNvSpPr txBox="1">
              <a:spLocks/>
            </p:cNvSpPr>
            <p:nvPr/>
          </p:nvSpPr>
          <p:spPr>
            <a:xfrm>
              <a:off x="3233356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102" name="직사각형 101"/>
          <p:cNvSpPr/>
          <p:nvPr/>
        </p:nvSpPr>
        <p:spPr>
          <a:xfrm>
            <a:off x="3503699" y="4822688"/>
            <a:ext cx="2289788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해외진출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다변화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3205924" y="4885341"/>
            <a:ext cx="397214" cy="267791"/>
            <a:chOff x="3233356" y="4862751"/>
            <a:chExt cx="397214" cy="267791"/>
          </a:xfrm>
        </p:grpSpPr>
        <p:sp>
          <p:nvSpPr>
            <p:cNvPr id="103" name="타원 102"/>
            <p:cNvSpPr/>
            <p:nvPr/>
          </p:nvSpPr>
          <p:spPr>
            <a:xfrm>
              <a:off x="3313754" y="4887062"/>
              <a:ext cx="233980" cy="233980"/>
            </a:xfrm>
            <a:prstGeom prst="ellipse">
              <a:avLst/>
            </a:prstGeom>
            <a:solidFill>
              <a:srgbClr val="28846E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53" name="제목 114"/>
            <p:cNvSpPr txBox="1">
              <a:spLocks/>
            </p:cNvSpPr>
            <p:nvPr/>
          </p:nvSpPr>
          <p:spPr>
            <a:xfrm>
              <a:off x="3233356" y="4862751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5975003" y="4098397"/>
            <a:ext cx="397214" cy="267791"/>
            <a:chOff x="6002435" y="4025245"/>
            <a:chExt cx="397214" cy="267791"/>
          </a:xfrm>
        </p:grpSpPr>
        <p:sp>
          <p:nvSpPr>
            <p:cNvPr id="111" name="타원 110"/>
            <p:cNvSpPr/>
            <p:nvPr/>
          </p:nvSpPr>
          <p:spPr>
            <a:xfrm>
              <a:off x="6082833" y="4049556"/>
              <a:ext cx="233980" cy="233980"/>
            </a:xfrm>
            <a:prstGeom prst="ellipse">
              <a:avLst/>
            </a:prstGeom>
            <a:solidFill>
              <a:srgbClr val="953735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57" name="제목 114"/>
            <p:cNvSpPr txBox="1">
              <a:spLocks/>
            </p:cNvSpPr>
            <p:nvPr/>
          </p:nvSpPr>
          <p:spPr>
            <a:xfrm>
              <a:off x="6002435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134" name="직사각형 133"/>
          <p:cNvSpPr/>
          <p:nvPr/>
        </p:nvSpPr>
        <p:spPr>
          <a:xfrm>
            <a:off x="6272777" y="4822688"/>
            <a:ext cx="2310715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전자상거래 등 새로운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수출방식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활성화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975003" y="4885341"/>
            <a:ext cx="397214" cy="267791"/>
            <a:chOff x="6002435" y="4857909"/>
            <a:chExt cx="397214" cy="267791"/>
          </a:xfrm>
        </p:grpSpPr>
        <p:sp>
          <p:nvSpPr>
            <p:cNvPr id="135" name="타원 134"/>
            <p:cNvSpPr/>
            <p:nvPr/>
          </p:nvSpPr>
          <p:spPr>
            <a:xfrm>
              <a:off x="6082833" y="4882220"/>
              <a:ext cx="233980" cy="233980"/>
            </a:xfrm>
            <a:prstGeom prst="ellipse">
              <a:avLst/>
            </a:prstGeom>
            <a:solidFill>
              <a:srgbClr val="953735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58" name="제목 114"/>
            <p:cNvSpPr txBox="1">
              <a:spLocks/>
            </p:cNvSpPr>
            <p:nvPr/>
          </p:nvSpPr>
          <p:spPr>
            <a:xfrm>
              <a:off x="6002435" y="4857909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pic>
        <p:nvPicPr>
          <p:cNvPr id="1026" name="Picture 2" descr="C:\Users\Administrator\Desktop\Untitled-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2" t="7599" r="70730" b="81901"/>
          <a:stretch/>
        </p:blipFill>
        <p:spPr bwMode="auto">
          <a:xfrm>
            <a:off x="2123728" y="5610534"/>
            <a:ext cx="924270" cy="66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Untitled-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4" t="56410" r="59068" b="28735"/>
          <a:stretch/>
        </p:blipFill>
        <p:spPr bwMode="auto">
          <a:xfrm>
            <a:off x="4957381" y="5504926"/>
            <a:ext cx="927988" cy="92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\Desktop\Untitled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25" t="54046" r="5353" b="29681"/>
          <a:stretch/>
        </p:blipFill>
        <p:spPr bwMode="auto">
          <a:xfrm>
            <a:off x="7736906" y="5610534"/>
            <a:ext cx="846586" cy="64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istrator\Desktop\Untitled-4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31" t="18809" r="31676" b="68836"/>
          <a:stretch/>
        </p:blipFill>
        <p:spPr bwMode="auto">
          <a:xfrm flipH="1">
            <a:off x="4321828" y="5703246"/>
            <a:ext cx="754228" cy="65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직사각형 60"/>
          <p:cNvSpPr/>
          <p:nvPr/>
        </p:nvSpPr>
        <p:spPr>
          <a:xfrm>
            <a:off x="509064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269516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047225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909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3263009" y="2252718"/>
            <a:ext cx="2630742" cy="3623814"/>
            <a:chOff x="3263009" y="2252718"/>
            <a:chExt cx="2630742" cy="3623814"/>
          </a:xfrm>
        </p:grpSpPr>
        <p:sp>
          <p:nvSpPr>
            <p:cNvPr id="80" name="모서리가 둥근 직사각형 8"/>
            <p:cNvSpPr/>
            <p:nvPr/>
          </p:nvSpPr>
          <p:spPr>
            <a:xfrm>
              <a:off x="3263009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0070C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87" name="Picture 2" descr="C:\Users\Administrator\Desktop\Untitled-2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965" t="5126" r="52405" b="80607"/>
            <a:stretch/>
          </p:blipFill>
          <p:spPr bwMode="auto">
            <a:xfrm>
              <a:off x="5004048" y="5181600"/>
              <a:ext cx="687570" cy="694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6044559" y="2252718"/>
            <a:ext cx="2666755" cy="3582964"/>
            <a:chOff x="6066504" y="2252718"/>
            <a:chExt cx="2666755" cy="3582964"/>
          </a:xfrm>
        </p:grpSpPr>
        <p:sp>
          <p:nvSpPr>
            <p:cNvPr id="45" name="모서리가 둥근 직사각형 8"/>
            <p:cNvSpPr/>
            <p:nvPr/>
          </p:nvSpPr>
          <p:spPr>
            <a:xfrm>
              <a:off x="6066504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248E9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1026" name="Picture 2" descr="C:\Users\Joohee\Desktop\Untitled-1.png"/>
            <p:cNvPicPr>
              <a:picLocks noChangeAspect="1" noChangeArrowheads="1"/>
            </p:cNvPicPr>
            <p:nvPr/>
          </p:nvPicPr>
          <p:blipFill>
            <a:blip r:embed="rId4" cstate="print"/>
            <a:srcRect l="15000" t="60556" r="60104" b="29861"/>
            <a:stretch>
              <a:fillRect/>
            </a:stretch>
          </p:blipFill>
          <p:spPr bwMode="auto">
            <a:xfrm>
              <a:off x="6941103" y="5318281"/>
              <a:ext cx="1792156" cy="517401"/>
            </a:xfrm>
            <a:prstGeom prst="rect">
              <a:avLst/>
            </a:prstGeom>
            <a:noFill/>
          </p:spPr>
        </p:pic>
      </p:grpSp>
      <p:grpSp>
        <p:nvGrpSpPr>
          <p:cNvPr id="9" name="그룹 8"/>
          <p:cNvGrpSpPr/>
          <p:nvPr/>
        </p:nvGrpSpPr>
        <p:grpSpPr>
          <a:xfrm>
            <a:off x="474360" y="2252718"/>
            <a:ext cx="2630742" cy="3535338"/>
            <a:chOff x="474360" y="2252718"/>
            <a:chExt cx="2630742" cy="3535338"/>
          </a:xfrm>
        </p:grpSpPr>
        <p:sp>
          <p:nvSpPr>
            <p:cNvPr id="103" name="모서리가 둥근 직사각형 8"/>
            <p:cNvSpPr/>
            <p:nvPr/>
          </p:nvSpPr>
          <p:spPr>
            <a:xfrm>
              <a:off x="474360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A9591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1027" name="Picture 3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56875" t="28750" r="28437" b="53194"/>
            <a:stretch>
              <a:fillRect/>
            </a:stretch>
          </p:blipFill>
          <p:spPr bwMode="auto">
            <a:xfrm>
              <a:off x="2556734" y="5289504"/>
              <a:ext cx="540738" cy="498552"/>
            </a:xfrm>
            <a:prstGeom prst="rect">
              <a:avLst/>
            </a:prstGeom>
            <a:noFill/>
          </p:spPr>
        </p:pic>
      </p:grpSp>
      <p:grpSp>
        <p:nvGrpSpPr>
          <p:cNvPr id="3" name="그룹 64"/>
          <p:cNvGrpSpPr/>
          <p:nvPr/>
        </p:nvGrpSpPr>
        <p:grpSpPr>
          <a:xfrm>
            <a:off x="332493" y="1501885"/>
            <a:ext cx="8741788" cy="642947"/>
            <a:chOff x="9525" y="267526"/>
            <a:chExt cx="4102220" cy="696986"/>
          </a:xfrm>
        </p:grpSpPr>
        <p:sp>
          <p:nvSpPr>
            <p:cNvPr id="69" name="직사각형 68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4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71" name="직선 연결선 70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직선 연결선 71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4" name="TextBox 43"/>
          <p:cNvSpPr txBox="1"/>
          <p:nvPr/>
        </p:nvSpPr>
        <p:spPr bwMode="auto">
          <a:xfrm>
            <a:off x="478159" y="242257"/>
            <a:ext cx="318388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년도 중점과제</a:t>
            </a:r>
          </a:p>
        </p:txBody>
      </p:sp>
      <p:sp>
        <p:nvSpPr>
          <p:cNvPr id="47" name="AutoShape 55"/>
          <p:cNvSpPr>
            <a:spLocks noChangeArrowheads="1"/>
          </p:cNvSpPr>
          <p:nvPr/>
        </p:nvSpPr>
        <p:spPr bwMode="auto">
          <a:xfrm>
            <a:off x="6044559" y="2253480"/>
            <a:ext cx="2634531" cy="426159"/>
          </a:xfrm>
          <a:prstGeom prst="roundRect">
            <a:avLst>
              <a:gd name="adj" fmla="val 0"/>
            </a:avLst>
          </a:prstGeom>
          <a:solidFill>
            <a:srgbClr val="239D6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8" name="자유형 47"/>
          <p:cNvSpPr/>
          <p:nvPr/>
        </p:nvSpPr>
        <p:spPr>
          <a:xfrm>
            <a:off x="6062223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제목 114"/>
          <p:cNvSpPr txBox="1">
            <a:spLocks/>
          </p:cNvSpPr>
          <p:nvPr/>
        </p:nvSpPr>
        <p:spPr>
          <a:xfrm>
            <a:off x="5965013" y="2332177"/>
            <a:ext cx="2742456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산업경쟁력 제고</a:t>
            </a:r>
          </a:p>
        </p:txBody>
      </p:sp>
      <p:sp>
        <p:nvSpPr>
          <p:cNvPr id="60" name="Text Box 5"/>
          <p:cNvSpPr txBox="1">
            <a:spLocks noChangeArrowheads="1"/>
          </p:cNvSpPr>
          <p:nvPr/>
        </p:nvSpPr>
        <p:spPr bwMode="auto">
          <a:xfrm>
            <a:off x="6006459" y="2821231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농수산업의 </a:t>
            </a:r>
            <a:r>
              <a:rPr kumimoji="0" lang="en-US" altLang="ko-KR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</a:t>
            </a:r>
            <a:r>
              <a:rPr kumimoji="0" lang="ko-KR" altLang="en-US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차산업화 촉</a:t>
            </a:r>
            <a:r>
              <a:rPr kumimoji="0" lang="ko-KR" altLang="en-US" sz="16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진</a:t>
            </a:r>
          </a:p>
        </p:txBody>
      </p:sp>
      <p:sp>
        <p:nvSpPr>
          <p:cNvPr id="109" name="직사각형 108"/>
          <p:cNvSpPr/>
          <p:nvPr/>
        </p:nvSpPr>
        <p:spPr>
          <a:xfrm>
            <a:off x="394575" y="1599791"/>
            <a:ext cx="7493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한ㆍ중 </a:t>
            </a:r>
            <a:r>
              <a:rPr lang="en-US" altLang="ko-KR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FTA</a:t>
            </a: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를 경제 활성화의 기회로 활용하겠습니다</a:t>
            </a:r>
            <a:endParaRPr lang="en-US" altLang="ko-KR" sz="2400" kern="0" spc="-10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sp>
        <p:nvSpPr>
          <p:cNvPr id="89" name="AutoShape 55"/>
          <p:cNvSpPr>
            <a:spLocks noChangeArrowheads="1"/>
          </p:cNvSpPr>
          <p:nvPr/>
        </p:nvSpPr>
        <p:spPr bwMode="auto">
          <a:xfrm>
            <a:off x="3263649" y="2253480"/>
            <a:ext cx="2630102" cy="426159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0" name="자유형 89"/>
          <p:cNvSpPr/>
          <p:nvPr/>
        </p:nvSpPr>
        <p:spPr>
          <a:xfrm>
            <a:off x="3272650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2" name="제목 114"/>
          <p:cNvSpPr txBox="1">
            <a:spLocks/>
          </p:cNvSpPr>
          <p:nvPr/>
        </p:nvSpPr>
        <p:spPr>
          <a:xfrm>
            <a:off x="3275532" y="2329644"/>
            <a:ext cx="259495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중국 내수시장 개척</a:t>
            </a:r>
          </a:p>
        </p:txBody>
      </p:sp>
      <p:sp>
        <p:nvSpPr>
          <p:cNvPr id="53" name="Text Box 5"/>
          <p:cNvSpPr txBox="1">
            <a:spLocks noChangeArrowheads="1"/>
          </p:cNvSpPr>
          <p:nvPr/>
        </p:nvSpPr>
        <p:spPr bwMode="auto">
          <a:xfrm>
            <a:off x="3211176" y="2821231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中企 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현지진출기반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확대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3306306" y="3146595"/>
            <a:ext cx="27201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中企전용매장을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5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개소로 확충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4" name="Text Box 5"/>
          <p:cNvSpPr txBox="1">
            <a:spLocks noChangeArrowheads="1"/>
          </p:cNvSpPr>
          <p:nvPr/>
        </p:nvSpPr>
        <p:spPr bwMode="auto">
          <a:xfrm>
            <a:off x="3211176" y="4213465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수출유망 품목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서비스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개발</a:t>
            </a:r>
          </a:p>
        </p:txBody>
      </p:sp>
      <p:sp>
        <p:nvSpPr>
          <p:cNvPr id="115" name="직사각형 114"/>
          <p:cNvSpPr/>
          <p:nvPr/>
        </p:nvSpPr>
        <p:spPr>
          <a:xfrm>
            <a:off x="3306306" y="4530752"/>
            <a:ext cx="293619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 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농수산식품</a:t>
            </a:r>
            <a:r>
              <a:rPr lang="en-US" altLang="ko-KR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소비재시장 적극 진출</a:t>
            </a:r>
            <a:endParaRPr lang="ko-KR" altLang="en-US" sz="13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3306306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한류 활용한 서비스 진출 강화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6105536" y="3146595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스마트팜 보급 본격화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(1,200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농가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6105536" y="3443014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ICT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표준모델 개발</a:t>
            </a:r>
            <a:r>
              <a:rPr lang="en-US" altLang="ko-KR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농촌관광</a:t>
            </a:r>
            <a:r>
              <a:rPr lang="ko-KR" altLang="en-US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/>
              </a:rPr>
              <a:t>∙유통 등</a:t>
            </a:r>
            <a:r>
              <a:rPr lang="en-US" altLang="ko-KR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30" name="Text Box 5"/>
          <p:cNvSpPr txBox="1">
            <a:spLocks noChangeArrowheads="1"/>
          </p:cNvSpPr>
          <p:nvPr/>
        </p:nvSpPr>
        <p:spPr bwMode="auto">
          <a:xfrm>
            <a:off x="6006459" y="4213465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'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제조업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혁신 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3.0'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추진</a:t>
            </a:r>
          </a:p>
        </p:txBody>
      </p:sp>
      <p:sp>
        <p:nvSpPr>
          <p:cNvPr id="131" name="직사각형 130"/>
          <p:cNvSpPr/>
          <p:nvPr/>
        </p:nvSpPr>
        <p:spPr>
          <a:xfrm>
            <a:off x="6105536" y="4530752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中企 </a:t>
            </a:r>
            <a:r>
              <a:rPr lang="en-US" altLang="ko-KR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만개 스마트공장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보급</a:t>
            </a:r>
            <a:r>
              <a:rPr lang="en-US" altLang="ko-KR" sz="11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('20</a:t>
            </a:r>
            <a:r>
              <a:rPr lang="en-US" altLang="ko-KR" sz="11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38" name="직사각형 137"/>
          <p:cNvSpPr/>
          <p:nvPr/>
        </p:nvSpPr>
        <p:spPr>
          <a:xfrm>
            <a:off x="6105536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 글로벌 생활명품 육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성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8" name="그룹 73"/>
          <p:cNvGrpSpPr/>
          <p:nvPr/>
        </p:nvGrpSpPr>
        <p:grpSpPr>
          <a:xfrm>
            <a:off x="461857" y="5972004"/>
            <a:ext cx="8214582" cy="552702"/>
            <a:chOff x="641516" y="5895804"/>
            <a:chExt cx="7818916" cy="552702"/>
          </a:xfrm>
        </p:grpSpPr>
        <p:sp>
          <p:nvSpPr>
            <p:cNvPr id="75" name="모서리가 둥근 직사각형 8"/>
            <p:cNvSpPr/>
            <p:nvPr/>
          </p:nvSpPr>
          <p:spPr>
            <a:xfrm>
              <a:off x="641516" y="5895804"/>
              <a:ext cx="7818916" cy="552702"/>
            </a:xfrm>
            <a:prstGeom prst="roundRect">
              <a:avLst>
                <a:gd name="adj" fmla="val 0"/>
              </a:avLst>
            </a:prstGeom>
            <a:gradFill>
              <a:gsLst>
                <a:gs pos="10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 w="6350"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641516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8414713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8" name="TextBox 39"/>
            <p:cNvSpPr txBox="1">
              <a:spLocks noChangeArrowheads="1"/>
            </p:cNvSpPr>
            <p:nvPr/>
          </p:nvSpPr>
          <p:spPr bwMode="auto">
            <a:xfrm>
              <a:off x="659472" y="6025230"/>
              <a:ext cx="7783004" cy="335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한ㆍ중 </a:t>
              </a:r>
              <a:r>
                <a:rPr lang="en-US" altLang="ko-KR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FTA 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종합대책 수립</a:t>
              </a:r>
              <a:r>
                <a:rPr lang="en-US" altLang="ko-KR" sz="20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('15.</a:t>
              </a:r>
              <a:r>
                <a:rPr lang="en-US" altLang="ko-KR" sz="8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6</a:t>
              </a:r>
              <a:r>
                <a:rPr lang="ko-KR" altLang="en-US" b="1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월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)</a:t>
              </a:r>
              <a:endParaRPr lang="ko-KR" altLang="en-US" b="1" kern="0" dirty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64" name="직사각형 63"/>
          <p:cNvSpPr/>
          <p:nvPr/>
        </p:nvSpPr>
        <p:spPr>
          <a:xfrm>
            <a:off x="6105536" y="3739433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생산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/>
              </a:rPr>
              <a:t>∙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가공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/>
              </a:rPr>
              <a:t>∙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유통 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복합양식단지 조성</a:t>
            </a:r>
            <a:endParaRPr lang="ko-KR" altLang="en-US" sz="13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65" name="그룹 48"/>
          <p:cNvGrpSpPr/>
          <p:nvPr/>
        </p:nvGrpSpPr>
        <p:grpSpPr>
          <a:xfrm>
            <a:off x="-5948" y="941044"/>
            <a:ext cx="7387823" cy="460857"/>
            <a:chOff x="9525" y="336688"/>
            <a:chExt cx="4102220" cy="558662"/>
          </a:xfrm>
        </p:grpSpPr>
        <p:sp>
          <p:nvSpPr>
            <p:cNvPr id="70" name="직사각형 6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74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79" name="직선 연결선 78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1" name="직선 연결선 80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83" name="Text Box 33"/>
          <p:cNvSpPr txBox="1">
            <a:spLocks noChangeArrowheads="1"/>
          </p:cNvSpPr>
          <p:nvPr/>
        </p:nvSpPr>
        <p:spPr bwMode="auto">
          <a:xfrm>
            <a:off x="474360" y="931382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1. FTA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의 전략적 활용 및 네트워크 확대</a:t>
            </a:r>
            <a:endParaRPr lang="en-US" altLang="ko-KR" sz="2600" spc="-9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05" name="AutoShape 55"/>
          <p:cNvSpPr>
            <a:spLocks noChangeArrowheads="1"/>
          </p:cNvSpPr>
          <p:nvPr/>
        </p:nvSpPr>
        <p:spPr bwMode="auto">
          <a:xfrm>
            <a:off x="474360" y="2253480"/>
            <a:ext cx="2634531" cy="426159"/>
          </a:xfrm>
          <a:prstGeom prst="roundRect">
            <a:avLst>
              <a:gd name="adj" fmla="val 0"/>
            </a:avLst>
          </a:prstGeom>
          <a:solidFill>
            <a:srgbClr val="A95917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6" name="자유형 105"/>
          <p:cNvSpPr/>
          <p:nvPr/>
        </p:nvSpPr>
        <p:spPr>
          <a:xfrm>
            <a:off x="495287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8" name="제목 114"/>
          <p:cNvSpPr txBox="1">
            <a:spLocks/>
          </p:cNvSpPr>
          <p:nvPr/>
        </p:nvSpPr>
        <p:spPr>
          <a:xfrm>
            <a:off x="474360" y="2332177"/>
            <a:ext cx="26307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한ㆍ중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</a:t>
            </a:r>
            <a:r>
              <a:rPr lang="en-US" altLang="ko-KR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FTA </a:t>
            </a: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발효 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대비</a:t>
            </a: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434729" y="2821231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China Desk </a:t>
            </a:r>
            <a:r>
              <a:rPr kumimoji="0" lang="ko-KR" altLang="en-US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설치</a:t>
            </a:r>
            <a:r>
              <a:rPr kumimoji="0" lang="en-US" altLang="ko-KR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kumimoji="0" lang="ko-KR" altLang="en-US" sz="1600" spc="-15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원스톱</a:t>
            </a:r>
            <a:r>
              <a:rPr kumimoji="0" lang="ko-KR" altLang="en-US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지원</a:t>
            </a:r>
          </a:p>
        </p:txBody>
      </p:sp>
      <p:sp>
        <p:nvSpPr>
          <p:cNvPr id="119" name="직사각형 118"/>
          <p:cNvSpPr/>
          <p:nvPr/>
        </p:nvSpPr>
        <p:spPr>
          <a:xfrm>
            <a:off x="519550" y="3708656"/>
            <a:ext cx="27201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세관상담센터 및 현지 지원체계 구축</a:t>
            </a:r>
            <a:endParaRPr lang="ko-KR" altLang="en-US" sz="13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0" name="Text Box 5"/>
          <p:cNvSpPr txBox="1">
            <a:spLocks noChangeArrowheads="1"/>
          </p:cNvSpPr>
          <p:nvPr/>
        </p:nvSpPr>
        <p:spPr bwMode="auto">
          <a:xfrm>
            <a:off x="434729" y="4213465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수입상품 안전체제 구축</a:t>
            </a:r>
          </a:p>
        </p:txBody>
      </p:sp>
      <p:sp>
        <p:nvSpPr>
          <p:cNvPr id="122" name="직사각형 121"/>
          <p:cNvSpPr/>
          <p:nvPr/>
        </p:nvSpPr>
        <p:spPr>
          <a:xfrm>
            <a:off x="519550" y="4530752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위해상품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3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수입에 대한 관리 강화</a:t>
            </a:r>
          </a:p>
        </p:txBody>
      </p:sp>
      <p:sp>
        <p:nvSpPr>
          <p:cNvPr id="123" name="직사각형 122"/>
          <p:cNvSpPr/>
          <p:nvPr/>
        </p:nvSpPr>
        <p:spPr>
          <a:xfrm>
            <a:off x="519550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원산지표시 </a:t>
            </a:r>
            <a:r>
              <a:rPr lang="ko-KR" altLang="en-US" sz="13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위반 제재 강화</a:t>
            </a:r>
          </a:p>
        </p:txBody>
      </p:sp>
      <p:sp>
        <p:nvSpPr>
          <p:cNvPr id="118" name="직사각형 117"/>
          <p:cNvSpPr/>
          <p:nvPr/>
        </p:nvSpPr>
        <p:spPr>
          <a:xfrm>
            <a:off x="519550" y="3146595"/>
            <a:ext cx="29361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원산지 </a:t>
            </a:r>
            <a:r>
              <a:rPr lang="ko-KR" altLang="en-US" sz="1300" kern="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관리ㆍ수출시장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300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개척ㆍ비관세</a:t>
            </a: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ko-KR" altLang="en-US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장벽 </a:t>
            </a:r>
            <a:r>
              <a:rPr lang="ko-KR" altLang="en-US" sz="13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해소 등 종합지원</a:t>
            </a:r>
          </a:p>
        </p:txBody>
      </p:sp>
      <p:sp>
        <p:nvSpPr>
          <p:cNvPr id="137" name="직사각형 136"/>
          <p:cNvSpPr/>
          <p:nvPr/>
        </p:nvSpPr>
        <p:spPr>
          <a:xfrm>
            <a:off x="3305676" y="3427626"/>
            <a:ext cx="258807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현지 대형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로컬 유통망과 연계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05676" y="3708656"/>
            <a:ext cx="315222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진출 성공</a:t>
            </a: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실패사례 발굴 및 홍보</a:t>
            </a:r>
            <a:endParaRPr lang="ko-KR" altLang="en-US" sz="13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73" name="그룹 72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84" name="모서리가 둥근 직사각형 8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88" name="그룹 10"/>
          <p:cNvGrpSpPr/>
          <p:nvPr/>
        </p:nvGrpSpPr>
        <p:grpSpPr>
          <a:xfrm>
            <a:off x="6191373" y="4895595"/>
            <a:ext cx="2808312" cy="477054"/>
            <a:chOff x="715467" y="4633253"/>
            <a:chExt cx="2808312" cy="477054"/>
          </a:xfrm>
        </p:grpSpPr>
        <p:sp>
          <p:nvSpPr>
            <p:cNvPr id="92" name="직사각형 91"/>
            <p:cNvSpPr/>
            <p:nvPr/>
          </p:nvSpPr>
          <p:spPr>
            <a:xfrm>
              <a:off x="715467" y="4779097"/>
              <a:ext cx="2808312" cy="284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무역투자진흥회의 상정 예정</a:t>
              </a:r>
              <a:endParaRPr lang="ko-KR" altLang="en-US" sz="11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793676" y="4633253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</a:t>
              </a:r>
              <a:r>
                <a:rPr lang="ko-KR" altLang="en-US" sz="12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*</a:t>
              </a:r>
              <a:endParaRPr lang="ko-KR" altLang="en-US" sz="12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7265645" y="1591646"/>
            <a:ext cx="1444565" cy="472857"/>
            <a:chOff x="8000398" y="1557350"/>
            <a:chExt cx="2081093" cy="681214"/>
          </a:xfrm>
        </p:grpSpPr>
        <p:pic>
          <p:nvPicPr>
            <p:cNvPr id="94" name="그림 9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0398" y="1578722"/>
              <a:ext cx="904517" cy="252000"/>
            </a:xfrm>
            <a:prstGeom prst="rect">
              <a:avLst/>
            </a:prstGeom>
          </p:spPr>
        </p:pic>
        <p:pic>
          <p:nvPicPr>
            <p:cNvPr id="95" name="그림 9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3390" y="1557350"/>
              <a:ext cx="948705" cy="252000"/>
            </a:xfrm>
            <a:prstGeom prst="rect">
              <a:avLst/>
            </a:prstGeom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24768" y="1912896"/>
              <a:ext cx="1058177" cy="252001"/>
            </a:xfrm>
            <a:prstGeom prst="rect">
              <a:avLst/>
            </a:prstGeom>
          </p:spPr>
        </p:pic>
        <p:pic>
          <p:nvPicPr>
            <p:cNvPr id="97" name="그림 9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9200998" y="1902264"/>
              <a:ext cx="880493" cy="336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524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그룹 64"/>
          <p:cNvGrpSpPr/>
          <p:nvPr/>
        </p:nvGrpSpPr>
        <p:grpSpPr>
          <a:xfrm>
            <a:off x="332493" y="1055299"/>
            <a:ext cx="8741788" cy="642947"/>
            <a:chOff x="9525" y="267526"/>
            <a:chExt cx="4102220" cy="696986"/>
          </a:xfrm>
        </p:grpSpPr>
        <p:sp>
          <p:nvSpPr>
            <p:cNvPr id="87" name="직사각형 86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88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89" name="직선 연결선 88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" name="직선 연결선 89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pic>
        <p:nvPicPr>
          <p:cNvPr id="114" name="Picture 5" descr="E:\PNG\화살표\화살살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81530" y="4143218"/>
            <a:ext cx="7097346" cy="117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" name="모서리가 둥근 직사각형 8"/>
          <p:cNvSpPr/>
          <p:nvPr/>
        </p:nvSpPr>
        <p:spPr>
          <a:xfrm>
            <a:off x="480426" y="2350276"/>
            <a:ext cx="2649911" cy="211687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18" name="모서리가 둥근 직사각형 8"/>
          <p:cNvSpPr/>
          <p:nvPr/>
        </p:nvSpPr>
        <p:spPr>
          <a:xfrm>
            <a:off x="3243010" y="2349692"/>
            <a:ext cx="2657294" cy="211748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19" name="모서리가 둥근 직사각형 8"/>
          <p:cNvSpPr/>
          <p:nvPr/>
        </p:nvSpPr>
        <p:spPr>
          <a:xfrm>
            <a:off x="6009517" y="2348713"/>
            <a:ext cx="2665426" cy="211851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75637" y="1796250"/>
            <a:ext cx="8200819" cy="908548"/>
            <a:chOff x="475637" y="1692738"/>
            <a:chExt cx="8200819" cy="908548"/>
          </a:xfrm>
        </p:grpSpPr>
        <p:grpSp>
          <p:nvGrpSpPr>
            <p:cNvPr id="5" name="그룹 11"/>
            <p:cNvGrpSpPr/>
            <p:nvPr/>
          </p:nvGrpSpPr>
          <p:grpSpPr>
            <a:xfrm>
              <a:off x="475637" y="2141690"/>
              <a:ext cx="8200819" cy="459596"/>
              <a:chOff x="475637" y="2283604"/>
              <a:chExt cx="8200819" cy="780327"/>
            </a:xfrm>
          </p:grpSpPr>
          <p:sp>
            <p:nvSpPr>
              <p:cNvPr id="121" name="모서리가 둥근 직사각형 120"/>
              <p:cNvSpPr/>
              <p:nvPr/>
            </p:nvSpPr>
            <p:spPr>
              <a:xfrm>
                <a:off x="501725" y="2285965"/>
                <a:ext cx="2599775" cy="777966"/>
              </a:xfrm>
              <a:prstGeom prst="roundRect">
                <a:avLst>
                  <a:gd name="adj" fmla="val 0"/>
                </a:avLst>
              </a:prstGeom>
              <a:solidFill>
                <a:srgbClr val="0070C0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122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23333" y="2354238"/>
                <a:ext cx="2062975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3" name="직사각형 122"/>
              <p:cNvSpPr/>
              <p:nvPr/>
            </p:nvSpPr>
            <p:spPr>
              <a:xfrm>
                <a:off x="514507" y="2313968"/>
                <a:ext cx="2574488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25" name="자유형 124"/>
              <p:cNvSpPr/>
              <p:nvPr/>
            </p:nvSpPr>
            <p:spPr>
              <a:xfrm>
                <a:off x="3099043" y="2294283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26" name="자유형 125"/>
              <p:cNvSpPr/>
              <p:nvPr/>
            </p:nvSpPr>
            <p:spPr>
              <a:xfrm flipH="1">
                <a:off x="475637" y="2294283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27" name="모서리가 둥근 직사각형 126"/>
              <p:cNvSpPr/>
              <p:nvPr/>
            </p:nvSpPr>
            <p:spPr>
              <a:xfrm>
                <a:off x="3264370" y="2285082"/>
                <a:ext cx="2607019" cy="777966"/>
              </a:xfrm>
              <a:prstGeom prst="roundRect">
                <a:avLst>
                  <a:gd name="adj" fmla="val 0"/>
                </a:avLst>
              </a:prstGeom>
              <a:solidFill>
                <a:srgbClr val="19754B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12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286038" y="2353355"/>
                <a:ext cx="206872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9" name="직사각형 128"/>
              <p:cNvSpPr/>
              <p:nvPr/>
            </p:nvSpPr>
            <p:spPr>
              <a:xfrm>
                <a:off x="3277187" y="2313085"/>
                <a:ext cx="2581662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1" name="자유형 130"/>
              <p:cNvSpPr/>
              <p:nvPr/>
            </p:nvSpPr>
            <p:spPr>
              <a:xfrm>
                <a:off x="5868924" y="2293400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2" name="자유형 131"/>
              <p:cNvSpPr/>
              <p:nvPr/>
            </p:nvSpPr>
            <p:spPr>
              <a:xfrm flipH="1">
                <a:off x="3238209" y="2293400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3" name="모서리가 둥근 직사각형 132"/>
              <p:cNvSpPr/>
              <p:nvPr/>
            </p:nvSpPr>
            <p:spPr>
              <a:xfrm>
                <a:off x="6030941" y="2283604"/>
                <a:ext cx="2614997" cy="777966"/>
              </a:xfrm>
              <a:prstGeom prst="roundRect">
                <a:avLst>
                  <a:gd name="adj" fmla="val 0"/>
                </a:avLst>
              </a:prstGeom>
              <a:solidFill>
                <a:srgbClr val="239D6C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134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052676" y="2351877"/>
                <a:ext cx="207505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5" name="직사각형 134"/>
              <p:cNvSpPr/>
              <p:nvPr/>
            </p:nvSpPr>
            <p:spPr>
              <a:xfrm>
                <a:off x="6043797" y="2311607"/>
                <a:ext cx="2589562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7" name="자유형 136"/>
              <p:cNvSpPr/>
              <p:nvPr/>
            </p:nvSpPr>
            <p:spPr>
              <a:xfrm>
                <a:off x="8643466" y="2291922"/>
                <a:ext cx="329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E1818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8" name="자유형 137"/>
              <p:cNvSpPr/>
              <p:nvPr/>
            </p:nvSpPr>
            <p:spPr>
              <a:xfrm flipH="1">
                <a:off x="6004700" y="2291922"/>
                <a:ext cx="329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E1818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pic>
          <p:nvPicPr>
            <p:cNvPr id="82" name="Picture 2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20208" t="31944" r="65313" b="53195"/>
            <a:stretch>
              <a:fillRect/>
            </a:stretch>
          </p:blipFill>
          <p:spPr bwMode="auto">
            <a:xfrm>
              <a:off x="2505074" y="1752109"/>
              <a:ext cx="668629" cy="514700"/>
            </a:xfrm>
            <a:prstGeom prst="rect">
              <a:avLst/>
            </a:prstGeom>
            <a:noFill/>
          </p:spPr>
        </p:pic>
        <p:pic>
          <p:nvPicPr>
            <p:cNvPr id="83" name="Picture 3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60625" t="55278" r="28646" b="32083"/>
            <a:stretch>
              <a:fillRect/>
            </a:stretch>
          </p:blipFill>
          <p:spPr bwMode="auto">
            <a:xfrm>
              <a:off x="5354761" y="1735159"/>
              <a:ext cx="516628" cy="456438"/>
            </a:xfrm>
            <a:prstGeom prst="rect">
              <a:avLst/>
            </a:prstGeom>
            <a:noFill/>
          </p:spPr>
        </p:pic>
        <p:pic>
          <p:nvPicPr>
            <p:cNvPr id="84" name="Picture 4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76146" t="35833" r="11458" b="51250"/>
            <a:stretch>
              <a:fillRect/>
            </a:stretch>
          </p:blipFill>
          <p:spPr bwMode="auto">
            <a:xfrm>
              <a:off x="7956375" y="1692738"/>
              <a:ext cx="644699" cy="503840"/>
            </a:xfrm>
            <a:prstGeom prst="rect">
              <a:avLst/>
            </a:prstGeom>
            <a:noFill/>
          </p:spPr>
        </p:pic>
      </p:grpSp>
      <p:sp>
        <p:nvSpPr>
          <p:cNvPr id="44" name="TextBox 43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 전략적 활용 및 네트워크 확대</a:t>
            </a:r>
          </a:p>
        </p:txBody>
      </p:sp>
      <p:sp>
        <p:nvSpPr>
          <p:cNvPr id="172" name="제목 114"/>
          <p:cNvSpPr txBox="1">
            <a:spLocks/>
          </p:cNvSpPr>
          <p:nvPr/>
        </p:nvSpPr>
        <p:spPr>
          <a:xfrm>
            <a:off x="511435" y="2337917"/>
            <a:ext cx="2588515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FTA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플랫폼</a:t>
            </a:r>
          </a:p>
        </p:txBody>
      </p:sp>
      <p:sp>
        <p:nvSpPr>
          <p:cNvPr id="173" name="제목 114"/>
          <p:cNvSpPr txBox="1">
            <a:spLocks/>
          </p:cNvSpPr>
          <p:nvPr/>
        </p:nvSpPr>
        <p:spPr>
          <a:xfrm>
            <a:off x="3047998" y="2337333"/>
            <a:ext cx="3030071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spc="-23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우리의 강점</a:t>
            </a:r>
          </a:p>
        </p:txBody>
      </p:sp>
      <p:sp>
        <p:nvSpPr>
          <p:cNvPr id="174" name="제목 114"/>
          <p:cNvSpPr txBox="1">
            <a:spLocks/>
          </p:cNvSpPr>
          <p:nvPr/>
        </p:nvSpPr>
        <p:spPr>
          <a:xfrm>
            <a:off x="6040708" y="2336355"/>
            <a:ext cx="2603670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중국시장 가치</a:t>
            </a:r>
            <a:endParaRPr lang="ko-KR" altLang="en-US" sz="2000" b="1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75" name="Text Box 5"/>
          <p:cNvSpPr txBox="1">
            <a:spLocks noChangeArrowheads="1"/>
          </p:cNvSpPr>
          <p:nvPr/>
        </p:nvSpPr>
        <p:spPr bwMode="auto">
          <a:xfrm>
            <a:off x="466135" y="2867972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미ㆍ중ㆍ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EU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와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체결</a:t>
            </a:r>
          </a:p>
        </p:txBody>
      </p:sp>
      <p:sp>
        <p:nvSpPr>
          <p:cNvPr id="176" name="Text Box 5"/>
          <p:cNvSpPr txBox="1">
            <a:spLocks noChangeArrowheads="1"/>
          </p:cNvSpPr>
          <p:nvPr/>
        </p:nvSpPr>
        <p:spPr bwMode="auto">
          <a:xfrm>
            <a:off x="6006804" y="2846706"/>
            <a:ext cx="2670373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구매력 기준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GDP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세계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kumimoji="0" lang="en-US" altLang="ko-KR" sz="12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17</a:t>
            </a:r>
            <a:r>
              <a:rPr kumimoji="0" lang="ko-KR" altLang="en-US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 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</a:t>
            </a:r>
            <a:r>
              <a:rPr kumimoji="0" lang="ko-KR" altLang="en-US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천억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$)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77" name="Text Box 5"/>
          <p:cNvSpPr txBox="1">
            <a:spLocks noChangeArrowheads="1"/>
          </p:cNvSpPr>
          <p:nvPr/>
        </p:nvSpPr>
        <p:spPr bwMode="auto">
          <a:xfrm>
            <a:off x="3212748" y="2857339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中과 지리적 인접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물류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N/W</a:t>
            </a:r>
            <a:endParaRPr kumimoji="0" lang="ko-KR" altLang="en-US" sz="1600" spc="-1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78" name="Text Box 5"/>
          <p:cNvSpPr txBox="1">
            <a:spLocks noChangeArrowheads="1"/>
          </p:cNvSpPr>
          <p:nvPr/>
        </p:nvSpPr>
        <p:spPr bwMode="auto">
          <a:xfrm>
            <a:off x="466135" y="3340084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  <a:tabLst>
                <a:tab pos="176213" algn="l"/>
              </a:tabLst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세계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 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경제영토 </a:t>
            </a:r>
            <a:r>
              <a:rPr kumimoji="0" lang="en-US" altLang="ko-KR" sz="12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73.5%)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79" name="Text Box 5"/>
          <p:cNvSpPr txBox="1">
            <a:spLocks noChangeArrowheads="1"/>
          </p:cNvSpPr>
          <p:nvPr/>
        </p:nvSpPr>
        <p:spPr bwMode="auto">
          <a:xfrm>
            <a:off x="3212748" y="3340084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기업하기 좋은 환경</a:t>
            </a:r>
            <a:r>
              <a:rPr kumimoji="0" lang="en-US" altLang="ko-KR" sz="12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(DBI)</a:t>
            </a:r>
            <a:r>
              <a:rPr kumimoji="0" lang="en-US" altLang="ko-KR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5</a:t>
            </a:r>
            <a:r>
              <a:rPr kumimoji="0" lang="ko-KR" altLang="en-US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</a:t>
            </a:r>
          </a:p>
        </p:txBody>
      </p:sp>
      <p:sp>
        <p:nvSpPr>
          <p:cNvPr id="180" name="Text Box 5"/>
          <p:cNvSpPr txBox="1">
            <a:spLocks noChangeArrowheads="1"/>
          </p:cNvSpPr>
          <p:nvPr/>
        </p:nvSpPr>
        <p:spPr bwMode="auto">
          <a:xfrm>
            <a:off x="3212748" y="3770339"/>
            <a:ext cx="28498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buFont typeface="Arial" panose="020B0604020202020204" pitchFamily="34" charset="0"/>
              <a:buChar char="•"/>
            </a:pPr>
            <a:r>
              <a:rPr kumimoji="0" lang="en-US" altLang="ko-KR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Korea </a:t>
            </a: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프리미엄 </a:t>
            </a:r>
            <a:r>
              <a:rPr kumimoji="0" lang="ko-KR" altLang="en-US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및 </a:t>
            </a:r>
            <a:r>
              <a:rPr kumimoji="0" lang="en-US" altLang="ko-KR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br>
              <a:rPr kumimoji="0" lang="en-US" altLang="ko-KR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kumimoji="0" lang="ko-KR" altLang="en-US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특혜관세</a:t>
            </a:r>
            <a:endParaRPr kumimoji="0" lang="ko-KR" altLang="en-US" sz="16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82" name="Text Box 5"/>
          <p:cNvSpPr txBox="1">
            <a:spLocks noChangeArrowheads="1"/>
          </p:cNvSpPr>
          <p:nvPr/>
        </p:nvSpPr>
        <p:spPr bwMode="auto">
          <a:xfrm>
            <a:off x="6006804" y="3513174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경제성장률 </a:t>
            </a:r>
            <a:r>
              <a:rPr kumimoji="0" lang="en-US" altLang="ko-KR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7%</a:t>
            </a: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 전망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372522" y="5373216"/>
            <a:ext cx="2793372" cy="1027584"/>
            <a:chOff x="372522" y="5373216"/>
            <a:chExt cx="2793372" cy="1027584"/>
          </a:xfrm>
        </p:grpSpPr>
        <p:sp>
          <p:nvSpPr>
            <p:cNvPr id="197" name="AutoShape 55"/>
            <p:cNvSpPr>
              <a:spLocks noChangeArrowheads="1"/>
            </p:cNvSpPr>
            <p:nvPr/>
          </p:nvSpPr>
          <p:spPr bwMode="auto">
            <a:xfrm>
              <a:off x="817099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95" name="육각형 194"/>
            <p:cNvSpPr/>
            <p:nvPr/>
          </p:nvSpPr>
          <p:spPr>
            <a:xfrm>
              <a:off x="470207" y="5813762"/>
              <a:ext cx="2598003" cy="587038"/>
            </a:xfrm>
            <a:prstGeom prst="hexagon">
              <a:avLst/>
            </a:prstGeom>
            <a:gradFill>
              <a:gsLst>
                <a:gs pos="0">
                  <a:srgbClr val="CA5106"/>
                </a:gs>
                <a:gs pos="50000">
                  <a:srgbClr val="96200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96" name="자유형 195"/>
            <p:cNvSpPr/>
            <p:nvPr/>
          </p:nvSpPr>
          <p:spPr>
            <a:xfrm>
              <a:off x="497361" y="5838539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94" name="제목 114"/>
            <p:cNvSpPr txBox="1">
              <a:spLocks/>
            </p:cNvSpPr>
            <p:nvPr/>
          </p:nvSpPr>
          <p:spPr>
            <a:xfrm>
              <a:off x="372522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중국 내수시장 진출</a:t>
              </a:r>
            </a:p>
          </p:txBody>
        </p:sp>
        <p:sp>
          <p:nvSpPr>
            <p:cNvPr id="199" name="직사각형 198"/>
            <p:cNvSpPr/>
            <p:nvPr/>
          </p:nvSpPr>
          <p:spPr>
            <a:xfrm>
              <a:off x="1076325" y="5440524"/>
              <a:ext cx="138044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우리 기업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173704" y="5373216"/>
            <a:ext cx="2793372" cy="1027584"/>
            <a:chOff x="3173704" y="5373216"/>
            <a:chExt cx="2793372" cy="1027584"/>
          </a:xfrm>
        </p:grpSpPr>
        <p:sp>
          <p:nvSpPr>
            <p:cNvPr id="205" name="AutoShape 55"/>
            <p:cNvSpPr>
              <a:spLocks noChangeArrowheads="1"/>
            </p:cNvSpPr>
            <p:nvPr/>
          </p:nvSpPr>
          <p:spPr bwMode="auto">
            <a:xfrm>
              <a:off x="3618281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12" name="육각형 211"/>
            <p:cNvSpPr/>
            <p:nvPr/>
          </p:nvSpPr>
          <p:spPr>
            <a:xfrm>
              <a:off x="3268726" y="5813762"/>
              <a:ext cx="2598003" cy="587038"/>
            </a:xfrm>
            <a:prstGeom prst="hexagon">
              <a:avLst/>
            </a:prstGeom>
            <a:gradFill>
              <a:gsLst>
                <a:gs pos="17000">
                  <a:srgbClr val="0990CD"/>
                </a:gs>
                <a:gs pos="59000">
                  <a:srgbClr val="134767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13" name="자유형 212"/>
            <p:cNvSpPr/>
            <p:nvPr/>
          </p:nvSpPr>
          <p:spPr>
            <a:xfrm>
              <a:off x="3292618" y="5838032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11" name="제목 114"/>
            <p:cNvSpPr txBox="1">
              <a:spLocks/>
            </p:cNvSpPr>
            <p:nvPr/>
          </p:nvSpPr>
          <p:spPr>
            <a:xfrm>
              <a:off x="3173704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글로벌시장 진출 거점</a:t>
              </a:r>
            </a:p>
          </p:txBody>
        </p:sp>
        <p:sp>
          <p:nvSpPr>
            <p:cNvPr id="207" name="직사각형 206"/>
            <p:cNvSpPr/>
            <p:nvPr/>
          </p:nvSpPr>
          <p:spPr>
            <a:xfrm>
              <a:off x="3838575" y="5440524"/>
              <a:ext cx="145830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중국 기업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6011355" y="5373216"/>
            <a:ext cx="2793372" cy="1027584"/>
            <a:chOff x="6011355" y="5373216"/>
            <a:chExt cx="2793372" cy="1027584"/>
          </a:xfrm>
        </p:grpSpPr>
        <p:sp>
          <p:nvSpPr>
            <p:cNvPr id="215" name="AutoShape 55"/>
            <p:cNvSpPr>
              <a:spLocks noChangeArrowheads="1"/>
            </p:cNvSpPr>
            <p:nvPr/>
          </p:nvSpPr>
          <p:spPr bwMode="auto">
            <a:xfrm>
              <a:off x="6455932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2" name="육각형 221"/>
            <p:cNvSpPr/>
            <p:nvPr/>
          </p:nvSpPr>
          <p:spPr>
            <a:xfrm>
              <a:off x="6106377" y="5813762"/>
              <a:ext cx="2598003" cy="587038"/>
            </a:xfrm>
            <a:prstGeom prst="hexagon">
              <a:avLst/>
            </a:prstGeom>
            <a:gradFill>
              <a:gsLst>
                <a:gs pos="0">
                  <a:srgbClr val="0168FF"/>
                </a:gs>
                <a:gs pos="50000">
                  <a:srgbClr val="004F9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3" name="자유형 222"/>
            <p:cNvSpPr/>
            <p:nvPr/>
          </p:nvSpPr>
          <p:spPr>
            <a:xfrm>
              <a:off x="6130269" y="5838032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1" name="제목 114"/>
            <p:cNvSpPr txBox="1">
              <a:spLocks/>
            </p:cNvSpPr>
            <p:nvPr/>
          </p:nvSpPr>
          <p:spPr>
            <a:xfrm>
              <a:off x="6011355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중국向</a:t>
              </a: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비즈니스 거점</a:t>
              </a:r>
            </a:p>
          </p:txBody>
        </p:sp>
        <p:sp>
          <p:nvSpPr>
            <p:cNvPr id="217" name="직사각형 216"/>
            <p:cNvSpPr/>
            <p:nvPr/>
          </p:nvSpPr>
          <p:spPr>
            <a:xfrm>
              <a:off x="6677025" y="5440524"/>
              <a:ext cx="145670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제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3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국 기업</a:t>
              </a:r>
            </a:p>
          </p:txBody>
        </p:sp>
      </p:grpSp>
      <p:sp>
        <p:nvSpPr>
          <p:cNvPr id="112" name="TextBox 39"/>
          <p:cNvSpPr txBox="1">
            <a:spLocks noChangeArrowheads="1"/>
          </p:cNvSpPr>
          <p:nvPr/>
        </p:nvSpPr>
        <p:spPr bwMode="auto">
          <a:xfrm>
            <a:off x="2588409" y="4615504"/>
            <a:ext cx="3963116" cy="33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900"/>
              </a:lnSpc>
              <a:spcBef>
                <a:spcPct val="50000"/>
              </a:spcBef>
            </a:pPr>
            <a:r>
              <a:rPr lang="ko-KR" altLang="en-US" sz="21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동북아 </a:t>
            </a:r>
            <a:r>
              <a:rPr lang="ko-KR" altLang="en-US" sz="21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비즈니스 중심</a:t>
            </a:r>
            <a:endParaRPr lang="ko-KR" altLang="en-US" sz="2100" b="1" kern="0" dirty="0">
              <a:gradFill>
                <a:gsLst>
                  <a:gs pos="100000">
                    <a:srgbClr val="0070C0"/>
                  </a:gs>
                  <a:gs pos="100000">
                    <a:srgbClr val="C0504D">
                      <a:lumMod val="75000"/>
                    </a:srgbClr>
                  </a:gs>
                </a:gsLst>
                <a:lin ang="108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sp>
        <p:nvSpPr>
          <p:cNvPr id="71" name="Text Box 5"/>
          <p:cNvSpPr txBox="1">
            <a:spLocks noChangeArrowheads="1"/>
          </p:cNvSpPr>
          <p:nvPr/>
        </p:nvSpPr>
        <p:spPr bwMode="auto">
          <a:xfrm>
            <a:off x="466135" y="3812871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무역비중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63%,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수출비중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69%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2" name="Text Box 5"/>
          <p:cNvSpPr txBox="1">
            <a:spLocks noChangeArrowheads="1"/>
          </p:cNvSpPr>
          <p:nvPr/>
        </p:nvSpPr>
        <p:spPr bwMode="auto">
          <a:xfrm>
            <a:off x="6006804" y="4015437"/>
            <a:ext cx="2957684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인구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14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억 내수시장</a:t>
            </a:r>
          </a:p>
        </p:txBody>
      </p:sp>
      <p:grpSp>
        <p:nvGrpSpPr>
          <p:cNvPr id="78" name="그룹 77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80" name="모서리가 둥근 직사각형 7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395536" y="1153205"/>
            <a:ext cx="7604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FTA </a:t>
            </a:r>
            <a:r>
              <a:rPr lang="ko-KR" altLang="en-US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플랫폼을 </a:t>
            </a:r>
            <a:r>
              <a:rPr lang="ko-KR" altLang="en-US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활용</a:t>
            </a:r>
            <a:r>
              <a:rPr lang="en-US" altLang="ko-KR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,</a:t>
            </a:r>
            <a:r>
              <a:rPr lang="ko-KR" altLang="en-US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동북아 비즈니스 중심으로 도약하겠습니다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7623956" y="1169581"/>
            <a:ext cx="1048674" cy="387254"/>
            <a:chOff x="2339849" y="120250"/>
            <a:chExt cx="1906721" cy="666549"/>
          </a:xfrm>
        </p:grpSpPr>
        <p:pic>
          <p:nvPicPr>
            <p:cNvPr id="100" name="그림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4757" y="168356"/>
              <a:ext cx="904517" cy="252000"/>
            </a:xfrm>
            <a:prstGeom prst="rect">
              <a:avLst/>
            </a:prstGeom>
          </p:spPr>
        </p:pic>
        <p:pic>
          <p:nvPicPr>
            <p:cNvPr id="102" name="그림 10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9853" y="120250"/>
              <a:ext cx="786717" cy="300107"/>
            </a:xfrm>
            <a:prstGeom prst="rect">
              <a:avLst/>
            </a:prstGeom>
          </p:spPr>
        </p:pic>
        <p:pic>
          <p:nvPicPr>
            <p:cNvPr id="103" name="그림 102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44" b="36410"/>
            <a:stretch/>
          </p:blipFill>
          <p:spPr>
            <a:xfrm>
              <a:off x="2339849" y="570798"/>
              <a:ext cx="998399" cy="216001"/>
            </a:xfrm>
            <a:prstGeom prst="rect">
              <a:avLst/>
            </a:prstGeom>
          </p:spPr>
        </p:pic>
        <p:pic>
          <p:nvPicPr>
            <p:cNvPr id="106" name="그림 10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9004" y="529433"/>
              <a:ext cx="846435" cy="25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8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모서리가 둥근 직사각형 8"/>
          <p:cNvSpPr/>
          <p:nvPr/>
        </p:nvSpPr>
        <p:spPr>
          <a:xfrm>
            <a:off x="681602" y="1069554"/>
            <a:ext cx="7994398" cy="117834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70" name="모서리가 둥근 직사각형 8"/>
          <p:cNvSpPr/>
          <p:nvPr/>
        </p:nvSpPr>
        <p:spPr>
          <a:xfrm>
            <a:off x="463840" y="2638788"/>
            <a:ext cx="8211294" cy="11300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550949" y="2916317"/>
            <a:ext cx="33415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24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시간 가동체제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+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중국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48</a:t>
            </a:r>
            <a:r>
              <a:rPr lang="ko-KR" altLang="en-US" sz="1500" kern="0" spc="-7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시간내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통관 </a:t>
            </a:r>
          </a:p>
        </p:txBody>
      </p:sp>
      <p:sp>
        <p:nvSpPr>
          <p:cNvPr id="85" name="직사각형 84"/>
          <p:cNvSpPr/>
          <p:nvPr/>
        </p:nvSpPr>
        <p:spPr>
          <a:xfrm>
            <a:off x="5541425" y="3336793"/>
            <a:ext cx="335105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15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여의도</a:t>
            </a:r>
            <a:r>
              <a:rPr lang="en-US" altLang="ko-KR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부산 금융중심지</a:t>
            </a:r>
            <a:r>
              <a:rPr lang="en-US" altLang="ko-KR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위안화 </a:t>
            </a:r>
            <a:r>
              <a:rPr lang="ko-KR" altLang="en-US" sz="15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결제기반</a:t>
            </a:r>
            <a:endParaRPr lang="ko-KR" altLang="en-US" sz="1500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1342192" y="3336793"/>
            <a:ext cx="322126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상암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DMC,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전 세계적 한류열풍</a:t>
            </a:r>
          </a:p>
        </p:txBody>
      </p:sp>
      <p:sp>
        <p:nvSpPr>
          <p:cNvPr id="159" name="직사각형 158"/>
          <p:cNvSpPr/>
          <p:nvPr/>
        </p:nvSpPr>
        <p:spPr>
          <a:xfrm>
            <a:off x="1361242" y="2916317"/>
            <a:ext cx="34470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R</a:t>
            </a:r>
            <a:r>
              <a:rPr lang="en-US" altLang="ko-KR" sz="8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&amp;</a:t>
            </a:r>
            <a:r>
              <a:rPr lang="en-US" altLang="ko-KR" sz="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D </a:t>
            </a:r>
            <a:r>
              <a:rPr lang="ko-KR" altLang="en-US" sz="1500" kern="0" spc="-2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특구</a:t>
            </a:r>
            <a:r>
              <a:rPr lang="en-US" altLang="ko-KR" sz="1500" kern="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송도 글로벌 캠퍼스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글로벌 수요기업</a:t>
            </a:r>
            <a:endParaRPr lang="en-US" altLang="ko-KR" sz="1500" kern="0" spc="-2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5" name="그룹 151"/>
          <p:cNvGrpSpPr/>
          <p:nvPr/>
        </p:nvGrpSpPr>
        <p:grpSpPr>
          <a:xfrm>
            <a:off x="372170" y="2905489"/>
            <a:ext cx="1185623" cy="333375"/>
            <a:chOff x="4501951" y="2971800"/>
            <a:chExt cx="996627" cy="333375"/>
          </a:xfrm>
        </p:grpSpPr>
        <p:sp>
          <p:nvSpPr>
            <p:cNvPr id="153" name="모서리가 둥근 직사각형 152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54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R&amp;</a:t>
              </a:r>
              <a:r>
                <a:rPr lang="en-US" altLang="ko-KR" sz="1450" kern="0" spc="-3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D·</a:t>
              </a: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창업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7" name="그룹 145"/>
          <p:cNvGrpSpPr/>
          <p:nvPr/>
        </p:nvGrpSpPr>
        <p:grpSpPr>
          <a:xfrm>
            <a:off x="4563456" y="2905489"/>
            <a:ext cx="1185623" cy="333375"/>
            <a:chOff x="4501951" y="2971800"/>
            <a:chExt cx="996627" cy="333375"/>
          </a:xfrm>
        </p:grpSpPr>
        <p:sp>
          <p:nvSpPr>
            <p:cNvPr id="147" name="모서리가 둥근 직사각형 146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8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물 류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9" name="그룹 141"/>
          <p:cNvGrpSpPr/>
          <p:nvPr/>
        </p:nvGrpSpPr>
        <p:grpSpPr>
          <a:xfrm>
            <a:off x="4563456" y="3333057"/>
            <a:ext cx="1185623" cy="333375"/>
            <a:chOff x="4501951" y="2971800"/>
            <a:chExt cx="996627" cy="333375"/>
          </a:xfrm>
        </p:grpSpPr>
        <p:sp>
          <p:nvSpPr>
            <p:cNvPr id="143" name="모서리가 둥근 직사각형 142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4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금 융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11" name="그룹 140"/>
          <p:cNvGrpSpPr/>
          <p:nvPr/>
        </p:nvGrpSpPr>
        <p:grpSpPr>
          <a:xfrm>
            <a:off x="353120" y="3333057"/>
            <a:ext cx="1185623" cy="333375"/>
            <a:chOff x="4482901" y="2971800"/>
            <a:chExt cx="996627" cy="333375"/>
          </a:xfrm>
        </p:grpSpPr>
        <p:sp>
          <p:nvSpPr>
            <p:cNvPr id="126" name="모서리가 둥근 직사각형 125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9" name="제목 114"/>
            <p:cNvSpPr txBox="1">
              <a:spLocks/>
            </p:cNvSpPr>
            <p:nvPr/>
          </p:nvSpPr>
          <p:spPr>
            <a:xfrm>
              <a:off x="448290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spc="-20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문화콘텐츠</a:t>
              </a:r>
              <a:endParaRPr lang="ko-KR" altLang="en-US" sz="1450" kern="0" spc="-2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12" name="그룹 188"/>
          <p:cNvGrpSpPr/>
          <p:nvPr/>
        </p:nvGrpSpPr>
        <p:grpSpPr>
          <a:xfrm>
            <a:off x="463840" y="3894748"/>
            <a:ext cx="8211294" cy="1544027"/>
            <a:chOff x="463840" y="3433217"/>
            <a:chExt cx="8211294" cy="1544027"/>
          </a:xfrm>
        </p:grpSpPr>
        <p:grpSp>
          <p:nvGrpSpPr>
            <p:cNvPr id="13" name="그룹 13"/>
            <p:cNvGrpSpPr/>
            <p:nvPr/>
          </p:nvGrpSpPr>
          <p:grpSpPr>
            <a:xfrm>
              <a:off x="463840" y="3463434"/>
              <a:ext cx="8211294" cy="1513810"/>
              <a:chOff x="463840" y="3425334"/>
              <a:chExt cx="8211294" cy="1513810"/>
            </a:xfrm>
          </p:grpSpPr>
          <p:sp>
            <p:nvSpPr>
              <p:cNvPr id="96" name="모서리가 둥근 직사각형 8"/>
              <p:cNvSpPr/>
              <p:nvPr/>
            </p:nvSpPr>
            <p:spPr>
              <a:xfrm>
                <a:off x="463840" y="3618461"/>
                <a:ext cx="8211294" cy="1320683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  <p:pic>
            <p:nvPicPr>
              <p:cNvPr id="111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318" y="3425334"/>
                <a:ext cx="1075867" cy="347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61" name="AutoShape 55"/>
            <p:cNvSpPr>
              <a:spLocks noChangeArrowheads="1"/>
            </p:cNvSpPr>
            <p:nvPr/>
          </p:nvSpPr>
          <p:spPr bwMode="auto">
            <a:xfrm>
              <a:off x="463841" y="3433217"/>
              <a:ext cx="3227272" cy="388615"/>
            </a:xfrm>
            <a:prstGeom prst="roundRect">
              <a:avLst>
                <a:gd name="adj" fmla="val 0"/>
              </a:avLst>
            </a:prstGeom>
            <a:solidFill>
              <a:srgbClr val="A24912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2" name="모서리가 둥근 직사각형 161"/>
            <p:cNvSpPr/>
            <p:nvPr/>
          </p:nvSpPr>
          <p:spPr>
            <a:xfrm>
              <a:off x="546160" y="3492530"/>
              <a:ext cx="310551" cy="268803"/>
            </a:xfrm>
            <a:prstGeom prst="roundRect">
              <a:avLst/>
            </a:prstGeom>
            <a:solidFill>
              <a:srgbClr val="592007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3" name="제목 114"/>
            <p:cNvSpPr txBox="1">
              <a:spLocks/>
            </p:cNvSpPr>
            <p:nvPr/>
          </p:nvSpPr>
          <p:spPr>
            <a:xfrm>
              <a:off x="504745" y="350909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grpSp>
          <p:nvGrpSpPr>
            <p:cNvPr id="14" name="그룹 179"/>
            <p:cNvGrpSpPr/>
            <p:nvPr/>
          </p:nvGrpSpPr>
          <p:grpSpPr>
            <a:xfrm>
              <a:off x="625277" y="3926622"/>
              <a:ext cx="3051373" cy="339809"/>
              <a:chOff x="625277" y="3926622"/>
              <a:chExt cx="3051373" cy="339809"/>
            </a:xfrm>
          </p:grpSpPr>
          <p:sp>
            <p:nvSpPr>
              <p:cNvPr id="177" name="모서리가 둥근 직사각형 176"/>
              <p:cNvSpPr/>
              <p:nvPr/>
            </p:nvSpPr>
            <p:spPr>
              <a:xfrm>
                <a:off x="625277" y="3936777"/>
                <a:ext cx="3051373" cy="329654"/>
              </a:xfrm>
              <a:prstGeom prst="roundRect">
                <a:avLst>
                  <a:gd name="adj" fmla="val 6394"/>
                </a:avLst>
              </a:prstGeom>
              <a:solidFill>
                <a:srgbClr val="26739A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78" name="제목 114"/>
              <p:cNvSpPr txBox="1">
                <a:spLocks/>
              </p:cNvSpPr>
              <p:nvPr/>
            </p:nvSpPr>
            <p:spPr>
              <a:xfrm>
                <a:off x="758626" y="3926622"/>
                <a:ext cx="2784674" cy="329310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경제자유구역의 外投 전진기지화</a:t>
                </a:r>
                <a:r>
                  <a:rPr lang="en-US" altLang="ko-KR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</a:t>
                </a:r>
                <a:endParaRPr lang="ko-KR" altLang="en-US" sz="16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</p:grpSp>
        <p:grpSp>
          <p:nvGrpSpPr>
            <p:cNvPr id="15" name="그룹 180"/>
            <p:cNvGrpSpPr/>
            <p:nvPr/>
          </p:nvGrpSpPr>
          <p:grpSpPr>
            <a:xfrm>
              <a:off x="4778177" y="3926622"/>
              <a:ext cx="3510805" cy="339809"/>
              <a:chOff x="625277" y="3926622"/>
              <a:chExt cx="3051373" cy="339809"/>
            </a:xfrm>
          </p:grpSpPr>
          <p:sp>
            <p:nvSpPr>
              <p:cNvPr id="182" name="모서리가 둥근 직사각형 181"/>
              <p:cNvSpPr/>
              <p:nvPr/>
            </p:nvSpPr>
            <p:spPr>
              <a:xfrm>
                <a:off x="625277" y="3936777"/>
                <a:ext cx="3051373" cy="329654"/>
              </a:xfrm>
              <a:prstGeom prst="roundRect">
                <a:avLst>
                  <a:gd name="adj" fmla="val 3825"/>
                </a:avLst>
              </a:prstGeom>
              <a:solidFill>
                <a:srgbClr val="26739A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83" name="제목 114"/>
              <p:cNvSpPr txBox="1">
                <a:spLocks/>
              </p:cNvSpPr>
              <p:nvPr/>
            </p:nvSpPr>
            <p:spPr>
              <a:xfrm>
                <a:off x="735179" y="3926622"/>
                <a:ext cx="2813710" cy="329310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ko-KR" altLang="en-US" sz="1600" kern="0" spc="-10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새만금을</a:t>
                </a: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글로벌 </a:t>
                </a:r>
                <a:r>
                  <a:rPr lang="ko-KR" altLang="en-US" sz="1600" kern="0" spc="-10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경제협력특구로</a:t>
                </a: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조성</a:t>
                </a:r>
                <a:endParaRPr lang="ko-KR" altLang="en-US" sz="16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164" name="직사각형 163"/>
            <p:cNvSpPr/>
            <p:nvPr/>
          </p:nvSpPr>
          <p:spPr>
            <a:xfrm>
              <a:off x="861492" y="3442219"/>
              <a:ext cx="28296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경제특구의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 </a:t>
              </a: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투자매력도 제고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 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191" name="Rectangle 56"/>
          <p:cNvSpPr>
            <a:spLocks noChangeArrowheads="1"/>
          </p:cNvSpPr>
          <p:nvPr/>
        </p:nvSpPr>
        <p:spPr bwMode="auto">
          <a:xfrm>
            <a:off x="468302" y="3916799"/>
            <a:ext cx="1943458" cy="211857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2" name="모서리가 둥근 직사각형 8"/>
          <p:cNvSpPr/>
          <p:nvPr/>
        </p:nvSpPr>
        <p:spPr>
          <a:xfrm>
            <a:off x="463840" y="5762299"/>
            <a:ext cx="8211294" cy="6667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611997" y="6018258"/>
            <a:ext cx="425907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조세감면 제도를 경제적 효과에 따라 차등 적용</a:t>
            </a:r>
            <a:endParaRPr lang="en-US" altLang="ko-KR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4791964" y="6018258"/>
            <a:ext cx="374382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서비스형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외투지역 지정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현금지원 강화</a:t>
            </a:r>
            <a:endParaRPr lang="en-US" altLang="ko-KR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7" name="그룹 191"/>
          <p:cNvGrpSpPr/>
          <p:nvPr/>
        </p:nvGrpSpPr>
        <p:grpSpPr>
          <a:xfrm>
            <a:off x="463841" y="5566491"/>
            <a:ext cx="1947919" cy="388615"/>
            <a:chOff x="463841" y="4938167"/>
            <a:chExt cx="1947919" cy="388615"/>
          </a:xfrm>
        </p:grpSpPr>
        <p:sp>
          <p:nvSpPr>
            <p:cNvPr id="185" name="AutoShape 55"/>
            <p:cNvSpPr>
              <a:spLocks noChangeArrowheads="1"/>
            </p:cNvSpPr>
            <p:nvPr/>
          </p:nvSpPr>
          <p:spPr bwMode="auto">
            <a:xfrm>
              <a:off x="463841" y="4938167"/>
              <a:ext cx="194791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6" name="모서리가 둥근 직사각형 185"/>
            <p:cNvSpPr/>
            <p:nvPr/>
          </p:nvSpPr>
          <p:spPr>
            <a:xfrm>
              <a:off x="546160" y="4997480"/>
              <a:ext cx="310551" cy="268803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7" name="제목 114"/>
            <p:cNvSpPr txBox="1">
              <a:spLocks/>
            </p:cNvSpPr>
            <p:nvPr/>
          </p:nvSpPr>
          <p:spPr>
            <a:xfrm>
              <a:off x="504745" y="501404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3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190" name="Rectangle 56"/>
            <p:cNvSpPr>
              <a:spLocks noChangeArrowheads="1"/>
            </p:cNvSpPr>
            <p:nvPr/>
          </p:nvSpPr>
          <p:spPr bwMode="auto">
            <a:xfrm>
              <a:off x="468302" y="4941168"/>
              <a:ext cx="1943458" cy="2118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8" name="직사각형 187"/>
            <p:cNvSpPr/>
            <p:nvPr/>
          </p:nvSpPr>
          <p:spPr>
            <a:xfrm>
              <a:off x="861492" y="4947169"/>
              <a:ext cx="14715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인센티브 개선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18" name="그룹 193"/>
          <p:cNvGrpSpPr/>
          <p:nvPr/>
        </p:nvGrpSpPr>
        <p:grpSpPr>
          <a:xfrm>
            <a:off x="463841" y="2406022"/>
            <a:ext cx="4974933" cy="388615"/>
            <a:chOff x="463841" y="1509167"/>
            <a:chExt cx="4974933" cy="388615"/>
          </a:xfrm>
        </p:grpSpPr>
        <p:sp>
          <p:nvSpPr>
            <p:cNvPr id="77" name="AutoShape 55"/>
            <p:cNvSpPr>
              <a:spLocks noChangeArrowheads="1"/>
            </p:cNvSpPr>
            <p:nvPr/>
          </p:nvSpPr>
          <p:spPr bwMode="auto">
            <a:xfrm>
              <a:off x="463841" y="1509167"/>
              <a:ext cx="4520141" cy="388615"/>
            </a:xfrm>
            <a:prstGeom prst="roundRect">
              <a:avLst>
                <a:gd name="adj" fmla="val 0"/>
              </a:avLst>
            </a:prstGeom>
            <a:solidFill>
              <a:srgbClr val="186E26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0" name="모서리가 둥근 직사각형 79"/>
            <p:cNvSpPr/>
            <p:nvPr/>
          </p:nvSpPr>
          <p:spPr>
            <a:xfrm>
              <a:off x="546160" y="1568480"/>
              <a:ext cx="310551" cy="268803"/>
            </a:xfrm>
            <a:prstGeom prst="roundRect">
              <a:avLst/>
            </a:prstGeom>
            <a:solidFill>
              <a:srgbClr val="092D12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3" name="제목 114"/>
            <p:cNvSpPr txBox="1">
              <a:spLocks/>
            </p:cNvSpPr>
            <p:nvPr/>
          </p:nvSpPr>
          <p:spPr>
            <a:xfrm>
              <a:off x="504745" y="158504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193" name="Rectangle 56"/>
            <p:cNvSpPr>
              <a:spLocks noChangeArrowheads="1"/>
            </p:cNvSpPr>
            <p:nvPr/>
          </p:nvSpPr>
          <p:spPr bwMode="auto">
            <a:xfrm>
              <a:off x="468301" y="1521693"/>
              <a:ext cx="4970473" cy="222548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861492" y="1518169"/>
              <a:ext cx="404886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기 구축된 인프라와 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FTA </a:t>
              </a: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플랫폼 효과 연계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90" name="직사각형 89"/>
          <p:cNvSpPr/>
          <p:nvPr/>
        </p:nvSpPr>
        <p:spPr>
          <a:xfrm>
            <a:off x="624216" y="4776644"/>
            <a:ext cx="391763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규제완화와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인센티브를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맞춤형으로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지원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624216" y="5062394"/>
            <a:ext cx="365975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외국 관광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교육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의료 기업 유치제도 개선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4786642" y="4776644"/>
            <a:ext cx="39185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규제 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Free zone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추진 </a:t>
            </a: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건축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출입국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통관 등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100" name="직사각형 99"/>
          <p:cNvSpPr/>
          <p:nvPr/>
        </p:nvSpPr>
        <p:spPr>
          <a:xfrm>
            <a:off x="4786642" y="5062394"/>
            <a:ext cx="39185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수요자주도 개발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및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한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경제협력단지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조성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432048" y="1055981"/>
            <a:ext cx="1220178" cy="1221552"/>
            <a:chOff x="432048" y="1055651"/>
            <a:chExt cx="1220178" cy="974512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449924" y="1055651"/>
              <a:ext cx="1191712" cy="974512"/>
            </a:xfrm>
            <a:prstGeom prst="roundRect">
              <a:avLst>
                <a:gd name="adj" fmla="val 4350"/>
              </a:avLst>
            </a:prstGeom>
            <a:gradFill flip="none" rotWithShape="1">
              <a:gsLst>
                <a:gs pos="100000">
                  <a:srgbClr val="2165A3"/>
                </a:gs>
                <a:gs pos="48000">
                  <a:srgbClr val="1158AF"/>
                </a:gs>
              </a:gsLst>
              <a:lin ang="540000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8" name="자유형 87"/>
            <p:cNvSpPr/>
            <p:nvPr/>
          </p:nvSpPr>
          <p:spPr>
            <a:xfrm>
              <a:off x="433617" y="1282845"/>
              <a:ext cx="1178855" cy="429694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2" name="제목 114"/>
            <p:cNvSpPr txBox="1">
              <a:spLocks/>
            </p:cNvSpPr>
            <p:nvPr/>
          </p:nvSpPr>
          <p:spPr>
            <a:xfrm>
              <a:off x="432048" y="1282572"/>
              <a:ext cx="1220178" cy="48688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lnSpc>
                  <a:spcPts val="2200"/>
                </a:lnSpc>
                <a:defRPr/>
              </a:pPr>
              <a:r>
                <a:rPr lang="ko-KR" altLang="en-US" sz="17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중점 유치분야</a:t>
              </a:r>
            </a:p>
          </p:txBody>
        </p:sp>
      </p:grpSp>
      <p:sp>
        <p:nvSpPr>
          <p:cNvPr id="89" name="Text Box 5"/>
          <p:cNvSpPr txBox="1">
            <a:spLocks noChangeArrowheads="1"/>
          </p:cNvSpPr>
          <p:nvPr/>
        </p:nvSpPr>
        <p:spPr bwMode="auto">
          <a:xfrm>
            <a:off x="1751498" y="1090112"/>
            <a:ext cx="6400760" cy="113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고부가가치 제조업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식품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신재생에너지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부품소재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해양플랜트 엔지니어링 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지식서비스업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교육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금융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법률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R&amp;D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센터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관광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레저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문화콘텐츠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 smtClean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비즈니스 인프라 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MICE,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물류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전자상거래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오일허브 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72" name="그룹 71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73" name="모서리가 둥근 직사각형 72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4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052" name="Picture 4" descr="C:\Users\Administrator\Desktop\Untitled-5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69" t="13099" r="9743" b="73237"/>
          <a:stretch/>
        </p:blipFill>
        <p:spPr bwMode="auto">
          <a:xfrm>
            <a:off x="7446284" y="1498771"/>
            <a:ext cx="1476103" cy="84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 전략적 활용 및 네트워크 확대</a:t>
            </a:r>
          </a:p>
        </p:txBody>
      </p:sp>
    </p:spTree>
    <p:extLst>
      <p:ext uri="{BB962C8B-B14F-4D97-AF65-F5344CB8AC3E}">
        <p14:creationId xmlns:p14="http://schemas.microsoft.com/office/powerpoint/2010/main" val="208585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463840" y="4209078"/>
            <a:ext cx="8211294" cy="2352496"/>
            <a:chOff x="463840" y="4209078"/>
            <a:chExt cx="8211294" cy="2352496"/>
          </a:xfrm>
        </p:grpSpPr>
        <p:sp>
          <p:nvSpPr>
            <p:cNvPr id="86" name="모서리가 둥근 직사각형 8"/>
            <p:cNvSpPr/>
            <p:nvPr/>
          </p:nvSpPr>
          <p:spPr>
            <a:xfrm>
              <a:off x="463840" y="4209078"/>
              <a:ext cx="8211294" cy="235249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157" name="그림 156" descr="Untitled-1.png"/>
            <p:cNvPicPr>
              <a:picLocks noChangeAspect="1"/>
            </p:cNvPicPr>
            <p:nvPr/>
          </p:nvPicPr>
          <p:blipFill>
            <a:blip r:embed="rId3" cstate="print"/>
            <a:srcRect l="67604" t="66806" r="6250" b="15138"/>
            <a:stretch>
              <a:fillRect/>
            </a:stretch>
          </p:blipFill>
          <p:spPr>
            <a:xfrm>
              <a:off x="6181725" y="4346451"/>
              <a:ext cx="2390775" cy="1238250"/>
            </a:xfrm>
            <a:prstGeom prst="rect">
              <a:avLst/>
            </a:prstGeom>
          </p:spPr>
        </p:pic>
      </p:grpSp>
      <p:sp>
        <p:nvSpPr>
          <p:cNvPr id="65" name="모서리가 둥근 직사각형 8"/>
          <p:cNvSpPr/>
          <p:nvPr/>
        </p:nvSpPr>
        <p:spPr>
          <a:xfrm>
            <a:off x="463840" y="2200276"/>
            <a:ext cx="8211294" cy="15075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81" name="AutoShape 55"/>
          <p:cNvSpPr>
            <a:spLocks noChangeArrowheads="1"/>
          </p:cNvSpPr>
          <p:nvPr/>
        </p:nvSpPr>
        <p:spPr bwMode="auto">
          <a:xfrm>
            <a:off x="463841" y="1844824"/>
            <a:ext cx="4756231" cy="356541"/>
          </a:xfrm>
          <a:prstGeom prst="roundRect">
            <a:avLst>
              <a:gd name="adj" fmla="val 0"/>
            </a:avLst>
          </a:prstGeom>
          <a:solidFill>
            <a:srgbClr val="293883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2" name="Rectangle 56"/>
          <p:cNvSpPr>
            <a:spLocks noChangeArrowheads="1"/>
          </p:cNvSpPr>
          <p:nvPr/>
        </p:nvSpPr>
        <p:spPr bwMode="auto">
          <a:xfrm>
            <a:off x="466980" y="1866901"/>
            <a:ext cx="8208154" cy="161161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9" name="제목 114"/>
          <p:cNvSpPr txBox="1">
            <a:spLocks/>
          </p:cNvSpPr>
          <p:nvPr/>
        </p:nvSpPr>
        <p:spPr>
          <a:xfrm>
            <a:off x="531932" y="1874776"/>
            <a:ext cx="8143288" cy="2890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중소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·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중견기업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FTA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활용률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65%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로 제고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515230" y="2322733"/>
            <a:ext cx="5591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0175" indent="-1301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FTA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미활용기업에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대한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안내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및 컨설팅 지원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 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15230" y="2761099"/>
            <a:ext cx="58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농수산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생활용품 등 활용부진 업종 특화 지원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515230" y="3199465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원산지 기준에 부합하는 新제품 개발 지원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463842" y="3861048"/>
            <a:ext cx="8211378" cy="356541"/>
            <a:chOff x="463842" y="4096122"/>
            <a:chExt cx="8211378" cy="356541"/>
          </a:xfrm>
        </p:grpSpPr>
        <p:sp>
          <p:nvSpPr>
            <p:cNvPr id="93" name="AutoShape 55"/>
            <p:cNvSpPr>
              <a:spLocks noChangeArrowheads="1"/>
            </p:cNvSpPr>
            <p:nvPr/>
          </p:nvSpPr>
          <p:spPr bwMode="auto">
            <a:xfrm>
              <a:off x="463842" y="4096122"/>
              <a:ext cx="2922454" cy="356541"/>
            </a:xfrm>
            <a:prstGeom prst="roundRect">
              <a:avLst>
                <a:gd name="adj" fmla="val 0"/>
              </a:avLst>
            </a:prstGeom>
            <a:solidFill>
              <a:srgbClr val="1F6B3E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4" name="Rectangle 56"/>
            <p:cNvSpPr>
              <a:spLocks noChangeArrowheads="1"/>
            </p:cNvSpPr>
            <p:nvPr/>
          </p:nvSpPr>
          <p:spPr bwMode="auto">
            <a:xfrm>
              <a:off x="466980" y="4118197"/>
              <a:ext cx="8208154" cy="161161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2" name="제목 114"/>
            <p:cNvSpPr txBox="1">
              <a:spLocks/>
            </p:cNvSpPr>
            <p:nvPr/>
          </p:nvSpPr>
          <p:spPr>
            <a:xfrm>
              <a:off x="531932" y="4126074"/>
              <a:ext cx="8143288" cy="28908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en-US" altLang="ko-KR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FTA </a:t>
              </a: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네트워크 더욱 확대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sp>
        <p:nvSpPr>
          <p:cNvPr id="95" name="직사각형 94"/>
          <p:cNvSpPr/>
          <p:nvPr/>
        </p:nvSpPr>
        <p:spPr>
          <a:xfrm>
            <a:off x="515230" y="437043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아태지역 지역경제통합에 적극 대응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515230" y="607228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6050" indent="-14605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중남미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등과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조기 협상 및 중앙아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아프리카 등과 공동연구 추진</a:t>
            </a:r>
          </a:p>
        </p:txBody>
      </p:sp>
      <p:sp>
        <p:nvSpPr>
          <p:cNvPr id="111" name="직사각형 110"/>
          <p:cNvSpPr/>
          <p:nvPr/>
        </p:nvSpPr>
        <p:spPr>
          <a:xfrm>
            <a:off x="515230" y="567038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기존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(ASEAN, </a:t>
            </a:r>
            <a:r>
              <a:rPr lang="ko-KR" altLang="en-US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인도 등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 활용도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제고를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위한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Upgrade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추진</a:t>
            </a:r>
          </a:p>
        </p:txBody>
      </p:sp>
      <p:sp>
        <p:nvSpPr>
          <p:cNvPr id="113" name="직사각형 112"/>
          <p:cNvSpPr/>
          <p:nvPr/>
        </p:nvSpPr>
        <p:spPr>
          <a:xfrm>
            <a:off x="6058641" y="2260879"/>
            <a:ext cx="2331734" cy="1386384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46" name="직사각형 145"/>
          <p:cNvSpPr/>
          <p:nvPr/>
        </p:nvSpPr>
        <p:spPr>
          <a:xfrm>
            <a:off x="6330336" y="3366803"/>
            <a:ext cx="1826425" cy="172160"/>
          </a:xfrm>
          <a:prstGeom prst="rect">
            <a:avLst/>
          </a:prstGeom>
          <a:solidFill>
            <a:srgbClr val="236A8D"/>
          </a:solidFill>
          <a:ln w="15875" cap="rnd">
            <a:noFill/>
            <a:tailEnd type="none"/>
          </a:ln>
          <a:effectLst>
            <a:innerShdw blurRad="63500">
              <a:schemeClr val="tx2">
                <a:lumMod val="75000"/>
                <a:alpha val="73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47" name="사다리꼴 146"/>
          <p:cNvSpPr/>
          <p:nvPr/>
        </p:nvSpPr>
        <p:spPr>
          <a:xfrm>
            <a:off x="6330336" y="3227384"/>
            <a:ext cx="1826425" cy="137728"/>
          </a:xfrm>
          <a:prstGeom prst="trapezoid">
            <a:avLst>
              <a:gd name="adj" fmla="val 64961"/>
            </a:avLst>
          </a:prstGeom>
          <a:solidFill>
            <a:schemeClr val="bg1">
              <a:lumMod val="95000"/>
            </a:schemeClr>
          </a:solidFill>
          <a:ln w="6350" cap="rnd">
            <a:solidFill>
              <a:schemeClr val="bg1">
                <a:lumMod val="8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26" name="그룹 4"/>
          <p:cNvGrpSpPr/>
          <p:nvPr/>
        </p:nvGrpSpPr>
        <p:grpSpPr>
          <a:xfrm>
            <a:off x="7578153" y="2752725"/>
            <a:ext cx="259674" cy="580159"/>
            <a:chOff x="9931156" y="3047128"/>
            <a:chExt cx="259674" cy="593966"/>
          </a:xfrm>
        </p:grpSpPr>
        <p:sp>
          <p:nvSpPr>
            <p:cNvPr id="144" name="Rectangle 29"/>
            <p:cNvSpPr>
              <a:spLocks noChangeArrowheads="1"/>
            </p:cNvSpPr>
            <p:nvPr/>
          </p:nvSpPr>
          <p:spPr bwMode="auto">
            <a:xfrm rot="10800000">
              <a:off x="9931156" y="3047128"/>
              <a:ext cx="259674" cy="587492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5" name="직사각형 144"/>
            <p:cNvSpPr/>
            <p:nvPr/>
          </p:nvSpPr>
          <p:spPr>
            <a:xfrm>
              <a:off x="10050754" y="3053601"/>
              <a:ext cx="45717" cy="58749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32" name="Text Box 170"/>
          <p:cNvSpPr txBox="1">
            <a:spLocks noChangeArrowheads="1"/>
          </p:cNvSpPr>
          <p:nvPr/>
        </p:nvSpPr>
        <p:spPr bwMode="auto">
          <a:xfrm>
            <a:off x="7225791" y="2504433"/>
            <a:ext cx="987063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3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65</a:t>
            </a: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%</a:t>
            </a:r>
            <a:endParaRPr lang="en-US" altLang="ko-KR" sz="13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34" name="Text Box 170"/>
          <p:cNvSpPr txBox="1">
            <a:spLocks noChangeArrowheads="1"/>
          </p:cNvSpPr>
          <p:nvPr/>
        </p:nvSpPr>
        <p:spPr bwMode="auto">
          <a:xfrm>
            <a:off x="6458042" y="2803047"/>
            <a:ext cx="78083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60.4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%</a:t>
            </a:r>
            <a:endParaRPr lang="en-US" altLang="ko-KR" sz="13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56" name="그룹 155"/>
          <p:cNvGrpSpPr/>
          <p:nvPr/>
        </p:nvGrpSpPr>
        <p:grpSpPr>
          <a:xfrm>
            <a:off x="6689761" y="3057631"/>
            <a:ext cx="259674" cy="270999"/>
            <a:chOff x="6689761" y="3060589"/>
            <a:chExt cx="259674" cy="455594"/>
          </a:xfrm>
        </p:grpSpPr>
        <p:sp>
          <p:nvSpPr>
            <p:cNvPr id="140" name="Rectangle 29"/>
            <p:cNvSpPr>
              <a:spLocks noChangeArrowheads="1"/>
            </p:cNvSpPr>
            <p:nvPr/>
          </p:nvSpPr>
          <p:spPr bwMode="auto">
            <a:xfrm rot="10800000">
              <a:off x="6689761" y="3063334"/>
              <a:ext cx="259674" cy="452849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6809354" y="3060589"/>
              <a:ext cx="41401" cy="45159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148" name="Picture 2" descr="C:\Users\Joohee\Desktop\SDFSAFD copy.png"/>
          <p:cNvPicPr>
            <a:picLocks noChangeAspect="1" noChangeArrowheads="1"/>
          </p:cNvPicPr>
          <p:nvPr/>
        </p:nvPicPr>
        <p:blipFill>
          <a:blip r:embed="rId4" cstate="print"/>
          <a:srcRect l="66979" t="49722" r="27604" b="44306"/>
          <a:stretch>
            <a:fillRect/>
          </a:stretch>
        </p:blipFill>
        <p:spPr bwMode="auto">
          <a:xfrm>
            <a:off x="7007154" y="2674416"/>
            <a:ext cx="495300" cy="409575"/>
          </a:xfrm>
          <a:prstGeom prst="rect">
            <a:avLst/>
          </a:prstGeom>
          <a:noFill/>
        </p:spPr>
      </p:pic>
      <p:sp>
        <p:nvSpPr>
          <p:cNvPr id="49" name="직사각형 48"/>
          <p:cNvSpPr/>
          <p:nvPr/>
        </p:nvSpPr>
        <p:spPr>
          <a:xfrm>
            <a:off x="6059605" y="2255895"/>
            <a:ext cx="2347415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917977" y="2216935"/>
            <a:ext cx="26354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중소ㆍ중견기업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FTA </a:t>
            </a:r>
            <a:r>
              <a:rPr lang="ko-KR" altLang="en-US" sz="1400" b="1" kern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활용률</a:t>
            </a:r>
            <a:endParaRPr lang="en-US" altLang="ko-KR" sz="14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871938" y="4707243"/>
            <a:ext cx="4726540" cy="869469"/>
            <a:chOff x="871938" y="4669143"/>
            <a:chExt cx="4726540" cy="869469"/>
          </a:xfrm>
        </p:grpSpPr>
        <p:sp>
          <p:nvSpPr>
            <p:cNvPr id="58" name="순서도: 처리 57"/>
            <p:cNvSpPr/>
            <p:nvPr/>
          </p:nvSpPr>
          <p:spPr>
            <a:xfrm>
              <a:off x="1403647" y="4797151"/>
              <a:ext cx="4194831" cy="255833"/>
            </a:xfrm>
            <a:prstGeom prst="flowChartProcess">
              <a:avLst/>
            </a:prstGeom>
            <a:gradFill flip="none" rotWithShape="1">
              <a:gsLst>
                <a:gs pos="0">
                  <a:srgbClr val="9ACDE4">
                    <a:alpha val="40000"/>
                  </a:srgbClr>
                </a:gs>
                <a:gs pos="100000">
                  <a:srgbClr val="9ACDE4">
                    <a:alpha val="20000"/>
                  </a:srgb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9" name="순서도: 처리 58"/>
            <p:cNvSpPr/>
            <p:nvPr/>
          </p:nvSpPr>
          <p:spPr>
            <a:xfrm>
              <a:off x="1403647" y="5201082"/>
              <a:ext cx="4194831" cy="255833"/>
            </a:xfrm>
            <a:prstGeom prst="flowChartProcess">
              <a:avLst/>
            </a:prstGeom>
            <a:gradFill flip="none" rotWithShape="1">
              <a:gsLst>
                <a:gs pos="0">
                  <a:srgbClr val="9AE4DB">
                    <a:alpha val="40000"/>
                  </a:srgbClr>
                </a:gs>
                <a:gs pos="100000">
                  <a:srgbClr val="9BE3D7">
                    <a:alpha val="20000"/>
                  </a:srgb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2" name="순서도: 준비 51"/>
            <p:cNvSpPr/>
            <p:nvPr/>
          </p:nvSpPr>
          <p:spPr>
            <a:xfrm>
              <a:off x="981533" y="5202120"/>
              <a:ext cx="705406" cy="257651"/>
            </a:xfrm>
            <a:prstGeom prst="flowChartPreparation">
              <a:avLst/>
            </a:prstGeom>
            <a:gradFill flip="none" rotWithShape="1">
              <a:gsLst>
                <a:gs pos="49000">
                  <a:srgbClr val="27856F"/>
                </a:gs>
                <a:gs pos="50000">
                  <a:srgbClr val="226C68"/>
                </a:gs>
              </a:gsLst>
              <a:lin ang="5400000" scaled="0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1" name="순서도: 준비 50"/>
            <p:cNvSpPr/>
            <p:nvPr/>
          </p:nvSpPr>
          <p:spPr>
            <a:xfrm>
              <a:off x="981533" y="4797152"/>
              <a:ext cx="548956" cy="257651"/>
            </a:xfrm>
            <a:prstGeom prst="flowChartPreparation">
              <a:avLst/>
            </a:prstGeom>
            <a:gradFill flip="none" rotWithShape="1">
              <a:gsLst>
                <a:gs pos="49000">
                  <a:srgbClr val="297083"/>
                </a:gs>
                <a:gs pos="50000">
                  <a:srgbClr val="225C6C"/>
                </a:gs>
              </a:gsLst>
              <a:lin ang="5400000" scaled="0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871938" y="4669143"/>
              <a:ext cx="4420142" cy="8694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2563" indent="-182563" defTabSz="1330325" eaLnBrk="0" latinLnBrk="0" hangingPunct="0">
                <a:lnSpc>
                  <a:spcPct val="150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</a:t>
              </a:r>
              <a:r>
                <a:rPr lang="en-US" altLang="ko-KR" sz="1600" kern="0" spc="-30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TPP</a:t>
              </a: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</a:t>
              </a:r>
              <a:r>
                <a:rPr lang="ko-KR" altLang="en-US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적극적 참여 검토 및 대내외 여건 조성</a:t>
              </a:r>
              <a:endPara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  <a:p>
              <a:pPr marL="182563" indent="-182563" defTabSz="1330325" eaLnBrk="0" latinLnBrk="0" hangingPunct="0">
                <a:lnSpc>
                  <a:spcPct val="150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</a:t>
              </a:r>
              <a:r>
                <a:rPr lang="en-US" altLang="ko-KR" sz="1600" kern="0" spc="-30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RCEP</a:t>
              </a: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</a:t>
              </a:r>
              <a:r>
                <a:rPr lang="ko-KR" altLang="en-US" sz="1600" kern="0" spc="-3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금년말</a:t>
              </a:r>
              <a:r>
                <a:rPr lang="ko-KR" altLang="en-US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타결 목표로 협상에 주도적 참여</a:t>
              </a:r>
              <a:endParaRPr lang="ko-KR" altLang="en-US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27" name="제목 114"/>
          <p:cNvSpPr txBox="1">
            <a:spLocks/>
          </p:cNvSpPr>
          <p:nvPr/>
        </p:nvSpPr>
        <p:spPr>
          <a:xfrm>
            <a:off x="7252617" y="3345573"/>
            <a:ext cx="880240" cy="2146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'15</a:t>
            </a:r>
            <a:r>
              <a:rPr lang="en-US" altLang="ko-KR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(</a:t>
            </a:r>
            <a:r>
              <a:rPr lang="ko-KR" altLang="en-US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목표</a:t>
            </a:r>
            <a:r>
              <a:rPr lang="en-US" altLang="ko-KR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)</a:t>
            </a:r>
            <a:endParaRPr lang="ko-KR" altLang="en-US" sz="11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33" name="제목 114"/>
          <p:cNvSpPr txBox="1">
            <a:spLocks/>
          </p:cNvSpPr>
          <p:nvPr/>
        </p:nvSpPr>
        <p:spPr>
          <a:xfrm>
            <a:off x="6437374" y="3345573"/>
            <a:ext cx="742778" cy="2146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'14.11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1" name="그룹 64"/>
          <p:cNvGrpSpPr/>
          <p:nvPr/>
        </p:nvGrpSpPr>
        <p:grpSpPr>
          <a:xfrm>
            <a:off x="332493" y="1044666"/>
            <a:ext cx="8741788" cy="642947"/>
            <a:chOff x="9525" y="267526"/>
            <a:chExt cx="4102220" cy="696986"/>
          </a:xfrm>
        </p:grpSpPr>
        <p:sp>
          <p:nvSpPr>
            <p:cNvPr id="63" name="직사각형 62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64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70" name="직선 연결선 69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직선 연결선 72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74" name="직사각형 73"/>
          <p:cNvSpPr/>
          <p:nvPr/>
        </p:nvSpPr>
        <p:spPr>
          <a:xfrm>
            <a:off x="24985" y="1142572"/>
            <a:ext cx="7493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FTA</a:t>
            </a: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의</a:t>
            </a:r>
            <a:r>
              <a:rPr lang="en-US" altLang="ko-KR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활용도를 높이고 네트워크도 확대하겠습니다</a:t>
            </a:r>
            <a:endParaRPr lang="en-US" altLang="ko-KR" sz="2400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7463530" y="1168610"/>
            <a:ext cx="1233294" cy="404989"/>
            <a:chOff x="7967671" y="1557350"/>
            <a:chExt cx="2074471" cy="681214"/>
          </a:xfrm>
        </p:grpSpPr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0398" y="1578722"/>
              <a:ext cx="904517" cy="252000"/>
            </a:xfrm>
            <a:prstGeom prst="rect">
              <a:avLst/>
            </a:prstGeom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3390" y="1557350"/>
              <a:ext cx="948705" cy="252000"/>
            </a:xfrm>
            <a:prstGeom prst="rect">
              <a:avLst/>
            </a:prstGeom>
          </p:spPr>
        </p:pic>
        <p:pic>
          <p:nvPicPr>
            <p:cNvPr id="69" name="그림 6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3965" y="1912896"/>
              <a:ext cx="1058177" cy="252001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7967671" y="1902264"/>
              <a:ext cx="880493" cy="336300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 전략적 활용 및 네트워크 확대</a:t>
            </a:r>
          </a:p>
        </p:txBody>
      </p:sp>
    </p:spTree>
    <p:extLst>
      <p:ext uri="{BB962C8B-B14F-4D97-AF65-F5344CB8AC3E}">
        <p14:creationId xmlns:p14="http://schemas.microsoft.com/office/powerpoint/2010/main" val="418849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 bwMode="auto">
          <a:xfrm>
            <a:off x="478159" y="242257"/>
            <a:ext cx="529503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정상외교를 통한 해외진출 촉진</a:t>
            </a:r>
          </a:p>
        </p:txBody>
      </p:sp>
      <p:sp>
        <p:nvSpPr>
          <p:cNvPr id="49" name="모서리가 둥근 직사각형 8"/>
          <p:cNvSpPr/>
          <p:nvPr/>
        </p:nvSpPr>
        <p:spPr>
          <a:xfrm>
            <a:off x="463840" y="2246705"/>
            <a:ext cx="8211294" cy="104774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7" name="그룹 1"/>
          <p:cNvGrpSpPr/>
          <p:nvPr/>
        </p:nvGrpSpPr>
        <p:grpSpPr>
          <a:xfrm>
            <a:off x="463842" y="1885920"/>
            <a:ext cx="8211292" cy="357631"/>
            <a:chOff x="463842" y="2276872"/>
            <a:chExt cx="8211292" cy="424588"/>
          </a:xfrm>
        </p:grpSpPr>
        <p:grpSp>
          <p:nvGrpSpPr>
            <p:cNvPr id="8" name="그룹 49"/>
            <p:cNvGrpSpPr/>
            <p:nvPr/>
          </p:nvGrpSpPr>
          <p:grpSpPr>
            <a:xfrm>
              <a:off x="463842" y="2276872"/>
              <a:ext cx="8211292" cy="424588"/>
              <a:chOff x="406402" y="3845680"/>
              <a:chExt cx="8031921" cy="388390"/>
            </a:xfrm>
          </p:grpSpPr>
          <p:sp>
            <p:nvSpPr>
              <p:cNvPr id="55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4120905" cy="388390"/>
              </a:xfrm>
              <a:prstGeom prst="roundRect">
                <a:avLst>
                  <a:gd name="adj" fmla="val 0"/>
                </a:avLst>
              </a:prstGeom>
              <a:solidFill>
                <a:srgbClr val="2D3A9B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56" name="Rectangle 56"/>
              <p:cNvSpPr>
                <a:spLocks noChangeArrowheads="1"/>
              </p:cNvSpPr>
              <p:nvPr/>
            </p:nvSpPr>
            <p:spPr bwMode="auto">
              <a:xfrm>
                <a:off x="409471" y="3869729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51" name="제목 114"/>
            <p:cNvSpPr txBox="1">
              <a:spLocks/>
            </p:cNvSpPr>
            <p:nvPr/>
          </p:nvSpPr>
          <p:spPr>
            <a:xfrm>
              <a:off x="531932" y="2322953"/>
              <a:ext cx="4071644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기 순방지역 등에서의 추가 성과 창출</a:t>
              </a: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515230" y="2357442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정상방한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초청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고위급 협의체 정례적 운영 등으로 수주 지원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515230" y="278949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UAE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원전운영계약 등 주요 프로젝트 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억달러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이상 수주 추진</a:t>
            </a:r>
          </a:p>
        </p:txBody>
      </p:sp>
      <p:pic>
        <p:nvPicPr>
          <p:cNvPr id="80" name="Picture 2" descr="C:\Users\Administrator\Desktop\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499" y="2497783"/>
            <a:ext cx="822960" cy="76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모서리가 둥근 직사각형 8"/>
          <p:cNvSpPr/>
          <p:nvPr/>
        </p:nvSpPr>
        <p:spPr>
          <a:xfrm>
            <a:off x="463840" y="3826713"/>
            <a:ext cx="8211294" cy="103708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0" name="그룹 2"/>
          <p:cNvGrpSpPr/>
          <p:nvPr/>
        </p:nvGrpSpPr>
        <p:grpSpPr>
          <a:xfrm>
            <a:off x="463841" y="3470096"/>
            <a:ext cx="8211379" cy="357631"/>
            <a:chOff x="463841" y="3610520"/>
            <a:chExt cx="8211379" cy="424588"/>
          </a:xfrm>
        </p:grpSpPr>
        <p:grpSp>
          <p:nvGrpSpPr>
            <p:cNvPr id="11" name="그룹 16"/>
            <p:cNvGrpSpPr/>
            <p:nvPr/>
          </p:nvGrpSpPr>
          <p:grpSpPr>
            <a:xfrm>
              <a:off x="463841" y="3610520"/>
              <a:ext cx="8211293" cy="424588"/>
              <a:chOff x="406401" y="3845680"/>
              <a:chExt cx="8031922" cy="388390"/>
            </a:xfrm>
          </p:grpSpPr>
          <p:sp>
            <p:nvSpPr>
              <p:cNvPr id="89" name="AutoShape 55"/>
              <p:cNvSpPr>
                <a:spLocks noChangeArrowheads="1"/>
              </p:cNvSpPr>
              <p:nvPr/>
            </p:nvSpPr>
            <p:spPr bwMode="auto">
              <a:xfrm>
                <a:off x="406401" y="3845680"/>
                <a:ext cx="4511464" cy="388390"/>
              </a:xfrm>
              <a:prstGeom prst="roundRect">
                <a:avLst>
                  <a:gd name="adj" fmla="val 0"/>
                </a:avLst>
              </a:prstGeom>
              <a:solidFill>
                <a:srgbClr val="216932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0" name="Rectangle 56"/>
              <p:cNvSpPr>
                <a:spLocks noChangeArrowheads="1"/>
              </p:cNvSpPr>
              <p:nvPr/>
            </p:nvSpPr>
            <p:spPr bwMode="auto">
              <a:xfrm>
                <a:off x="409471" y="3869727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60" name="제목 114"/>
            <p:cNvSpPr txBox="1">
              <a:spLocks/>
            </p:cNvSpPr>
            <p:nvPr/>
          </p:nvSpPr>
          <p:spPr>
            <a:xfrm>
              <a:off x="531932" y="3658251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유망 신흥지역에 대한 정상외교 확대 추진</a:t>
              </a: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15230" y="3936052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중동</a:t>
            </a:r>
            <a:r>
              <a:rPr lang="en-US" altLang="ko-KR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중남미 등의 </a:t>
            </a:r>
            <a:r>
              <a:rPr lang="ko-KR" altLang="en-US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에너지ㆍ인프라</a:t>
            </a: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및 공공부문 진출 확대</a:t>
            </a:r>
          </a:p>
        </p:txBody>
      </p:sp>
      <p:sp>
        <p:nvSpPr>
          <p:cNvPr id="70" name="직사각형 69"/>
          <p:cNvSpPr/>
          <p:nvPr/>
        </p:nvSpPr>
        <p:spPr>
          <a:xfrm>
            <a:off x="515230" y="436810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기업수요를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반영한 사전기획</a:t>
            </a:r>
            <a:r>
              <a:rPr lang="en-US" altLang="ko-KR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민관  공동의제 발굴 등으로 성과 극대화 </a:t>
            </a:r>
          </a:p>
        </p:txBody>
      </p:sp>
      <p:pic>
        <p:nvPicPr>
          <p:cNvPr id="1026" name="Picture 2" descr="C:\Users\Joohee\Desktop\Untitled-1 copy.png"/>
          <p:cNvPicPr>
            <a:picLocks noChangeAspect="1" noChangeArrowheads="1"/>
          </p:cNvPicPr>
          <p:nvPr/>
        </p:nvPicPr>
        <p:blipFill>
          <a:blip r:embed="rId4" cstate="print"/>
          <a:srcRect l="42083" t="73472" r="43229" b="9722"/>
          <a:stretch>
            <a:fillRect/>
          </a:stretch>
        </p:blipFill>
        <p:spPr bwMode="auto">
          <a:xfrm>
            <a:off x="7711777" y="4089593"/>
            <a:ext cx="864096" cy="741529"/>
          </a:xfrm>
          <a:prstGeom prst="rect">
            <a:avLst/>
          </a:prstGeom>
          <a:noFill/>
        </p:spPr>
      </p:pic>
      <p:sp>
        <p:nvSpPr>
          <p:cNvPr id="64" name="모서리가 둥근 직사각형 8"/>
          <p:cNvSpPr/>
          <p:nvPr/>
        </p:nvSpPr>
        <p:spPr>
          <a:xfrm>
            <a:off x="463840" y="5378687"/>
            <a:ext cx="8211294" cy="1075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3" name="그룹 3"/>
          <p:cNvGrpSpPr/>
          <p:nvPr/>
        </p:nvGrpSpPr>
        <p:grpSpPr>
          <a:xfrm>
            <a:off x="463843" y="5018623"/>
            <a:ext cx="5412931" cy="357631"/>
            <a:chOff x="463842" y="5030428"/>
            <a:chExt cx="8786700" cy="424588"/>
          </a:xfrm>
        </p:grpSpPr>
        <p:grpSp>
          <p:nvGrpSpPr>
            <p:cNvPr id="14" name="그룹 16"/>
            <p:cNvGrpSpPr/>
            <p:nvPr/>
          </p:nvGrpSpPr>
          <p:grpSpPr>
            <a:xfrm>
              <a:off x="463842" y="5030428"/>
              <a:ext cx="8786700" cy="424588"/>
              <a:chOff x="406402" y="3845680"/>
              <a:chExt cx="8594759" cy="388390"/>
            </a:xfrm>
          </p:grpSpPr>
          <p:sp>
            <p:nvSpPr>
              <p:cNvPr id="66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6386041" cy="388390"/>
              </a:xfrm>
              <a:prstGeom prst="roundRect">
                <a:avLst>
                  <a:gd name="adj" fmla="val 0"/>
                </a:avLst>
              </a:prstGeom>
              <a:solidFill>
                <a:srgbClr val="0B52A9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67" name="Rectangle 56"/>
              <p:cNvSpPr>
                <a:spLocks noChangeArrowheads="1"/>
              </p:cNvSpPr>
              <p:nvPr/>
            </p:nvSpPr>
            <p:spPr bwMode="auto">
              <a:xfrm>
                <a:off x="409469" y="3869727"/>
                <a:ext cx="8591692" cy="17014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68" name="제목 114"/>
            <p:cNvSpPr txBox="1">
              <a:spLocks/>
            </p:cNvSpPr>
            <p:nvPr/>
          </p:nvSpPr>
          <p:spPr>
            <a:xfrm>
              <a:off x="531933" y="5066096"/>
              <a:ext cx="871860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정상외교 성과 </a:t>
              </a:r>
              <a:r>
                <a:rPr lang="ko-KR" altLang="en-US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공유</a:t>
              </a:r>
              <a:r>
                <a:rPr lang="en-US" altLang="ko-KR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·</a:t>
              </a:r>
              <a:r>
                <a:rPr lang="ko-KR" altLang="en-US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확산체계 </a:t>
              </a: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마련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515230" y="551338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정상외교 </a:t>
            </a:r>
            <a:r>
              <a:rPr lang="ko-KR" altLang="en-US" kern="0" spc="-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활용포털을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통한 사후관리 및 경제사절단 참여 확대</a:t>
            </a:r>
          </a:p>
        </p:txBody>
      </p:sp>
      <p:sp>
        <p:nvSpPr>
          <p:cNvPr id="71" name="직사각형 70"/>
          <p:cNvSpPr/>
          <p:nvPr/>
        </p:nvSpPr>
        <p:spPr>
          <a:xfrm>
            <a:off x="515230" y="5974263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경제외교 성과확산 협의회 운영 및 </a:t>
            </a:r>
            <a:r>
              <a:rPr lang="ko-KR" altLang="en-US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성공사례ㆍ지원정보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수록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포켓북 배포</a:t>
            </a:r>
          </a:p>
        </p:txBody>
      </p:sp>
      <p:pic>
        <p:nvPicPr>
          <p:cNvPr id="1027" name="Picture 3" descr="C:\Users\Joohee\Desktop\Untitled-1 copy.png"/>
          <p:cNvPicPr>
            <a:picLocks noChangeAspect="1" noChangeArrowheads="1"/>
          </p:cNvPicPr>
          <p:nvPr/>
        </p:nvPicPr>
        <p:blipFill>
          <a:blip r:embed="rId4" cstate="print"/>
          <a:srcRect l="79583" t="77639" r="8125" b="11944"/>
          <a:stretch>
            <a:fillRect/>
          </a:stretch>
        </p:blipFill>
        <p:spPr bwMode="auto">
          <a:xfrm>
            <a:off x="7677869" y="5847313"/>
            <a:ext cx="967308" cy="614814"/>
          </a:xfrm>
          <a:prstGeom prst="rect">
            <a:avLst/>
          </a:prstGeom>
          <a:noFill/>
        </p:spPr>
      </p:pic>
      <p:grpSp>
        <p:nvGrpSpPr>
          <p:cNvPr id="84" name="그룹 83"/>
          <p:cNvGrpSpPr/>
          <p:nvPr/>
        </p:nvGrpSpPr>
        <p:grpSpPr>
          <a:xfrm>
            <a:off x="6992165" y="481896"/>
            <a:ext cx="1828307" cy="333943"/>
            <a:chOff x="5957544" y="497136"/>
            <a:chExt cx="1828307" cy="333943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6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정상외교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82" name="그룹 64"/>
          <p:cNvGrpSpPr/>
          <p:nvPr/>
        </p:nvGrpSpPr>
        <p:grpSpPr>
          <a:xfrm>
            <a:off x="332493" y="1018289"/>
            <a:ext cx="8741788" cy="642947"/>
            <a:chOff x="9525" y="267526"/>
            <a:chExt cx="4102220" cy="696986"/>
          </a:xfrm>
        </p:grpSpPr>
        <p:sp>
          <p:nvSpPr>
            <p:cNvPr id="88" name="직사각형 87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91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92" name="직선 연결선 91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" name="직선 연결선 92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4" name="직사각형 93"/>
          <p:cNvSpPr/>
          <p:nvPr/>
        </p:nvSpPr>
        <p:spPr>
          <a:xfrm>
            <a:off x="380628" y="1116195"/>
            <a:ext cx="66860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정상외교 성과를 </a:t>
            </a:r>
            <a:r>
              <a:rPr lang="ko-KR" altLang="en-US" sz="2400" kern="0" dirty="0" err="1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심화ㆍ확산시키겠습니다</a:t>
            </a:r>
            <a:endParaRPr lang="ko-KR" altLang="en-US" sz="2400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7390748" y="1139599"/>
            <a:ext cx="1283062" cy="404671"/>
            <a:chOff x="5755250" y="-558384"/>
            <a:chExt cx="1830585" cy="577357"/>
          </a:xfrm>
        </p:grpSpPr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7573" y="-550262"/>
              <a:ext cx="904516" cy="252001"/>
            </a:xfrm>
            <a:prstGeom prst="rect">
              <a:avLst/>
            </a:prstGeom>
          </p:spPr>
        </p:pic>
        <p:pic>
          <p:nvPicPr>
            <p:cNvPr id="57" name="그림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44" b="36410"/>
            <a:stretch/>
          </p:blipFill>
          <p:spPr>
            <a:xfrm>
              <a:off x="5755250" y="-216796"/>
              <a:ext cx="998399" cy="216000"/>
            </a:xfrm>
            <a:prstGeom prst="rect">
              <a:avLst/>
            </a:prstGeom>
          </p:spPr>
        </p:pic>
        <p:pic>
          <p:nvPicPr>
            <p:cNvPr id="59" name="그림 5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6406" y="-558384"/>
              <a:ext cx="759429" cy="252000"/>
            </a:xfrm>
            <a:prstGeom prst="rect">
              <a:avLst/>
            </a:prstGeom>
          </p:spPr>
        </p:pic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6455" y="-233027"/>
              <a:ext cx="699380" cy="25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547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652802" y="3330891"/>
            <a:ext cx="8148620" cy="703946"/>
            <a:chOff x="652802" y="3330891"/>
            <a:chExt cx="8148620" cy="703946"/>
          </a:xfrm>
        </p:grpSpPr>
        <p:sp>
          <p:nvSpPr>
            <p:cNvPr id="106" name="모서리가 둥근 직사각형 8"/>
            <p:cNvSpPr/>
            <p:nvPr/>
          </p:nvSpPr>
          <p:spPr>
            <a:xfrm>
              <a:off x="652802" y="3330891"/>
              <a:ext cx="8099312" cy="638037"/>
            </a:xfrm>
            <a:prstGeom prst="roundRect">
              <a:avLst>
                <a:gd name="adj" fmla="val 2429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3074" name="Picture 2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2" t="47557" r="76284" b="41355"/>
            <a:stretch/>
          </p:blipFill>
          <p:spPr bwMode="auto">
            <a:xfrm>
              <a:off x="8042479" y="3438525"/>
              <a:ext cx="758943" cy="596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6" name="모서리가 둥근 직사각형 8"/>
          <p:cNvSpPr/>
          <p:nvPr/>
        </p:nvSpPr>
        <p:spPr>
          <a:xfrm>
            <a:off x="652802" y="2566923"/>
            <a:ext cx="8099312" cy="638037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83" name="모서리가 둥근 직사각형 8"/>
          <p:cNvSpPr/>
          <p:nvPr/>
        </p:nvSpPr>
        <p:spPr>
          <a:xfrm>
            <a:off x="652802" y="1819901"/>
            <a:ext cx="8099312" cy="638037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24" name="모서리가 둥근 직사각형 8"/>
          <p:cNvSpPr/>
          <p:nvPr/>
        </p:nvSpPr>
        <p:spPr>
          <a:xfrm>
            <a:off x="341315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2" name="그룹 86"/>
          <p:cNvGrpSpPr/>
          <p:nvPr/>
        </p:nvGrpSpPr>
        <p:grpSpPr>
          <a:xfrm>
            <a:off x="343505" y="4231136"/>
            <a:ext cx="2601576" cy="396235"/>
            <a:chOff x="654993" y="4581128"/>
            <a:chExt cx="2179290" cy="396235"/>
          </a:xfrm>
        </p:grpSpPr>
        <p:sp>
          <p:nvSpPr>
            <p:cNvPr id="60" name="한쪽 모서리가 잘린 사각형 59"/>
            <p:cNvSpPr/>
            <p:nvPr/>
          </p:nvSpPr>
          <p:spPr>
            <a:xfrm>
              <a:off x="654993" y="4581128"/>
              <a:ext cx="2179290" cy="396235"/>
            </a:xfrm>
            <a:prstGeom prst="snip1Rect">
              <a:avLst>
                <a:gd name="adj" fmla="val 40918"/>
              </a:avLst>
            </a:prstGeom>
            <a:solidFill>
              <a:srgbClr val="136B1B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62" name="직사각형 61"/>
          <p:cNvSpPr/>
          <p:nvPr/>
        </p:nvSpPr>
        <p:spPr>
          <a:xfrm>
            <a:off x="315556" y="4773034"/>
            <a:ext cx="2899915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중동 국부펀드와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컨소시움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구성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진출</a:t>
            </a:r>
          </a:p>
        </p:txBody>
      </p:sp>
      <p:sp>
        <p:nvSpPr>
          <p:cNvPr id="63" name="직사각형 62"/>
          <p:cNvSpPr/>
          <p:nvPr/>
        </p:nvSpPr>
        <p:spPr>
          <a:xfrm>
            <a:off x="315557" y="5549048"/>
            <a:ext cx="2869444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다자개발은행</a:t>
            </a:r>
            <a:r>
              <a:rPr kumimoji="1"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1"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IBRD</a:t>
            </a:r>
            <a:r>
              <a:rPr kumimoji="1" lang="en-US" altLang="ko-KR" sz="8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kumimoji="1"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</a:t>
            </a:r>
            <a:r>
              <a:rPr kumimoji="1"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과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개도국 프로젝트 공동 투자</a:t>
            </a:r>
          </a:p>
        </p:txBody>
      </p:sp>
      <p:sp>
        <p:nvSpPr>
          <p:cNvPr id="135" name="제목 114"/>
          <p:cNvSpPr txBox="1">
            <a:spLocks/>
          </p:cNvSpPr>
          <p:nvPr/>
        </p:nvSpPr>
        <p:spPr>
          <a:xfrm>
            <a:off x="435394" y="4303144"/>
            <a:ext cx="2174267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제</a:t>
            </a:r>
            <a:r>
              <a:rPr lang="en-US" altLang="ko-KR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3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국 공동진출</a:t>
            </a:r>
            <a:endParaRPr lang="ko-KR" altLang="en-US" sz="19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7067422" y="4250186"/>
            <a:ext cx="648072" cy="36004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0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0" scaled="1"/>
            <a:tileRect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72" name="Picture 3" descr="E:\PNG\기타\빛광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92042"/>
            <a:ext cx="1917508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5"/>
          <p:cNvSpPr txBox="1">
            <a:spLocks noChangeArrowheads="1"/>
          </p:cNvSpPr>
          <p:nvPr/>
        </p:nvSpPr>
        <p:spPr bwMode="auto">
          <a:xfrm>
            <a:off x="1722697" y="1742672"/>
            <a:ext cx="742130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한</a:t>
            </a:r>
            <a:r>
              <a:rPr lang="en-US" altLang="ko-KR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 문화산업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발전펀드</a:t>
            </a:r>
            <a:r>
              <a:rPr lang="en-US" altLang="ko-KR" sz="15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(2,000</a:t>
            </a:r>
            <a:r>
              <a:rPr lang="ko-KR" altLang="en-US" sz="1500" kern="0" spc="-1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억원</a:t>
            </a:r>
            <a:r>
              <a:rPr lang="en-US" altLang="ko-KR" sz="15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조성 </a:t>
            </a:r>
            <a:r>
              <a:rPr lang="en-US" altLang="ko-KR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영화</a:t>
            </a:r>
            <a:r>
              <a:rPr lang="en-US" altLang="ko-KR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드라마 공동제작 지원</a:t>
            </a:r>
            <a:endParaRPr lang="ko-KR" altLang="en-US" sz="17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4" name="Text Box 5"/>
          <p:cNvSpPr txBox="1">
            <a:spLocks noChangeArrowheads="1"/>
          </p:cNvSpPr>
          <p:nvPr/>
        </p:nvSpPr>
        <p:spPr bwMode="auto">
          <a:xfrm>
            <a:off x="1722698" y="2472800"/>
            <a:ext cx="676875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병원 건립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운영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의료정보시스템 수출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제약단지 조성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중동 등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75" name="Text Box 5"/>
          <p:cNvSpPr txBox="1">
            <a:spLocks noChangeArrowheads="1"/>
          </p:cNvSpPr>
          <p:nvPr/>
        </p:nvSpPr>
        <p:spPr bwMode="auto">
          <a:xfrm>
            <a:off x="1722698" y="3224696"/>
            <a:ext cx="676875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통합 </a:t>
            </a:r>
            <a:r>
              <a:rPr lang="ko-KR" altLang="en-US" sz="17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물관리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시스템 수출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알제리 등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55" name="Text Box 5"/>
          <p:cNvSpPr txBox="1">
            <a:spLocks noChangeArrowheads="1"/>
          </p:cNvSpPr>
          <p:nvPr/>
        </p:nvSpPr>
        <p:spPr bwMode="auto">
          <a:xfrm>
            <a:off x="1722698" y="2016282"/>
            <a:ext cx="676875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K- Pop·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게임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패션 등 한류 유관산업 패키지 진출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55721" y="495801"/>
            <a:ext cx="69053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전략</a:t>
            </a:r>
            <a:r>
              <a:rPr kumimoji="1" lang="en-US" altLang="ko-KR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Ⅱ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3" name="Text Box 5"/>
          <p:cNvSpPr txBox="1">
            <a:spLocks noChangeArrowheads="1"/>
          </p:cNvSpPr>
          <p:nvPr/>
        </p:nvSpPr>
        <p:spPr bwMode="auto">
          <a:xfrm>
            <a:off x="1722698" y="2755935"/>
            <a:ext cx="676875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디지털병원 및 원격진료시스템 해외진출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베트남 등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en-US" altLang="ko-KR" sz="15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0" name="모서리가 둥근 직사각형 8"/>
          <p:cNvSpPr/>
          <p:nvPr/>
        </p:nvSpPr>
        <p:spPr>
          <a:xfrm>
            <a:off x="3185000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11" name="그룹 86"/>
          <p:cNvGrpSpPr/>
          <p:nvPr/>
        </p:nvGrpSpPr>
        <p:grpSpPr>
          <a:xfrm>
            <a:off x="3187190" y="4231136"/>
            <a:ext cx="2619176" cy="396235"/>
            <a:chOff x="654993" y="4581128"/>
            <a:chExt cx="2619176" cy="396235"/>
          </a:xfrm>
        </p:grpSpPr>
        <p:sp>
          <p:nvSpPr>
            <p:cNvPr id="115" name="한쪽 모서리가 잘린 사각형 114"/>
            <p:cNvSpPr/>
            <p:nvPr/>
          </p:nvSpPr>
          <p:spPr>
            <a:xfrm>
              <a:off x="654993" y="4581128"/>
              <a:ext cx="2619176" cy="396235"/>
            </a:xfrm>
            <a:prstGeom prst="snip1Rect">
              <a:avLst>
                <a:gd name="adj" fmla="val 40918"/>
              </a:avLst>
            </a:prstGeom>
            <a:solidFill>
              <a:srgbClr val="025B98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14" name="제목 114"/>
          <p:cNvSpPr txBox="1">
            <a:spLocks/>
          </p:cNvSpPr>
          <p:nvPr/>
        </p:nvSpPr>
        <p:spPr>
          <a:xfrm>
            <a:off x="3279079" y="4303144"/>
            <a:ext cx="2689642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대</a:t>
            </a:r>
            <a:r>
              <a:rPr lang="en-US" altLang="ko-KR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·</a:t>
            </a: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중소기업 동반진출</a:t>
            </a:r>
          </a:p>
        </p:txBody>
      </p:sp>
      <p:sp>
        <p:nvSpPr>
          <p:cNvPr id="68" name="직사각형 67"/>
          <p:cNvSpPr/>
          <p:nvPr/>
        </p:nvSpPr>
        <p:spPr>
          <a:xfrm>
            <a:off x="3140217" y="4773034"/>
            <a:ext cx="2828504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대기업 해외 유통망을 통해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중소기업 판매지원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3140216" y="5549048"/>
            <a:ext cx="2982547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대기업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공기업과 중소기업의 공동 수주 추진</a:t>
            </a:r>
          </a:p>
        </p:txBody>
      </p:sp>
      <p:sp>
        <p:nvSpPr>
          <p:cNvPr id="119" name="모서리가 둥근 직사각형 8"/>
          <p:cNvSpPr/>
          <p:nvPr/>
        </p:nvSpPr>
        <p:spPr>
          <a:xfrm>
            <a:off x="6028684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20" name="그룹 86"/>
          <p:cNvGrpSpPr/>
          <p:nvPr/>
        </p:nvGrpSpPr>
        <p:grpSpPr>
          <a:xfrm>
            <a:off x="6030874" y="4231136"/>
            <a:ext cx="2619176" cy="396235"/>
            <a:chOff x="654993" y="4581128"/>
            <a:chExt cx="2619176" cy="396235"/>
          </a:xfrm>
        </p:grpSpPr>
        <p:sp>
          <p:nvSpPr>
            <p:cNvPr id="127" name="한쪽 모서리가 잘린 사각형 126"/>
            <p:cNvSpPr/>
            <p:nvPr/>
          </p:nvSpPr>
          <p:spPr>
            <a:xfrm>
              <a:off x="654993" y="4581128"/>
              <a:ext cx="2619176" cy="396235"/>
            </a:xfrm>
            <a:prstGeom prst="snip1Rect">
              <a:avLst>
                <a:gd name="adj" fmla="val 40918"/>
              </a:avLst>
            </a:prstGeom>
            <a:solidFill>
              <a:srgbClr val="0F3399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26" name="제목 114"/>
          <p:cNvSpPr txBox="1">
            <a:spLocks/>
          </p:cNvSpPr>
          <p:nvPr/>
        </p:nvSpPr>
        <p:spPr>
          <a:xfrm>
            <a:off x="6122763" y="4303144"/>
            <a:ext cx="2689642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청년 해외일자리 창출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5982017" y="4773034"/>
            <a:ext cx="2770098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청년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만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천명 해외진출 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취업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창업 등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 </a:t>
            </a:r>
            <a:r>
              <a:rPr lang="ko-KR" altLang="en-US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지원</a:t>
            </a:r>
            <a:endParaRPr lang="ko-KR" altLang="en-US" sz="1700" kern="0" spc="-1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22763" y="5617366"/>
            <a:ext cx="2596904" cy="606391"/>
          </a:xfrm>
          <a:prstGeom prst="rect">
            <a:avLst/>
          </a:prstGeom>
          <a:solidFill>
            <a:srgbClr val="3EA6C2">
              <a:alpha val="19000"/>
            </a:srgbClr>
          </a:solidFill>
          <a:ln w="22225" cap="rnd">
            <a:solidFill>
              <a:schemeClr val="accent1">
                <a:lumMod val="50000"/>
              </a:schemeClr>
            </a:solidFill>
            <a:prstDash val="sysDot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43019" y="5668506"/>
            <a:ext cx="265949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사례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) UAE 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원전수주와 연계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,</a:t>
            </a:r>
          </a:p>
          <a:p>
            <a:pPr defTabSz="1330325" eaLnBrk="0" latinLnBrk="0" hangingPunct="0">
              <a:lnSpc>
                <a:spcPts val="15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       '15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lang="ko-KR" altLang="en-US" sz="1400" kern="0" dirty="0" err="1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천여명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rPr>
              <a:t> 진출 예정</a:t>
            </a:r>
            <a:endParaRPr lang="en-US" altLang="ko-KR" sz="1400" kern="0" dirty="0" smtClean="0">
              <a:gradFill>
                <a:gsLst>
                  <a:gs pos="100000">
                    <a:srgbClr val="4F81BD">
                      <a:lumMod val="50000"/>
                    </a:srgb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1" name="Text Box 5"/>
          <p:cNvSpPr txBox="1">
            <a:spLocks noChangeArrowheads="1"/>
          </p:cNvSpPr>
          <p:nvPr/>
        </p:nvSpPr>
        <p:spPr bwMode="auto">
          <a:xfrm>
            <a:off x="1722698" y="3514923"/>
            <a:ext cx="6768752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통관ㆍ출입국관리ㆍ전자무역</a:t>
            </a:r>
            <a:r>
              <a:rPr lang="ko-KR" altLang="en-US" sz="17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7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 </a:t>
            </a:r>
            <a:r>
              <a:rPr lang="ko-KR" altLang="en-US" sz="17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정보화시스템</a:t>
            </a:r>
            <a:r>
              <a:rPr lang="ko-KR" altLang="en-US" sz="17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수출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개도국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80" name="그룹 79"/>
          <p:cNvGrpSpPr/>
          <p:nvPr/>
        </p:nvGrpSpPr>
        <p:grpSpPr>
          <a:xfrm>
            <a:off x="6992165" y="481896"/>
            <a:ext cx="1828307" cy="333943"/>
            <a:chOff x="5957544" y="497136"/>
            <a:chExt cx="1828307" cy="333943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7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정상외교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251520" y="2541389"/>
            <a:ext cx="1509756" cy="896472"/>
            <a:chOff x="251520" y="2646960"/>
            <a:chExt cx="1509756" cy="896472"/>
          </a:xfrm>
        </p:grpSpPr>
        <p:pic>
          <p:nvPicPr>
            <p:cNvPr id="122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506433"/>
              <a:ext cx="1509756" cy="36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그룹 96"/>
            <p:cNvGrpSpPr/>
            <p:nvPr/>
          </p:nvGrpSpPr>
          <p:grpSpPr>
            <a:xfrm>
              <a:off x="421124" y="2646960"/>
              <a:ext cx="1191712" cy="731565"/>
              <a:chOff x="624934" y="1833339"/>
              <a:chExt cx="1191712" cy="731565"/>
            </a:xfrm>
          </p:grpSpPr>
          <p:sp>
            <p:nvSpPr>
              <p:cNvPr id="101" name="모서리가 둥근 직사각형 100"/>
              <p:cNvSpPr/>
              <p:nvPr/>
            </p:nvSpPr>
            <p:spPr>
              <a:xfrm>
                <a:off x="624934" y="1833339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75299"/>
                  </a:gs>
                  <a:gs pos="100000">
                    <a:srgbClr val="366FB4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4" name="자유형 103"/>
              <p:cNvSpPr/>
              <p:nvPr/>
            </p:nvSpPr>
            <p:spPr>
              <a:xfrm>
                <a:off x="630764" y="1910223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105" name="제목 114"/>
            <p:cNvSpPr txBox="1">
              <a:spLocks/>
            </p:cNvSpPr>
            <p:nvPr/>
          </p:nvSpPr>
          <p:spPr>
            <a:xfrm>
              <a:off x="393723" y="2888133"/>
              <a:ext cx="1220178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9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보건의료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03248" y="3302588"/>
            <a:ext cx="1220178" cy="731565"/>
            <a:chOff x="403248" y="3503726"/>
            <a:chExt cx="1220178" cy="731565"/>
          </a:xfrm>
        </p:grpSpPr>
        <p:grpSp>
          <p:nvGrpSpPr>
            <p:cNvPr id="3" name="그룹 79"/>
            <p:cNvGrpSpPr/>
            <p:nvPr/>
          </p:nvGrpSpPr>
          <p:grpSpPr>
            <a:xfrm>
              <a:off x="421124" y="3503726"/>
              <a:ext cx="1191712" cy="731565"/>
              <a:chOff x="624934" y="3553966"/>
              <a:chExt cx="1191712" cy="731565"/>
            </a:xfrm>
          </p:grpSpPr>
          <p:sp>
            <p:nvSpPr>
              <p:cNvPr id="123" name="모서리가 둥근 직사각형 122"/>
              <p:cNvSpPr/>
              <p:nvPr/>
            </p:nvSpPr>
            <p:spPr>
              <a:xfrm>
                <a:off x="624934" y="3553966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6769A"/>
                  </a:gs>
                  <a:gs pos="100000">
                    <a:srgbClr val="3684B4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25" name="자유형 124"/>
              <p:cNvSpPr/>
              <p:nvPr/>
            </p:nvSpPr>
            <p:spPr>
              <a:xfrm>
                <a:off x="630764" y="3630850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121" name="제목 114"/>
            <p:cNvSpPr txBox="1">
              <a:spLocks/>
            </p:cNvSpPr>
            <p:nvPr/>
          </p:nvSpPr>
          <p:spPr>
            <a:xfrm>
              <a:off x="403248" y="3733039"/>
              <a:ext cx="1220178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ICT</a:t>
              </a:r>
              <a:endParaRPr lang="ko-KR" altLang="en-US" sz="1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411708" y="1763202"/>
            <a:ext cx="1220178" cy="770512"/>
            <a:chOff x="411708" y="1753154"/>
            <a:chExt cx="1220178" cy="770512"/>
          </a:xfrm>
        </p:grpSpPr>
        <p:grpSp>
          <p:nvGrpSpPr>
            <p:cNvPr id="6" name="그룹 84"/>
            <p:cNvGrpSpPr/>
            <p:nvPr/>
          </p:nvGrpSpPr>
          <p:grpSpPr>
            <a:xfrm>
              <a:off x="421124" y="1773051"/>
              <a:ext cx="1191712" cy="731565"/>
              <a:chOff x="624934" y="1833339"/>
              <a:chExt cx="1191712" cy="731565"/>
            </a:xfrm>
          </p:grpSpPr>
          <p:sp>
            <p:nvSpPr>
              <p:cNvPr id="86" name="모서리가 둥근 직사각형 85"/>
              <p:cNvSpPr/>
              <p:nvPr/>
            </p:nvSpPr>
            <p:spPr>
              <a:xfrm>
                <a:off x="624934" y="1833339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C3CB6"/>
                  </a:gs>
                  <a:gs pos="100000">
                    <a:srgbClr val="354AB5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39" name="자유형 138"/>
              <p:cNvSpPr/>
              <p:nvPr/>
            </p:nvSpPr>
            <p:spPr>
              <a:xfrm>
                <a:off x="630764" y="1910223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140" name="제목 114"/>
            <p:cNvSpPr txBox="1">
              <a:spLocks/>
            </p:cNvSpPr>
            <p:nvPr/>
          </p:nvSpPr>
          <p:spPr>
            <a:xfrm>
              <a:off x="411708" y="1753154"/>
              <a:ext cx="1220178" cy="77051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9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문화 </a:t>
              </a:r>
              <a:r>
                <a:rPr lang="ko-KR" altLang="en-US" sz="1900" kern="0" spc="-9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콘텐츠</a:t>
              </a:r>
              <a:endPara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</p:grpSp>
      <p:grpSp>
        <p:nvGrpSpPr>
          <p:cNvPr id="98" name="그룹 64"/>
          <p:cNvGrpSpPr/>
          <p:nvPr/>
        </p:nvGrpSpPr>
        <p:grpSpPr>
          <a:xfrm>
            <a:off x="332493" y="970235"/>
            <a:ext cx="8741788" cy="642947"/>
            <a:chOff x="9525" y="267526"/>
            <a:chExt cx="4102220" cy="696986"/>
          </a:xfrm>
        </p:grpSpPr>
        <p:sp>
          <p:nvSpPr>
            <p:cNvPr id="102" name="직사각형 101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103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107" name="직선 연결선 106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8" name="직선 연결선 107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09" name="직사각형 108"/>
          <p:cNvSpPr/>
          <p:nvPr/>
        </p:nvSpPr>
        <p:spPr>
          <a:xfrm>
            <a:off x="383644" y="1068141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해외진출 분야와 방식을 다변화하겠습니다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7324822" y="1084046"/>
            <a:ext cx="1361278" cy="422807"/>
            <a:chOff x="514964" y="79705"/>
            <a:chExt cx="2122481" cy="622938"/>
          </a:xfrm>
        </p:grpSpPr>
        <p:pic>
          <p:nvPicPr>
            <p:cNvPr id="112" name="그림 1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964" y="79705"/>
              <a:ext cx="904518" cy="252000"/>
            </a:xfrm>
            <a:prstGeom prst="rect">
              <a:avLst/>
            </a:prstGeom>
          </p:spPr>
        </p:pic>
        <p:pic>
          <p:nvPicPr>
            <p:cNvPr id="113" name="그림 1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39" y="446151"/>
              <a:ext cx="699381" cy="252000"/>
            </a:xfrm>
            <a:prstGeom prst="rect">
              <a:avLst/>
            </a:prstGeom>
          </p:spPr>
        </p:pic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9272" y="97705"/>
              <a:ext cx="1108173" cy="216000"/>
            </a:xfrm>
            <a:prstGeom prst="rect">
              <a:avLst/>
            </a:prstGeom>
          </p:spPr>
        </p:pic>
        <p:pic>
          <p:nvPicPr>
            <p:cNvPr id="131" name="그림 13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7848" y="450643"/>
              <a:ext cx="886216" cy="252000"/>
            </a:xfrm>
            <a:prstGeom prst="rect">
              <a:avLst/>
            </a:prstGeom>
          </p:spPr>
        </p:pic>
      </p:grpSp>
      <p:sp>
        <p:nvSpPr>
          <p:cNvPr id="78" name="TextBox 77"/>
          <p:cNvSpPr txBox="1"/>
          <p:nvPr/>
        </p:nvSpPr>
        <p:spPr bwMode="auto">
          <a:xfrm>
            <a:off x="478159" y="242257"/>
            <a:ext cx="529503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정상외교를 통한 해외진출 촉진</a:t>
            </a:r>
          </a:p>
        </p:txBody>
      </p:sp>
    </p:spTree>
    <p:extLst>
      <p:ext uri="{BB962C8B-B14F-4D97-AF65-F5344CB8AC3E}">
        <p14:creationId xmlns:p14="http://schemas.microsoft.com/office/powerpoint/2010/main" val="279204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 bwMode="auto">
          <a:xfrm>
            <a:off x="478159" y="242257"/>
            <a:ext cx="586410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</a:t>
            </a: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중견기업의 시장개척역량 강화</a:t>
            </a:r>
          </a:p>
        </p:txBody>
      </p:sp>
      <p:sp>
        <p:nvSpPr>
          <p:cNvPr id="76" name="모서리가 둥근 직사각형 8"/>
          <p:cNvSpPr/>
          <p:nvPr/>
        </p:nvSpPr>
        <p:spPr>
          <a:xfrm>
            <a:off x="463840" y="4285319"/>
            <a:ext cx="8211294" cy="157907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463842" y="3949143"/>
            <a:ext cx="8211378" cy="365118"/>
            <a:chOff x="463842" y="3729884"/>
            <a:chExt cx="8211378" cy="373745"/>
          </a:xfrm>
        </p:grpSpPr>
        <p:grpSp>
          <p:nvGrpSpPr>
            <p:cNvPr id="3" name="그룹 16"/>
            <p:cNvGrpSpPr/>
            <p:nvPr/>
          </p:nvGrpSpPr>
          <p:grpSpPr>
            <a:xfrm>
              <a:off x="463842" y="3729884"/>
              <a:ext cx="8211292" cy="373745"/>
              <a:chOff x="406402" y="3845680"/>
              <a:chExt cx="8031921" cy="388390"/>
            </a:xfrm>
          </p:grpSpPr>
          <p:sp>
            <p:nvSpPr>
              <p:cNvPr id="85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4791724" cy="388390"/>
              </a:xfrm>
              <a:prstGeom prst="roundRect">
                <a:avLst>
                  <a:gd name="adj" fmla="val 0"/>
                </a:avLst>
              </a:prstGeom>
              <a:solidFill>
                <a:srgbClr val="216932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6" name="Rectangle 56"/>
              <p:cNvSpPr>
                <a:spLocks noChangeArrowheads="1"/>
              </p:cNvSpPr>
              <p:nvPr/>
            </p:nvSpPr>
            <p:spPr bwMode="auto">
              <a:xfrm>
                <a:off x="409471" y="3869727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96" name="제목 114"/>
            <p:cNvSpPr txBox="1">
              <a:spLocks/>
            </p:cNvSpPr>
            <p:nvPr/>
          </p:nvSpPr>
          <p:spPr>
            <a:xfrm>
              <a:off x="531932" y="3739674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수출 유망지역에 대한 해외 마케팅 지원 강화</a:t>
              </a:r>
            </a:p>
          </p:txBody>
        </p:sp>
      </p:grpSp>
      <p:sp>
        <p:nvSpPr>
          <p:cNvPr id="97" name="직사각형 96"/>
          <p:cNvSpPr/>
          <p:nvPr/>
        </p:nvSpPr>
        <p:spPr>
          <a:xfrm>
            <a:off x="515230" y="437738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선진국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경기회복세와 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FTA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를 활용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소비재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부품소재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시장 적극 개척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515230" y="505104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IP-DESK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확대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일본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 한국브랜드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(K-Brand)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보호 강화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8" name="그룹 10"/>
          <p:cNvGrpSpPr/>
          <p:nvPr/>
        </p:nvGrpSpPr>
        <p:grpSpPr>
          <a:xfrm>
            <a:off x="635882" y="4630555"/>
            <a:ext cx="5616624" cy="477054"/>
            <a:chOff x="683568" y="4643886"/>
            <a:chExt cx="5616624" cy="477054"/>
          </a:xfrm>
        </p:grpSpPr>
        <p:sp>
          <p:nvSpPr>
            <p:cNvPr id="74" name="직사각형 73"/>
            <p:cNvSpPr/>
            <p:nvPr/>
          </p:nvSpPr>
          <p:spPr>
            <a:xfrm>
              <a:off x="683568" y="4779097"/>
              <a:ext cx="5616624" cy="289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해외전시회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(123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무역사절단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(51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, GP </a:t>
              </a:r>
              <a:r>
                <a:rPr lang="ko-KR" altLang="en-US" sz="1400" b="1" kern="0" spc="-2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상담회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(60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등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793676" y="4643886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*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9" name="그룹 57"/>
          <p:cNvGrpSpPr/>
          <p:nvPr/>
        </p:nvGrpSpPr>
        <p:grpSpPr>
          <a:xfrm>
            <a:off x="463841" y="5997185"/>
            <a:ext cx="8211379" cy="365118"/>
            <a:chOff x="463841" y="6160226"/>
            <a:chExt cx="8211379" cy="365118"/>
          </a:xfrm>
        </p:grpSpPr>
        <p:grpSp>
          <p:nvGrpSpPr>
            <p:cNvPr id="10" name="그룹 9"/>
            <p:cNvGrpSpPr/>
            <p:nvPr/>
          </p:nvGrpSpPr>
          <p:grpSpPr>
            <a:xfrm>
              <a:off x="463841" y="6160226"/>
              <a:ext cx="8211379" cy="365118"/>
              <a:chOff x="463841" y="5250678"/>
              <a:chExt cx="8211379" cy="373745"/>
            </a:xfrm>
          </p:grpSpPr>
          <p:grpSp>
            <p:nvGrpSpPr>
              <p:cNvPr id="11" name="그룹 16"/>
              <p:cNvGrpSpPr/>
              <p:nvPr/>
            </p:nvGrpSpPr>
            <p:grpSpPr>
              <a:xfrm>
                <a:off x="463841" y="5250678"/>
                <a:ext cx="8211293" cy="373745"/>
                <a:chOff x="406401" y="3845680"/>
                <a:chExt cx="8031922" cy="388390"/>
              </a:xfrm>
            </p:grpSpPr>
            <p:sp>
              <p:nvSpPr>
                <p:cNvPr id="101" name="AutoShape 55"/>
                <p:cNvSpPr>
                  <a:spLocks noChangeArrowheads="1"/>
                </p:cNvSpPr>
                <p:nvPr/>
              </p:nvSpPr>
              <p:spPr bwMode="auto">
                <a:xfrm>
                  <a:off x="406401" y="3845680"/>
                  <a:ext cx="6943935" cy="388390"/>
                </a:xfrm>
                <a:prstGeom prst="roundRect">
                  <a:avLst>
                    <a:gd name="adj" fmla="val 0"/>
                  </a:avLst>
                </a:prstGeom>
                <a:solidFill>
                  <a:srgbClr val="0B52A9"/>
                </a:solidFill>
                <a:ln w="3175">
                  <a:solidFill>
                    <a:srgbClr val="969696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102" name="Rectangle 56"/>
                <p:cNvSpPr>
                  <a:spLocks noChangeArrowheads="1"/>
                </p:cNvSpPr>
                <p:nvPr/>
              </p:nvSpPr>
              <p:spPr bwMode="auto">
                <a:xfrm>
                  <a:off x="409471" y="3869727"/>
                  <a:ext cx="8028852" cy="175557"/>
                </a:xfrm>
                <a:prstGeom prst="rect">
                  <a:avLst/>
                </a:prstGeom>
                <a:gradFill rotWithShape="1">
                  <a:gsLst>
                    <a:gs pos="0">
                      <a:srgbClr val="767676">
                        <a:alpha val="0"/>
                      </a:srgbClr>
                    </a:gs>
                    <a:gs pos="100000">
                      <a:srgbClr val="FFFFFF">
                        <a:alpha val="9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sp>
            <p:nvSpPr>
              <p:cNvPr id="103" name="제목 114"/>
              <p:cNvSpPr txBox="1">
                <a:spLocks/>
              </p:cNvSpPr>
              <p:nvPr/>
            </p:nvSpPr>
            <p:spPr>
              <a:xfrm>
                <a:off x="531932" y="5260468"/>
                <a:ext cx="8143288" cy="344257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eaLnBrk="0" latinLnBrk="0" hangingPunct="0">
                  <a:defRPr/>
                </a:pPr>
                <a:r>
                  <a:rPr lang="ko-KR" altLang="en-US" sz="20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전문무역상사 추가 지정</a:t>
                </a:r>
                <a:r>
                  <a:rPr lang="en-US" altLang="ko-KR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(100</a:t>
                </a:r>
                <a:r>
                  <a:rPr lang="ko-KR" altLang="en-US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여개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: 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('14</a:t>
                </a:r>
                <a:r>
                  <a:rPr lang="ko-KR" altLang="en-US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년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167</a:t>
                </a:r>
                <a:r>
                  <a:rPr lang="ko-KR" altLang="en-US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개 </a:t>
                </a:r>
                <a:r>
                  <a:rPr lang="ko-KR" altLang="en-US" sz="20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   </a:t>
                </a:r>
                <a:r>
                  <a:rPr lang="en-US" altLang="ko-KR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(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'15</a:t>
                </a:r>
                <a:r>
                  <a:rPr lang="ko-KR" altLang="en-US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년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 270</a:t>
                </a:r>
                <a:r>
                  <a:rPr lang="ko-KR" altLang="en-US" sz="2000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여개</a:t>
                </a:r>
                <a:endPara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12" name="오른쪽 화살표 11"/>
            <p:cNvSpPr/>
            <p:nvPr/>
          </p:nvSpPr>
          <p:spPr>
            <a:xfrm>
              <a:off x="5518663" y="6242178"/>
              <a:ext cx="245890" cy="195902"/>
            </a:xfrm>
            <a:prstGeom prst="rightArrow">
              <a:avLst/>
            </a:prstGeom>
            <a:solidFill>
              <a:schemeClr val="bg1"/>
            </a:solidFill>
            <a:ln w="9525" cap="rnd">
              <a:solidFill>
                <a:schemeClr val="bg1">
                  <a:lumMod val="50000"/>
                </a:schemeClr>
              </a:solidFill>
              <a:tailEnd type="none"/>
            </a:ln>
            <a:effectLst>
              <a:glow rad="50800">
                <a:schemeClr val="tx2">
                  <a:lumMod val="50000"/>
                  <a:alpha val="8000"/>
                </a:schemeClr>
              </a:glo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1F497D">
                      <a:lumMod val="50000"/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54" name="모서리가 둥근 직사각형 8"/>
          <p:cNvSpPr/>
          <p:nvPr/>
        </p:nvSpPr>
        <p:spPr>
          <a:xfrm>
            <a:off x="463840" y="2188631"/>
            <a:ext cx="8211294" cy="16144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13" name="그룹 7"/>
          <p:cNvGrpSpPr/>
          <p:nvPr/>
        </p:nvGrpSpPr>
        <p:grpSpPr>
          <a:xfrm>
            <a:off x="463841" y="1823655"/>
            <a:ext cx="8211379" cy="365118"/>
            <a:chOff x="463841" y="2276872"/>
            <a:chExt cx="8211379" cy="373745"/>
          </a:xfrm>
        </p:grpSpPr>
        <p:grpSp>
          <p:nvGrpSpPr>
            <p:cNvPr id="14" name="그룹 61"/>
            <p:cNvGrpSpPr/>
            <p:nvPr/>
          </p:nvGrpSpPr>
          <p:grpSpPr>
            <a:xfrm>
              <a:off x="463841" y="2276872"/>
              <a:ext cx="8211293" cy="373745"/>
              <a:chOff x="406401" y="3845680"/>
              <a:chExt cx="8031922" cy="388390"/>
            </a:xfrm>
          </p:grpSpPr>
          <p:sp>
            <p:nvSpPr>
              <p:cNvPr id="63" name="AutoShape 55"/>
              <p:cNvSpPr>
                <a:spLocks noChangeArrowheads="1"/>
              </p:cNvSpPr>
              <p:nvPr/>
            </p:nvSpPr>
            <p:spPr bwMode="auto">
              <a:xfrm>
                <a:off x="406401" y="3845680"/>
                <a:ext cx="6515356" cy="388390"/>
              </a:xfrm>
              <a:prstGeom prst="roundRect">
                <a:avLst>
                  <a:gd name="adj" fmla="val 0"/>
                </a:avLst>
              </a:prstGeom>
              <a:solidFill>
                <a:srgbClr val="2D3A9B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67" name="Rectangle 56"/>
              <p:cNvSpPr>
                <a:spLocks noChangeArrowheads="1"/>
              </p:cNvSpPr>
              <p:nvPr/>
            </p:nvSpPr>
            <p:spPr bwMode="auto">
              <a:xfrm>
                <a:off x="409471" y="3869729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68" name="제목 114"/>
            <p:cNvSpPr txBox="1">
              <a:spLocks/>
            </p:cNvSpPr>
            <p:nvPr/>
          </p:nvSpPr>
          <p:spPr>
            <a:xfrm>
              <a:off x="531932" y="2286662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수출지원기관의 사업을 </a:t>
              </a:r>
              <a:r>
                <a:rPr lang="ko-KR" altLang="en-US" sz="2000" kern="0" spc="-7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통합ㆍ연계하여</a:t>
              </a:r>
              <a:r>
                <a:rPr lang="ko-KR" altLang="en-US" sz="2000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 </a:t>
              </a: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기업 맞춤형으로 지원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515230" y="2288817"/>
            <a:ext cx="37687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8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 기관 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23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 사업 </a:t>
            </a:r>
            <a:r>
              <a:rPr lang="ko-KR" altLang="en-US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통합ㆍ연계</a:t>
            </a:r>
            <a:endParaRPr lang="en-US" altLang="ko-KR" kern="0" spc="-8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518914" y="3067824"/>
            <a:ext cx="463283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무역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기술 전문인력을 활용하여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밀착 지원</a:t>
            </a: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('15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2,400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개사 지원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87760" y="2609133"/>
            <a:ext cx="37687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해외마케팅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컨설팅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무역금융 등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5958673" y="2250531"/>
            <a:ext cx="2523529" cy="1544431"/>
            <a:chOff x="5958673" y="2486023"/>
            <a:chExt cx="2656219" cy="1625639"/>
          </a:xfrm>
        </p:grpSpPr>
        <p:sp>
          <p:nvSpPr>
            <p:cNvPr id="78" name="직사각형 77"/>
            <p:cNvSpPr/>
            <p:nvPr/>
          </p:nvSpPr>
          <p:spPr>
            <a:xfrm>
              <a:off x="5958673" y="2521242"/>
              <a:ext cx="2652245" cy="1590420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5958673" y="2524984"/>
              <a:ext cx="2652246" cy="232175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5979393" y="2486023"/>
              <a:ext cx="2635499" cy="3239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중소ㆍ중견기업  수출비중</a:t>
              </a:r>
              <a:endParaRPr lang="en-US" altLang="ko-KR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6"/>
            <p:cNvGrpSpPr/>
            <p:nvPr/>
          </p:nvGrpSpPr>
          <p:grpSpPr>
            <a:xfrm>
              <a:off x="6185892" y="2870390"/>
              <a:ext cx="2404882" cy="1154203"/>
              <a:chOff x="6185892" y="2711603"/>
              <a:chExt cx="2404882" cy="1154203"/>
            </a:xfrm>
          </p:grpSpPr>
          <p:grpSp>
            <p:nvGrpSpPr>
              <p:cNvPr id="17" name="그룹 3"/>
              <p:cNvGrpSpPr/>
              <p:nvPr/>
            </p:nvGrpSpPr>
            <p:grpSpPr>
              <a:xfrm>
                <a:off x="6185892" y="3533000"/>
                <a:ext cx="2232248" cy="311575"/>
                <a:chOff x="9144000" y="3524181"/>
                <a:chExt cx="2568080" cy="349612"/>
              </a:xfrm>
            </p:grpSpPr>
            <p:sp>
              <p:nvSpPr>
                <p:cNvPr id="120" name="직사각형 119"/>
                <p:cNvSpPr/>
                <p:nvPr/>
              </p:nvSpPr>
              <p:spPr>
                <a:xfrm>
                  <a:off x="9144000" y="3680616"/>
                  <a:ext cx="2568080" cy="193177"/>
                </a:xfrm>
                <a:prstGeom prst="rect">
                  <a:avLst/>
                </a:prstGeom>
                <a:solidFill>
                  <a:srgbClr val="236A8D"/>
                </a:solidFill>
                <a:ln w="15875" cap="rnd">
                  <a:noFill/>
                  <a:tailEnd type="none"/>
                </a:ln>
                <a:effectLst>
                  <a:innerShdw blurRad="63500">
                    <a:schemeClr val="tx2">
                      <a:lumMod val="75000"/>
                      <a:alpha val="73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121" name="사다리꼴 120"/>
                <p:cNvSpPr/>
                <p:nvPr/>
              </p:nvSpPr>
              <p:spPr>
                <a:xfrm>
                  <a:off x="9144000" y="3524181"/>
                  <a:ext cx="2568080" cy="154542"/>
                </a:xfrm>
                <a:prstGeom prst="trapezoid">
                  <a:avLst>
                    <a:gd name="adj" fmla="val 64961"/>
                  </a:avLst>
                </a:prstGeom>
                <a:solidFill>
                  <a:schemeClr val="bg1">
                    <a:lumMod val="95000"/>
                  </a:schemeClr>
                </a:solidFill>
                <a:ln w="6350" cap="rnd">
                  <a:solidFill>
                    <a:schemeClr val="bg1">
                      <a:lumMod val="85000"/>
                    </a:schemeClr>
                  </a:solidFill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grpSp>
            <p:nvGrpSpPr>
              <p:cNvPr id="18" name="그룹 4"/>
              <p:cNvGrpSpPr/>
              <p:nvPr/>
            </p:nvGrpSpPr>
            <p:grpSpPr>
              <a:xfrm>
                <a:off x="7927498" y="2988774"/>
                <a:ext cx="259674" cy="649722"/>
                <a:chOff x="9931156" y="3047128"/>
                <a:chExt cx="259674" cy="593966"/>
              </a:xfrm>
            </p:grpSpPr>
            <p:sp>
              <p:nvSpPr>
                <p:cNvPr id="118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9931156" y="3047128"/>
                  <a:ext cx="259674" cy="587492"/>
                </a:xfrm>
                <a:prstGeom prst="rect">
                  <a:avLst/>
                </a:prstGeom>
                <a:gradFill rotWithShape="1">
                  <a:gsLst>
                    <a:gs pos="100000">
                      <a:srgbClr val="C00000"/>
                    </a:gs>
                    <a:gs pos="0">
                      <a:srgbClr val="C00000"/>
                    </a:gs>
                    <a:gs pos="51000">
                      <a:srgbClr val="FF0000"/>
                    </a:gs>
                    <a:gs pos="45000">
                      <a:schemeClr val="accent2">
                        <a:lumMod val="50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119" name="직사각형 118"/>
                <p:cNvSpPr/>
                <p:nvPr/>
              </p:nvSpPr>
              <p:spPr>
                <a:xfrm>
                  <a:off x="10050754" y="3053601"/>
                  <a:ext cx="45717" cy="587493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sp>
            <p:nvSpPr>
              <p:cNvPr id="111" name="제목 114"/>
              <p:cNvSpPr txBox="1">
                <a:spLocks/>
              </p:cNvSpPr>
              <p:nvPr/>
            </p:nvSpPr>
            <p:spPr>
              <a:xfrm>
                <a:off x="7601962" y="3651184"/>
                <a:ext cx="880240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'15(</a:t>
                </a:r>
                <a:r>
                  <a:rPr lang="ko-KR" altLang="en-US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목표</a:t>
                </a:r>
                <a:r>
                  <a:rPr lang="en-US" altLang="ko-KR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)</a:t>
                </a:r>
                <a:endParaRPr lang="ko-KR" altLang="en-US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  <p:sp>
            <p:nvSpPr>
              <p:cNvPr id="112" name="Text Box 170"/>
              <p:cNvSpPr txBox="1">
                <a:spLocks noChangeArrowheads="1"/>
              </p:cNvSpPr>
              <p:nvPr/>
            </p:nvSpPr>
            <p:spPr bwMode="auto">
              <a:xfrm>
                <a:off x="7603711" y="2711603"/>
                <a:ext cx="987063" cy="3077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35.0</a:t>
                </a:r>
                <a:r>
                  <a:rPr lang="en-US" altLang="ko-KR" sz="1200" kern="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13" name="제목 114"/>
              <p:cNvSpPr txBox="1">
                <a:spLocks/>
              </p:cNvSpPr>
              <p:nvPr/>
            </p:nvSpPr>
            <p:spPr>
              <a:xfrm>
                <a:off x="6901190" y="3651184"/>
                <a:ext cx="742778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'14</a:t>
                </a:r>
                <a:endParaRPr lang="ko-KR" altLang="en-US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  <p:sp>
            <p:nvSpPr>
              <p:cNvPr id="114" name="Text Box 170"/>
              <p:cNvSpPr txBox="1">
                <a:spLocks noChangeArrowheads="1"/>
              </p:cNvSpPr>
              <p:nvPr/>
            </p:nvSpPr>
            <p:spPr bwMode="auto">
              <a:xfrm>
                <a:off x="6921858" y="2912369"/>
                <a:ext cx="780830" cy="3077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34.0</a:t>
                </a:r>
                <a:r>
                  <a:rPr lang="en-US" altLang="ko-KR" sz="12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grpSp>
            <p:nvGrpSpPr>
              <p:cNvPr id="19" name="그룹 5"/>
              <p:cNvGrpSpPr/>
              <p:nvPr/>
            </p:nvGrpSpPr>
            <p:grpSpPr>
              <a:xfrm>
                <a:off x="6450848" y="3178649"/>
                <a:ext cx="962403" cy="462883"/>
                <a:chOff x="10675052" y="2372554"/>
                <a:chExt cx="962403" cy="1285501"/>
              </a:xfrm>
            </p:grpSpPr>
            <p:sp>
              <p:nvSpPr>
                <p:cNvPr id="116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11377781" y="2380177"/>
                  <a:ext cx="259674" cy="1257635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117" name="직사각형 116"/>
                <p:cNvSpPr/>
                <p:nvPr/>
              </p:nvSpPr>
              <p:spPr>
                <a:xfrm>
                  <a:off x="11497374" y="2372554"/>
                  <a:ext cx="41401" cy="1254139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90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10675052" y="2826213"/>
                  <a:ext cx="259674" cy="811570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91" name="직사각형 90"/>
                <p:cNvSpPr/>
                <p:nvPr/>
              </p:nvSpPr>
              <p:spPr>
                <a:xfrm>
                  <a:off x="10794645" y="2848737"/>
                  <a:ext cx="41401" cy="80931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sp>
            <p:nvSpPr>
              <p:cNvPr id="88" name="제목 114"/>
              <p:cNvSpPr txBox="1">
                <a:spLocks/>
              </p:cNvSpPr>
              <p:nvPr/>
            </p:nvSpPr>
            <p:spPr>
              <a:xfrm>
                <a:off x="6198461" y="3651184"/>
                <a:ext cx="742778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  <a:cs typeface="Arial" pitchFamily="34" charset="0"/>
                  </a:rPr>
                  <a:t>'12</a:t>
                </a:r>
                <a:endParaRPr lang="ko-KR" altLang="en-US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endParaRPr>
              </a:p>
            </p:txBody>
          </p:sp>
          <p:sp>
            <p:nvSpPr>
              <p:cNvPr id="89" name="Text Box 170"/>
              <p:cNvSpPr txBox="1">
                <a:spLocks noChangeArrowheads="1"/>
              </p:cNvSpPr>
              <p:nvPr/>
            </p:nvSpPr>
            <p:spPr bwMode="auto">
              <a:xfrm>
                <a:off x="6216671" y="3075050"/>
                <a:ext cx="780830" cy="3077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32.1</a:t>
                </a:r>
                <a:r>
                  <a:rPr lang="en-US" altLang="ko-KR" sz="12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나눔고딕 ExtraBold" pitchFamily="50" charset="-127"/>
                    <a:ea typeface="나눔고딕 ExtraBold" pitchFamily="50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pic>
          <p:nvPicPr>
            <p:cNvPr id="1026" name="Picture 2" descr="C:\Users\Joohee\Desktop\SDFSAFD copy.png"/>
            <p:cNvPicPr>
              <a:picLocks noChangeAspect="1" noChangeArrowheads="1"/>
            </p:cNvPicPr>
            <p:nvPr/>
          </p:nvPicPr>
          <p:blipFill>
            <a:blip r:embed="rId3" cstate="print"/>
            <a:srcRect l="66979" t="49722" r="27604" b="44306"/>
            <a:stretch>
              <a:fillRect/>
            </a:stretch>
          </p:blipFill>
          <p:spPr bwMode="auto">
            <a:xfrm rot="1230807">
              <a:off x="7394599" y="3031973"/>
              <a:ext cx="495300" cy="409575"/>
            </a:xfrm>
            <a:prstGeom prst="rect">
              <a:avLst/>
            </a:prstGeom>
            <a:noFill/>
          </p:spPr>
        </p:pic>
      </p:grpSp>
      <p:sp>
        <p:nvSpPr>
          <p:cNvPr id="92" name="직사각형 91"/>
          <p:cNvSpPr/>
          <p:nvPr/>
        </p:nvSpPr>
        <p:spPr>
          <a:xfrm>
            <a:off x="515230" y="5439236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세계 최고수준의 통합무역정보 제공 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대상국 확대 및 </a:t>
            </a:r>
            <a:r>
              <a:rPr lang="ko-KR" altLang="en-US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모바일서비스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강화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81" name="그룹 80"/>
          <p:cNvGrpSpPr/>
          <p:nvPr/>
        </p:nvGrpSpPr>
        <p:grpSpPr>
          <a:xfrm>
            <a:off x="6485304" y="481896"/>
            <a:ext cx="2194968" cy="333943"/>
            <a:chOff x="5957544" y="497136"/>
            <a:chExt cx="2194968" cy="333943"/>
          </a:xfrm>
        </p:grpSpPr>
        <p:sp>
          <p:nvSpPr>
            <p:cNvPr id="83" name="모서리가 둥근 직사각형 82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3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34543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중소</a:t>
              </a:r>
              <a:r>
                <a:rPr lang="en-US" altLang="ko-KR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·</a:t>
              </a: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중견기업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99" name="그룹 64"/>
          <p:cNvGrpSpPr/>
          <p:nvPr/>
        </p:nvGrpSpPr>
        <p:grpSpPr>
          <a:xfrm>
            <a:off x="332493" y="1017930"/>
            <a:ext cx="8741788" cy="642947"/>
            <a:chOff x="9525" y="267526"/>
            <a:chExt cx="4102220" cy="696986"/>
          </a:xfrm>
        </p:grpSpPr>
        <p:sp>
          <p:nvSpPr>
            <p:cNvPr id="104" name="직사각형 103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105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106" name="직선 연결선 105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7" name="직선 연결선 106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08" name="직사각형 107"/>
          <p:cNvSpPr/>
          <p:nvPr/>
        </p:nvSpPr>
        <p:spPr>
          <a:xfrm>
            <a:off x="355825" y="1115836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내수기업의 수출기업화를 촉진하겠습니다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7519950" y="1115145"/>
            <a:ext cx="1196612" cy="447306"/>
            <a:chOff x="1662099" y="5840040"/>
            <a:chExt cx="1719200" cy="642657"/>
          </a:xfrm>
        </p:grpSpPr>
        <p:pic>
          <p:nvPicPr>
            <p:cNvPr id="125" name="그림 1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389" y="5879291"/>
              <a:ext cx="904518" cy="252001"/>
            </a:xfrm>
            <a:prstGeom prst="rect">
              <a:avLst/>
            </a:prstGeom>
          </p:spPr>
        </p:pic>
        <p:pic>
          <p:nvPicPr>
            <p:cNvPr id="126" name="그림 12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2618747" y="5840040"/>
              <a:ext cx="762552" cy="291254"/>
            </a:xfrm>
            <a:prstGeom prst="rect">
              <a:avLst/>
            </a:prstGeom>
          </p:spPr>
        </p:pic>
        <p:pic>
          <p:nvPicPr>
            <p:cNvPr id="127" name="그림 1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5781" y="6230696"/>
              <a:ext cx="660610" cy="252001"/>
            </a:xfrm>
            <a:prstGeom prst="rect">
              <a:avLst/>
            </a:prstGeom>
          </p:spPr>
        </p:pic>
        <p:pic>
          <p:nvPicPr>
            <p:cNvPr id="128" name="그림 12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444" b="33333"/>
            <a:stretch/>
          </p:blipFill>
          <p:spPr>
            <a:xfrm>
              <a:off x="1662099" y="6230696"/>
              <a:ext cx="795789" cy="252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730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모서리가 둥근 직사각형 8"/>
          <p:cNvSpPr/>
          <p:nvPr/>
        </p:nvSpPr>
        <p:spPr>
          <a:xfrm>
            <a:off x="463840" y="2219324"/>
            <a:ext cx="8211294" cy="156971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2" name="그룹 61"/>
          <p:cNvGrpSpPr/>
          <p:nvPr/>
        </p:nvGrpSpPr>
        <p:grpSpPr>
          <a:xfrm>
            <a:off x="463842" y="1844824"/>
            <a:ext cx="8211292" cy="373745"/>
            <a:chOff x="406402" y="3845680"/>
            <a:chExt cx="8031921" cy="388390"/>
          </a:xfrm>
        </p:grpSpPr>
        <p:sp>
          <p:nvSpPr>
            <p:cNvPr id="63" name="AutoShape 55"/>
            <p:cNvSpPr>
              <a:spLocks noChangeArrowheads="1"/>
            </p:cNvSpPr>
            <p:nvPr/>
          </p:nvSpPr>
          <p:spPr bwMode="auto">
            <a:xfrm>
              <a:off x="406402" y="3845680"/>
              <a:ext cx="3077409" cy="388390"/>
            </a:xfrm>
            <a:prstGeom prst="roundRect">
              <a:avLst>
                <a:gd name="adj" fmla="val 0"/>
              </a:avLst>
            </a:prstGeom>
            <a:solidFill>
              <a:srgbClr val="2D3A9B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7" name="Rectangle 56"/>
            <p:cNvSpPr>
              <a:spLocks noChangeArrowheads="1"/>
            </p:cNvSpPr>
            <p:nvPr/>
          </p:nvSpPr>
          <p:spPr bwMode="auto">
            <a:xfrm>
              <a:off x="409471" y="3869729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68" name="제목 114"/>
          <p:cNvSpPr txBox="1">
            <a:spLocks/>
          </p:cNvSpPr>
          <p:nvPr/>
        </p:nvSpPr>
        <p:spPr>
          <a:xfrm>
            <a:off x="531932" y="1854614"/>
            <a:ext cx="3078045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전자상거래 수출기반 확충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515230" y="2278933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글로벌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온라인 쇼핑몰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입점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지원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7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개몰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·1,500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개사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6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9" name="모서리가 둥근 직사각형 8"/>
          <p:cNvSpPr/>
          <p:nvPr/>
        </p:nvSpPr>
        <p:spPr>
          <a:xfrm>
            <a:off x="463840" y="5630921"/>
            <a:ext cx="8211294" cy="8750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pic>
        <p:nvPicPr>
          <p:cNvPr id="1028" name="Picture 4" descr="C:\Users\Administrator\Desktop\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" t="19495" r="86014" b="69417"/>
          <a:stretch/>
        </p:blipFill>
        <p:spPr bwMode="auto">
          <a:xfrm>
            <a:off x="7926892" y="6016698"/>
            <a:ext cx="732988" cy="53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직사각형 69"/>
          <p:cNvSpPr/>
          <p:nvPr/>
        </p:nvSpPr>
        <p:spPr>
          <a:xfrm>
            <a:off x="515230" y="2708920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중국 전자상거래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선도기업과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협력 확대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6" name="모서리가 둥근 직사각형 8"/>
          <p:cNvSpPr/>
          <p:nvPr/>
        </p:nvSpPr>
        <p:spPr>
          <a:xfrm>
            <a:off x="463840" y="4272742"/>
            <a:ext cx="8211294" cy="8599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3" name="그룹 16"/>
          <p:cNvGrpSpPr/>
          <p:nvPr/>
        </p:nvGrpSpPr>
        <p:grpSpPr>
          <a:xfrm>
            <a:off x="463842" y="3895164"/>
            <a:ext cx="8211292" cy="373745"/>
            <a:chOff x="406402" y="3845680"/>
            <a:chExt cx="8031921" cy="388390"/>
          </a:xfrm>
        </p:grpSpPr>
        <p:sp>
          <p:nvSpPr>
            <p:cNvPr id="85" name="AutoShape 55"/>
            <p:cNvSpPr>
              <a:spLocks noChangeArrowheads="1"/>
            </p:cNvSpPr>
            <p:nvPr/>
          </p:nvSpPr>
          <p:spPr bwMode="auto">
            <a:xfrm>
              <a:off x="406402" y="3845680"/>
              <a:ext cx="5728639" cy="388390"/>
            </a:xfrm>
            <a:prstGeom prst="roundRect">
              <a:avLst>
                <a:gd name="adj" fmla="val 0"/>
              </a:avLst>
            </a:prstGeom>
            <a:solidFill>
              <a:srgbClr val="216932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6" name="Rectangle 56"/>
            <p:cNvSpPr>
              <a:spLocks noChangeArrowheads="1"/>
            </p:cNvSpPr>
            <p:nvPr/>
          </p:nvSpPr>
          <p:spPr bwMode="auto">
            <a:xfrm>
              <a:off x="409471" y="3869727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6" name="제목 114"/>
          <p:cNvSpPr txBox="1">
            <a:spLocks/>
          </p:cNvSpPr>
          <p:nvPr/>
        </p:nvSpPr>
        <p:spPr>
          <a:xfrm>
            <a:off x="531932" y="3904954"/>
            <a:ext cx="5624244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해외 정부조달시장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진출 및 정부간 무역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(G2G)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확대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515230" y="433105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美ㆍ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EU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ㆍ호주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 주요 선진국 공공조달시장 진출전략 수립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('15.</a:t>
            </a:r>
            <a:r>
              <a:rPr lang="en-US" altLang="ko-KR" sz="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6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월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ㆍ추진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16"/>
          <p:cNvGrpSpPr/>
          <p:nvPr/>
        </p:nvGrpSpPr>
        <p:grpSpPr>
          <a:xfrm>
            <a:off x="463841" y="5256370"/>
            <a:ext cx="8211293" cy="373745"/>
            <a:chOff x="406401" y="3845680"/>
            <a:chExt cx="8031922" cy="388390"/>
          </a:xfrm>
        </p:grpSpPr>
        <p:sp>
          <p:nvSpPr>
            <p:cNvPr id="101" name="AutoShape 55"/>
            <p:cNvSpPr>
              <a:spLocks noChangeArrowheads="1"/>
            </p:cNvSpPr>
            <p:nvPr/>
          </p:nvSpPr>
          <p:spPr bwMode="auto">
            <a:xfrm>
              <a:off x="406401" y="3845680"/>
              <a:ext cx="2891458" cy="388390"/>
            </a:xfrm>
            <a:prstGeom prst="roundRect">
              <a:avLst>
                <a:gd name="adj" fmla="val 0"/>
              </a:avLst>
            </a:prstGeom>
            <a:solidFill>
              <a:srgbClr val="0B52A9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02" name="Rectangle 56"/>
            <p:cNvSpPr>
              <a:spLocks noChangeArrowheads="1"/>
            </p:cNvSpPr>
            <p:nvPr/>
          </p:nvSpPr>
          <p:spPr bwMode="auto">
            <a:xfrm>
              <a:off x="409471" y="3869727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3" name="제목 114"/>
          <p:cNvSpPr txBox="1">
            <a:spLocks/>
          </p:cNvSpPr>
          <p:nvPr/>
        </p:nvSpPr>
        <p:spPr>
          <a:xfrm>
            <a:off x="531932" y="5266160"/>
            <a:ext cx="8143288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해외진출 금융지원 강화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15230" y="3365618"/>
            <a:ext cx="4920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인천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-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칭다오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간 해상배송 간이통관체계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구축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15230" y="4733405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방산ㆍ치안ㆍ보건의료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분야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G2G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수출 지원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600" kern="0" spc="-3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중남미ㆍ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CIS 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등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15230" y="5689400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중견기업 무역금융 지원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확대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('14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 74.5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조원 →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('15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 79.5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조원</a:t>
            </a:r>
          </a:p>
        </p:txBody>
      </p:sp>
      <p:grpSp>
        <p:nvGrpSpPr>
          <p:cNvPr id="43" name="그룹 1"/>
          <p:cNvGrpSpPr/>
          <p:nvPr/>
        </p:nvGrpSpPr>
        <p:grpSpPr>
          <a:xfrm>
            <a:off x="728216" y="2886008"/>
            <a:ext cx="5788090" cy="477054"/>
            <a:chOff x="233392" y="1351902"/>
            <a:chExt cx="5788090" cy="477054"/>
          </a:xfrm>
        </p:grpSpPr>
        <p:sp>
          <p:nvSpPr>
            <p:cNvPr id="44" name="직사각형 43"/>
            <p:cNvSpPr/>
            <p:nvPr/>
          </p:nvSpPr>
          <p:spPr>
            <a:xfrm>
              <a:off x="404858" y="1492507"/>
              <a:ext cx="5616624" cy="2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파워셀러 양성 교육</a:t>
              </a:r>
              <a:r>
                <a:rPr lang="en-US" altLang="ko-KR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한국관 소싱 등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33392" y="1351902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    *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515230" y="6061188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EDCF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민간재원 결합 제공 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利差보전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보증제공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출자 등</a:t>
            </a:r>
          </a:p>
        </p:txBody>
      </p:sp>
      <p:grpSp>
        <p:nvGrpSpPr>
          <p:cNvPr id="47" name="그룹 46"/>
          <p:cNvGrpSpPr/>
          <p:nvPr/>
        </p:nvGrpSpPr>
        <p:grpSpPr>
          <a:xfrm>
            <a:off x="6491762" y="481896"/>
            <a:ext cx="2194968" cy="333943"/>
            <a:chOff x="5957544" y="497136"/>
            <a:chExt cx="2194968" cy="333943"/>
          </a:xfrm>
        </p:grpSpPr>
        <p:sp>
          <p:nvSpPr>
            <p:cNvPr id="48" name="모서리가 둥근 직사각형 47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9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34543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중소</a:t>
              </a:r>
              <a:r>
                <a:rPr lang="en-US" altLang="ko-KR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·</a:t>
              </a: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중견기업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2" name="그룹 64"/>
          <p:cNvGrpSpPr/>
          <p:nvPr/>
        </p:nvGrpSpPr>
        <p:grpSpPr>
          <a:xfrm>
            <a:off x="332493" y="1034033"/>
            <a:ext cx="8741788" cy="642947"/>
            <a:chOff x="9525" y="267526"/>
            <a:chExt cx="4102220" cy="696986"/>
          </a:xfrm>
        </p:grpSpPr>
        <p:sp>
          <p:nvSpPr>
            <p:cNvPr id="56" name="직사각형 55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57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60" name="직선 연결선 59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2" name="직선 연결선 61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66" name="직사각형 65"/>
          <p:cNvSpPr/>
          <p:nvPr/>
        </p:nvSpPr>
        <p:spPr>
          <a:xfrm>
            <a:off x="373460" y="1131939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전자상거래 등 새로운 수출방식을 활성화하겠습니다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7369948" y="1143112"/>
            <a:ext cx="1320440" cy="423252"/>
            <a:chOff x="6656146" y="5488811"/>
            <a:chExt cx="2019542" cy="647344"/>
          </a:xfrm>
        </p:grpSpPr>
        <p:pic>
          <p:nvPicPr>
            <p:cNvPr id="77" name="그림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840" y="5488811"/>
              <a:ext cx="904518" cy="252002"/>
            </a:xfrm>
            <a:prstGeom prst="rect">
              <a:avLst/>
            </a:prstGeom>
          </p:spPr>
        </p:pic>
        <p:pic>
          <p:nvPicPr>
            <p:cNvPr id="80" name="그림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201" y="5488811"/>
              <a:ext cx="948705" cy="252000"/>
            </a:xfrm>
            <a:prstGeom prst="rect">
              <a:avLst/>
            </a:prstGeom>
          </p:spPr>
        </p:pic>
        <p:pic>
          <p:nvPicPr>
            <p:cNvPr id="81" name="그림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7511" y="5884155"/>
              <a:ext cx="1058177" cy="252000"/>
            </a:xfrm>
            <a:prstGeom prst="rect">
              <a:avLst/>
            </a:prstGeom>
          </p:spPr>
        </p:pic>
        <p:pic>
          <p:nvPicPr>
            <p:cNvPr id="82" name="그림 8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52" b="25740"/>
            <a:stretch/>
          </p:blipFill>
          <p:spPr>
            <a:xfrm>
              <a:off x="6656146" y="5884155"/>
              <a:ext cx="708750" cy="252000"/>
            </a:xfrm>
            <a:prstGeom prst="rect">
              <a:avLst/>
            </a:prstGeom>
          </p:spPr>
        </p:pic>
      </p:grpSp>
      <p:sp>
        <p:nvSpPr>
          <p:cNvPr id="59" name="직사각형 58"/>
          <p:cNvSpPr/>
          <p:nvPr/>
        </p:nvSpPr>
        <p:spPr>
          <a:xfrm>
            <a:off x="6347114" y="2307829"/>
            <a:ext cx="2241284" cy="1410156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347114" y="2250682"/>
            <a:ext cx="2241285" cy="200821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364623" y="2191104"/>
            <a:ext cx="2227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전자상거래 수출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추정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)</a:t>
            </a:r>
            <a:endParaRPr lang="en-US" altLang="ko-KR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grpSp>
        <p:nvGrpSpPr>
          <p:cNvPr id="65" name="그룹 16"/>
          <p:cNvGrpSpPr/>
          <p:nvPr/>
        </p:nvGrpSpPr>
        <p:grpSpPr>
          <a:xfrm>
            <a:off x="6513565" y="2655934"/>
            <a:ext cx="2029993" cy="1034069"/>
            <a:chOff x="6155648" y="2670289"/>
            <a:chExt cx="2402215" cy="1195517"/>
          </a:xfrm>
        </p:grpSpPr>
        <p:grpSp>
          <p:nvGrpSpPr>
            <p:cNvPr id="72" name="그룹 3"/>
            <p:cNvGrpSpPr/>
            <p:nvPr/>
          </p:nvGrpSpPr>
          <p:grpSpPr>
            <a:xfrm>
              <a:off x="6185892" y="3533000"/>
              <a:ext cx="2232248" cy="311575"/>
              <a:chOff x="9144000" y="3524181"/>
              <a:chExt cx="2568080" cy="349612"/>
            </a:xfrm>
          </p:grpSpPr>
          <p:sp>
            <p:nvSpPr>
              <p:cNvPr id="98" name="직사각형 97"/>
              <p:cNvSpPr/>
              <p:nvPr/>
            </p:nvSpPr>
            <p:spPr>
              <a:xfrm>
                <a:off x="9144000" y="3680616"/>
                <a:ext cx="2568080" cy="193177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0" name="사다리꼴 99"/>
              <p:cNvSpPr/>
              <p:nvPr/>
            </p:nvSpPr>
            <p:spPr>
              <a:xfrm>
                <a:off x="9144000" y="3524181"/>
                <a:ext cx="2568080" cy="15454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73" name="그룹 4"/>
            <p:cNvGrpSpPr/>
            <p:nvPr/>
          </p:nvGrpSpPr>
          <p:grpSpPr>
            <a:xfrm>
              <a:off x="7927498" y="2877979"/>
              <a:ext cx="259674" cy="760513"/>
              <a:chOff x="9931156" y="2945844"/>
              <a:chExt cx="259674" cy="695250"/>
            </a:xfrm>
          </p:grpSpPr>
          <p:sp>
            <p:nvSpPr>
              <p:cNvPr id="94" name="Rectangle 29"/>
              <p:cNvSpPr>
                <a:spLocks noChangeArrowheads="1"/>
              </p:cNvSpPr>
              <p:nvPr/>
            </p:nvSpPr>
            <p:spPr bwMode="auto">
              <a:xfrm rot="10800000">
                <a:off x="9931156" y="3012320"/>
                <a:ext cx="259674" cy="622301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5" name="직사각형 94"/>
              <p:cNvSpPr/>
              <p:nvPr/>
            </p:nvSpPr>
            <p:spPr>
              <a:xfrm>
                <a:off x="10042369" y="2945844"/>
                <a:ext cx="54102" cy="695250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74" name="제목 114"/>
            <p:cNvSpPr txBox="1">
              <a:spLocks/>
            </p:cNvSpPr>
            <p:nvPr/>
          </p:nvSpPr>
          <p:spPr>
            <a:xfrm>
              <a:off x="7601962" y="3651184"/>
              <a:ext cx="880240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'15(</a:t>
              </a:r>
              <a:r>
                <a:rPr lang="ko-KR" altLang="en-US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전</a:t>
              </a:r>
              <a:r>
                <a:rPr lang="ko-KR" altLang="en-US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망</a:t>
              </a:r>
              <a:r>
                <a:rPr lang="en-US" altLang="ko-KR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)</a:t>
              </a:r>
              <a:endParaRPr lang="ko-KR" altLang="en-US" sz="12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75" name="Text Box 170"/>
            <p:cNvSpPr txBox="1">
              <a:spLocks noChangeArrowheads="1"/>
            </p:cNvSpPr>
            <p:nvPr/>
          </p:nvSpPr>
          <p:spPr bwMode="auto">
            <a:xfrm>
              <a:off x="7570800" y="2670289"/>
              <a:ext cx="987063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00" dirty="0" smtClean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7</a:t>
              </a:r>
              <a:r>
                <a:rPr lang="ko-KR" altLang="en-US" sz="1000" kern="0" spc="-100" dirty="0" err="1" smtClean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천억원</a:t>
              </a:r>
              <a:endParaRPr lang="en-US" altLang="ko-KR" sz="1000" kern="0" spc="-10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3" name="제목 114"/>
            <p:cNvSpPr txBox="1">
              <a:spLocks/>
            </p:cNvSpPr>
            <p:nvPr/>
          </p:nvSpPr>
          <p:spPr>
            <a:xfrm>
              <a:off x="6901190" y="3651184"/>
              <a:ext cx="742778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grpSp>
          <p:nvGrpSpPr>
            <p:cNvPr id="87" name="그룹 5"/>
            <p:cNvGrpSpPr/>
            <p:nvPr/>
          </p:nvGrpSpPr>
          <p:grpSpPr>
            <a:xfrm>
              <a:off x="6450848" y="3178649"/>
              <a:ext cx="962403" cy="462883"/>
              <a:chOff x="10675052" y="2372554"/>
              <a:chExt cx="962403" cy="1285501"/>
            </a:xfrm>
          </p:grpSpPr>
          <p:sp>
            <p:nvSpPr>
              <p:cNvPr id="90" name="Rectangle 29"/>
              <p:cNvSpPr>
                <a:spLocks noChangeArrowheads="1"/>
              </p:cNvSpPr>
              <p:nvPr/>
            </p:nvSpPr>
            <p:spPr bwMode="auto">
              <a:xfrm rot="10800000">
                <a:off x="11377781" y="2526542"/>
                <a:ext cx="259674" cy="1111266"/>
              </a:xfrm>
              <a:prstGeom prst="rect">
                <a:avLst/>
              </a:prstGeom>
              <a:gradFill rotWithShape="1">
                <a:gsLst>
                  <a:gs pos="100000">
                    <a:srgbClr val="0D47FF"/>
                  </a:gs>
                  <a:gs pos="0">
                    <a:srgbClr val="003399"/>
                  </a:gs>
                  <a:gs pos="51000">
                    <a:srgbClr val="0033C4"/>
                  </a:gs>
                  <a:gs pos="45000">
                    <a:srgbClr val="0033CC"/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11497374" y="2372554"/>
                <a:ext cx="41401" cy="125413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 rot="10800000">
                <a:off x="10675052" y="2848302"/>
                <a:ext cx="259674" cy="789477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3" name="직사각형 92"/>
              <p:cNvSpPr/>
              <p:nvPr/>
            </p:nvSpPr>
            <p:spPr>
              <a:xfrm>
                <a:off x="10794645" y="2848737"/>
                <a:ext cx="41401" cy="80931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88" name="제목 114"/>
            <p:cNvSpPr txBox="1">
              <a:spLocks/>
            </p:cNvSpPr>
            <p:nvPr/>
          </p:nvSpPr>
          <p:spPr>
            <a:xfrm>
              <a:off x="6198461" y="3651184"/>
              <a:ext cx="742778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'13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89" name="Text Box 170"/>
            <p:cNvSpPr txBox="1">
              <a:spLocks noChangeArrowheads="1"/>
            </p:cNvSpPr>
            <p:nvPr/>
          </p:nvSpPr>
          <p:spPr bwMode="auto">
            <a:xfrm>
              <a:off x="6155648" y="3065078"/>
              <a:ext cx="879817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3.7</a:t>
              </a:r>
              <a:r>
                <a:rPr lang="ko-KR" altLang="en-US" sz="10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천억원</a:t>
              </a:r>
              <a:endParaRPr lang="en-US" altLang="ko-KR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04" name="Text Box 170"/>
            <p:cNvSpPr txBox="1">
              <a:spLocks noChangeArrowheads="1"/>
            </p:cNvSpPr>
            <p:nvPr/>
          </p:nvSpPr>
          <p:spPr bwMode="auto">
            <a:xfrm>
              <a:off x="6844913" y="2947018"/>
              <a:ext cx="879816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20" dirty="0" smtClean="0">
                  <a:solidFill>
                    <a:srgbClr val="0036D0"/>
                  </a:solidFill>
                  <a:latin typeface="나눔고딕 ExtraBold" pitchFamily="50" charset="-127"/>
                  <a:ea typeface="나눔고딕 ExtraBold" pitchFamily="50" charset="-127"/>
                </a:rPr>
                <a:t>5</a:t>
              </a:r>
              <a:r>
                <a:rPr lang="ko-KR" altLang="en-US" sz="1000" kern="0" spc="-120" dirty="0" err="1" smtClean="0">
                  <a:solidFill>
                    <a:srgbClr val="0036D0"/>
                  </a:solidFill>
                  <a:latin typeface="나눔고딕 ExtraBold" pitchFamily="50" charset="-127"/>
                  <a:ea typeface="나눔고딕 ExtraBold" pitchFamily="50" charset="-127"/>
                </a:rPr>
                <a:t>천억원</a:t>
              </a:r>
              <a:endParaRPr lang="en-US" altLang="ko-KR" sz="1000" kern="0" spc="-120" dirty="0">
                <a:solidFill>
                  <a:srgbClr val="0036D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-12000"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161" t="51345" r="16594" b="43203"/>
          <a:stretch/>
        </p:blipFill>
        <p:spPr>
          <a:xfrm rot="21064061">
            <a:off x="6757866" y="3052482"/>
            <a:ext cx="698353" cy="346326"/>
          </a:xfrm>
          <a:prstGeom prst="rect">
            <a:avLst/>
          </a:prstGeom>
        </p:spPr>
      </p:pic>
      <p:pic>
        <p:nvPicPr>
          <p:cNvPr id="71" name="그림 70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-12000"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161" t="51345" r="16594" b="43203"/>
          <a:stretch/>
        </p:blipFill>
        <p:spPr>
          <a:xfrm rot="20487075">
            <a:off x="7308817" y="2881343"/>
            <a:ext cx="849898" cy="421480"/>
          </a:xfrm>
          <a:prstGeom prst="rect">
            <a:avLst/>
          </a:prstGeom>
        </p:spPr>
      </p:pic>
      <p:sp>
        <p:nvSpPr>
          <p:cNvPr id="5" name="사각형 설명선 4"/>
          <p:cNvSpPr/>
          <p:nvPr/>
        </p:nvSpPr>
        <p:spPr>
          <a:xfrm>
            <a:off x="6588224" y="2591370"/>
            <a:ext cx="1152128" cy="292388"/>
          </a:xfrm>
          <a:prstGeom prst="wedgeRectCallout">
            <a:avLst>
              <a:gd name="adj1" fmla="val -2106"/>
              <a:gd name="adj2" fmla="val 118722"/>
            </a:avLst>
          </a:prstGeom>
          <a:ln>
            <a:noFill/>
            <a:tailEnd type="none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58457" y="2611830"/>
            <a:ext cx="12024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spc="-1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규제개혁</a:t>
            </a:r>
            <a:r>
              <a:rPr lang="en-US" altLang="ko-KR" sz="900" b="1" spc="-1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900" b="1" spc="-1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지원정책 </a:t>
            </a:r>
            <a:r>
              <a:rPr lang="ko-KR" altLang="en-US" sz="900" b="1" spc="-1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등</a:t>
            </a:r>
            <a:endParaRPr lang="ko-KR" altLang="en-US" sz="900" b="1" spc="-1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4" name="TextBox 83"/>
          <p:cNvSpPr txBox="1"/>
          <p:nvPr/>
        </p:nvSpPr>
        <p:spPr bwMode="auto">
          <a:xfrm>
            <a:off x="478159" y="242257"/>
            <a:ext cx="586410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중소</a:t>
            </a: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중견기업의 시장개척역량 강화</a:t>
            </a:r>
          </a:p>
        </p:txBody>
      </p:sp>
    </p:spTree>
    <p:extLst>
      <p:ext uri="{BB962C8B-B14F-4D97-AF65-F5344CB8AC3E}">
        <p14:creationId xmlns:p14="http://schemas.microsoft.com/office/powerpoint/2010/main" val="382064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2" descr="C:\Users\Administrator\Desktop\보도용-1페이지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90" b="85807"/>
          <a:stretch/>
        </p:blipFill>
        <p:spPr bwMode="auto">
          <a:xfrm>
            <a:off x="251520" y="123110"/>
            <a:ext cx="8838660" cy="97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직사각형 105"/>
          <p:cNvSpPr/>
          <p:nvPr/>
        </p:nvSpPr>
        <p:spPr>
          <a:xfrm>
            <a:off x="2051720" y="2852936"/>
            <a:ext cx="51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6600" b="1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감사합니다</a:t>
            </a:r>
            <a:endParaRPr lang="ko-KR" altLang="en-US" sz="6600" b="1" kern="0" spc="-30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95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ap="rnd">
          <a:solidFill>
            <a:schemeClr val="bg1">
              <a:lumMod val="50000"/>
            </a:schemeClr>
          </a:solidFill>
          <a:tailEnd type="none"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gradFill>
            <a:gsLst>
              <a:gs pos="0">
                <a:srgbClr val="C00000">
                  <a:alpha val="0"/>
                </a:srgbClr>
              </a:gs>
              <a:gs pos="79618">
                <a:schemeClr val="bg1">
                  <a:lumMod val="65000"/>
                </a:schemeClr>
              </a:gs>
              <a:gs pos="14000">
                <a:schemeClr val="tx1">
                  <a:lumMod val="50000"/>
                  <a:lumOff val="50000"/>
                </a:schemeClr>
              </a:gs>
              <a:gs pos="100000">
                <a:srgbClr val="C00000">
                  <a:alpha val="0"/>
                </a:srgbClr>
              </a:gs>
            </a:gsLst>
            <a:lin ang="5400000" scaled="0"/>
          </a:gra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1295</Words>
  <Application>Microsoft Office PowerPoint</Application>
  <PresentationFormat>화면 슬라이드 쇼(4:3)</PresentationFormat>
  <Paragraphs>247</Paragraphs>
  <Slides>13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굴림</vt:lpstr>
      <vt:lpstr>Arial</vt:lpstr>
      <vt:lpstr>맑은 고딕</vt:lpstr>
      <vt:lpstr>-윤고딕320</vt:lpstr>
      <vt:lpstr>나눔고딕 ExtraBold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187</cp:revision>
  <cp:lastPrinted>2015-01-12T03:15:40Z</cp:lastPrinted>
  <dcterms:created xsi:type="dcterms:W3CDTF">2015-01-08T13:06:47Z</dcterms:created>
  <dcterms:modified xsi:type="dcterms:W3CDTF">2015-01-14T07:44:14Z</dcterms:modified>
</cp:coreProperties>
</file>