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  <p:sldId id="267" r:id="rId11"/>
    <p:sldId id="263" r:id="rId12"/>
    <p:sldId id="268" r:id="rId13"/>
    <p:sldId id="269" r:id="rId14"/>
  </p:sldIdLst>
  <p:sldSz cx="9144000" cy="6858000" type="screen4x3"/>
  <p:notesSz cx="6858000" cy="9144000"/>
  <p:embeddedFontLst>
    <p:embeddedFont>
      <p:font typeface="-웹윤고딕130" charset="-127"/>
      <p:regular r:id="rId15"/>
    </p:embeddedFont>
    <p:embeddedFont>
      <p:font typeface="-웹윤고딕140" charset="-127"/>
      <p:regular r:id="rId16"/>
    </p:embeddedFont>
    <p:embeddedFont>
      <p:font typeface="맑은 고딕" pitchFamily="50" charset="-127"/>
      <p:regular r:id="rId17"/>
      <p:bold r:id="rId18"/>
    </p:embeddedFont>
    <p:embeddedFont>
      <p:font typeface="-웹윤고딕120" charset="-127"/>
      <p:regular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6D32"/>
    <a:srgbClr val="002774"/>
    <a:srgbClr val="6E2102"/>
    <a:srgbClr val="872903"/>
    <a:srgbClr val="E9E177"/>
    <a:srgbClr val="3D1201"/>
    <a:srgbClr val="D24B00"/>
    <a:srgbClr val="FE7F00"/>
    <a:srgbClr val="6A96BE"/>
    <a:srgbClr val="C462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94" autoAdjust="0"/>
    <p:restoredTop sz="94552" autoAdjust="0"/>
  </p:normalViewPr>
  <p:slideViewPr>
    <p:cSldViewPr>
      <p:cViewPr varScale="1">
        <p:scale>
          <a:sx n="107" d="100"/>
          <a:sy n="107" d="100"/>
        </p:scale>
        <p:origin x="-214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jpeg"/><Relationship Id="rId3" Type="http://schemas.openxmlformats.org/officeDocument/2006/relationships/image" Target="../media/image15.pn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26.png"/><Relationship Id="rId5" Type="http://schemas.openxmlformats.org/officeDocument/2006/relationships/image" Target="../media/image5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12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30.png"/><Relationship Id="rId5" Type="http://schemas.openxmlformats.org/officeDocument/2006/relationships/image" Target="../media/image7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15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387" t="46850" r="5113" b="38450"/>
          <a:stretch/>
        </p:blipFill>
        <p:spPr>
          <a:xfrm>
            <a:off x="5796136" y="3212976"/>
            <a:ext cx="2880320" cy="100811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8612" t="5383" r="5112" b="86111"/>
          <a:stretch/>
        </p:blipFill>
        <p:spPr>
          <a:xfrm>
            <a:off x="6239350" y="468189"/>
            <a:ext cx="2427252" cy="642041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565833" y="583243"/>
            <a:ext cx="1867819" cy="35394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17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6</a:t>
            </a:r>
            <a:r>
              <a:rPr lang="ko-KR" altLang="en-US" sz="17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대 에너지 新산업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74411" y="1827704"/>
            <a:ext cx="8052204" cy="104644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6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웹윤고딕140" panose="02030504000101010101" pitchFamily="18" charset="-127"/>
                <a:ea typeface="-웹윤고딕140" panose="02030504000101010101" pitchFamily="18" charset="-127"/>
              </a:rPr>
              <a:t>수요자원 거래시장 </a:t>
            </a:r>
            <a:r>
              <a:rPr lang="ko-KR" altLang="en-US" sz="6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웹윤고딕140" panose="02030504000101010101" pitchFamily="18" charset="-127"/>
                <a:ea typeface="-웹윤고딕140" panose="02030504000101010101" pitchFamily="18" charset="-127"/>
              </a:rPr>
              <a:t>개설</a:t>
            </a:r>
            <a:endParaRPr lang="ko-KR" altLang="en-US" sz="6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297639" y="1281051"/>
            <a:ext cx="4605748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4000" dirty="0">
                <a:solidFill>
                  <a:srgbClr val="E9E1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웹윤고딕130" panose="02030504000101010101" pitchFamily="18" charset="-127"/>
                <a:ea typeface="-웹윤고딕130" panose="02030504000101010101" pitchFamily="18" charset="-127"/>
              </a:rPr>
              <a:t>창조경제를 </a:t>
            </a:r>
            <a:r>
              <a:rPr lang="ko-KR" altLang="en-US" sz="4000" dirty="0" smtClean="0">
                <a:solidFill>
                  <a:srgbClr val="E9E1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웹윤고딕130" panose="02030504000101010101" pitchFamily="18" charset="-127"/>
                <a:ea typeface="-웹윤고딕130" panose="02030504000101010101" pitchFamily="18" charset="-127"/>
              </a:rPr>
              <a:t>선도하는</a:t>
            </a:r>
            <a:endParaRPr lang="ko-KR" altLang="en-US" sz="4000" dirty="0">
              <a:solidFill>
                <a:srgbClr val="E9E1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9252520" y="14158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201" b="70999"/>
          <a:stretch/>
        </p:blipFill>
        <p:spPr>
          <a:xfrm>
            <a:off x="0" y="836712"/>
            <a:ext cx="9144000" cy="1152128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00" t="32150" r="1963" b="6952"/>
          <a:stretch/>
        </p:blipFill>
        <p:spPr>
          <a:xfrm>
            <a:off x="365760" y="2204864"/>
            <a:ext cx="8598728" cy="417646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333" r="92571" b="75238"/>
          <a:stretch/>
        </p:blipFill>
        <p:spPr>
          <a:xfrm>
            <a:off x="0" y="914400"/>
            <a:ext cx="679269" cy="78377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76" t="14300" r="76571" b="80001"/>
          <a:stretch/>
        </p:blipFill>
        <p:spPr>
          <a:xfrm>
            <a:off x="683568" y="980728"/>
            <a:ext cx="1870993" cy="39087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29" t="20600" r="76571" b="73161"/>
          <a:stretch/>
        </p:blipFill>
        <p:spPr>
          <a:xfrm>
            <a:off x="679268" y="1412776"/>
            <a:ext cx="1876507" cy="42787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927" t="20000" b="79333"/>
          <a:stretch/>
        </p:blipFill>
        <p:spPr>
          <a:xfrm>
            <a:off x="633412" y="1371600"/>
            <a:ext cx="8510587" cy="4571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62553" y="150303"/>
            <a:ext cx="4397358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1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전력수요의 지속적 증가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777728" y="984827"/>
            <a:ext cx="1688284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전력소비 실적</a:t>
            </a:r>
            <a:endParaRPr lang="ko-KR" altLang="en-US" sz="2000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77728" y="1394131"/>
            <a:ext cx="1688284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최대전력 전망</a:t>
            </a:r>
            <a:endParaRPr lang="ko-KR" altLang="en-US" sz="2000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555776" y="984827"/>
            <a:ext cx="3004349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연평균 </a:t>
            </a:r>
            <a:r>
              <a:rPr lang="en-US" altLang="ko-KR" sz="2000" spc="-50" dirty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5.6%</a:t>
            </a:r>
            <a:r>
              <a:rPr lang="en-US" altLang="ko-KR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 </a:t>
            </a:r>
            <a:r>
              <a:rPr lang="ko-KR" altLang="en-US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증가</a:t>
            </a:r>
            <a:r>
              <a:rPr lang="en-US" altLang="ko-KR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(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’02~’11</a:t>
            </a:r>
            <a:r>
              <a:rPr lang="en-US" altLang="ko-KR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)</a:t>
            </a:r>
            <a:r>
              <a:rPr lang="en-US" altLang="ko-KR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 </a:t>
            </a:r>
            <a:endParaRPr lang="en-US" altLang="ko-KR" sz="2000" spc="-50" dirty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55776" y="1402838"/>
            <a:ext cx="3002745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연평균</a:t>
            </a:r>
            <a:r>
              <a:rPr lang="ko-KR" altLang="en-US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 </a:t>
            </a:r>
            <a:r>
              <a:rPr lang="en-US" altLang="ko-KR" sz="2000" spc="-50" dirty="0" smtClean="0">
                <a:solidFill>
                  <a:srgbClr val="FE7F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3.5%</a:t>
            </a:r>
            <a:r>
              <a:rPr lang="en-US" altLang="ko-KR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 </a:t>
            </a:r>
            <a:r>
              <a:rPr lang="ko-KR" altLang="en-US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charset="-127"/>
                <a:ea typeface="-웹윤고딕130" charset="-127"/>
              </a:rPr>
              <a:t>증가</a:t>
            </a:r>
            <a:r>
              <a:rPr lang="en-US" altLang="ko-KR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(’12~’27)</a:t>
            </a:r>
            <a:r>
              <a:rPr lang="en-US" altLang="ko-KR" sz="200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 </a:t>
            </a:r>
            <a:endParaRPr lang="en-US" altLang="ko-KR" sz="2000" spc="-50" dirty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594409" y="2260409"/>
            <a:ext cx="535724" cy="27699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1100" spc="-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[MW]</a:t>
            </a:r>
            <a:r>
              <a:rPr lang="en-US" altLang="ko-KR" sz="1200" spc="-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 </a:t>
            </a:r>
            <a:endParaRPr lang="en-US" altLang="ko-KR" sz="1200" spc="-50" dirty="0">
              <a:solidFill>
                <a:schemeClr val="tx1">
                  <a:lumMod val="95000"/>
                  <a:lumOff val="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262553" y="150303"/>
            <a:ext cx="5995552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2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전력공급설비 확충의 어려움 가중</a:t>
            </a:r>
          </a:p>
          <a:p>
            <a:endParaRPr lang="ko-KR" altLang="en-US" sz="3000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528" t="39445"/>
          <a:stretch/>
        </p:blipFill>
        <p:spPr>
          <a:xfrm>
            <a:off x="6540500" y="2705182"/>
            <a:ext cx="2603500" cy="415281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71" t="13519" r="50095" b="46481"/>
          <a:stretch/>
        </p:blipFill>
        <p:spPr>
          <a:xfrm>
            <a:off x="262552" y="927100"/>
            <a:ext cx="4300739" cy="274320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/>
          <a:srcRect l="50000" t="13251" r="2778" b="47037"/>
          <a:stretch>
            <a:fillRect/>
          </a:stretch>
        </p:blipFill>
        <p:spPr>
          <a:xfrm>
            <a:off x="4572000" y="908720"/>
            <a:ext cx="4318000" cy="2723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/>
          <a:srcRect l="1963" t="53150" r="50000" b="5900"/>
          <a:stretch>
            <a:fillRect/>
          </a:stretch>
        </p:blipFill>
        <p:spPr>
          <a:xfrm>
            <a:off x="179512" y="3645024"/>
            <a:ext cx="4392488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/>
          <a:srcRect l="50278" t="53519" r="2917" b="5926"/>
          <a:stretch>
            <a:fillRect/>
          </a:stretch>
        </p:blipFill>
        <p:spPr>
          <a:xfrm>
            <a:off x="4597400" y="3670300"/>
            <a:ext cx="4279900" cy="27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직사각형 15"/>
          <p:cNvSpPr/>
          <p:nvPr/>
        </p:nvSpPr>
        <p:spPr>
          <a:xfrm>
            <a:off x="1231671" y="1061219"/>
            <a:ext cx="2414444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기존발전소 부지 고갈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628814" y="1061219"/>
            <a:ext cx="4078360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지역 주민의 전력공급설비 수용 기피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878384" y="3817119"/>
            <a:ext cx="3039614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원전 안전성 우려 여론 확산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5161564" y="3817119"/>
            <a:ext cx="3063659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en-US" altLang="ko-KR" sz="20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CO</a:t>
            </a:r>
            <a:r>
              <a:rPr lang="en-US" altLang="ko-KR" sz="14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2</a:t>
            </a:r>
            <a:r>
              <a:rPr lang="en-US" altLang="ko-KR" sz="20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 </a:t>
            </a:r>
            <a:r>
              <a:rPr lang="ko-KR" altLang="en-US" sz="2000" spc="-50" dirty="0">
                <a:solidFill>
                  <a:schemeClr val="bg1"/>
                </a:solidFill>
                <a:latin typeface="-웹윤고딕140" pitchFamily="18" charset="-127"/>
                <a:ea typeface="-웹윤고딕140" pitchFamily="18" charset="-127"/>
              </a:rPr>
              <a:t>규제 등 환경규제 강화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201"/>
          <a:stretch/>
        </p:blipFill>
        <p:spPr>
          <a:xfrm>
            <a:off x="0" y="836712"/>
            <a:ext cx="9144000" cy="602128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62553" y="150303"/>
            <a:ext cx="3962944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3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전력수급정책의 전환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201" b="73099"/>
          <a:stretch/>
        </p:blipFill>
        <p:spPr>
          <a:xfrm>
            <a:off x="0" y="836712"/>
            <a:ext cx="9144000" cy="1008112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333" r="92571" b="75238"/>
          <a:stretch/>
        </p:blipFill>
        <p:spPr>
          <a:xfrm>
            <a:off x="0" y="903514"/>
            <a:ext cx="492825" cy="568643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480244" y="954444"/>
            <a:ext cx="8712968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3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공급 위주의 </a:t>
            </a:r>
            <a:r>
              <a:rPr lang="ko-KR" altLang="en-US" sz="2300" spc="-6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‘안정적인 전력수급’</a:t>
            </a:r>
            <a:r>
              <a:rPr lang="ko-KR" altLang="en-US" sz="23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에서 수요관리를 통한</a:t>
            </a:r>
            <a:endParaRPr lang="en-US" altLang="ko-KR" sz="2300" spc="-60" dirty="0" smtClean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r>
              <a:rPr lang="ko-KR" altLang="en-US" sz="2300" spc="-6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‘효율적인 전력수급’</a:t>
            </a:r>
            <a:r>
              <a:rPr lang="ko-KR" altLang="en-US" sz="23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으로</a:t>
            </a:r>
            <a:r>
              <a:rPr lang="en-US" altLang="ko-KR" sz="23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 </a:t>
            </a:r>
            <a:r>
              <a:rPr lang="ko-KR" altLang="en-US" sz="230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정책 전환 필요</a:t>
            </a:r>
            <a:endParaRPr lang="ko-KR" altLang="en-US" sz="2300" dirty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350" r="1963" b="67850"/>
          <a:stretch/>
        </p:blipFill>
        <p:spPr>
          <a:xfrm>
            <a:off x="0" y="4509120"/>
            <a:ext cx="8964488" cy="1152128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53" t="50000" r="80712" b="25850"/>
          <a:stretch/>
        </p:blipFill>
        <p:spPr>
          <a:xfrm>
            <a:off x="425450" y="3582186"/>
            <a:ext cx="1338238" cy="165618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153" t="50001" r="63125" b="25850"/>
          <a:stretch/>
        </p:blipFill>
        <p:spPr>
          <a:xfrm>
            <a:off x="2025650" y="3582186"/>
            <a:ext cx="1346200" cy="165618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653" t="50001" r="45833" b="25850"/>
          <a:stretch/>
        </p:blipFill>
        <p:spPr>
          <a:xfrm>
            <a:off x="3625850" y="3582186"/>
            <a:ext cx="1327150" cy="1656184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875" t="50001" r="28750" b="25850"/>
          <a:stretch/>
        </p:blipFill>
        <p:spPr>
          <a:xfrm>
            <a:off x="5200650" y="3582186"/>
            <a:ext cx="1314450" cy="1656184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445" t="43982" r="6805" b="25850"/>
          <a:stretch/>
        </p:blipFill>
        <p:spPr>
          <a:xfrm>
            <a:off x="6807200" y="3169436"/>
            <a:ext cx="1714500" cy="2068934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87" t="56937" r="77848" b="37924"/>
          <a:stretch/>
        </p:blipFill>
        <p:spPr>
          <a:xfrm>
            <a:off x="1763688" y="4057853"/>
            <a:ext cx="261962" cy="352426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87" t="56937" r="77848" b="37924"/>
          <a:stretch/>
        </p:blipFill>
        <p:spPr>
          <a:xfrm>
            <a:off x="3351188" y="4057853"/>
            <a:ext cx="261962" cy="352426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87" t="56937" r="77848" b="37924"/>
          <a:stretch/>
        </p:blipFill>
        <p:spPr>
          <a:xfrm>
            <a:off x="4951388" y="4057853"/>
            <a:ext cx="261962" cy="352426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287" t="56937" r="77848" b="37924"/>
          <a:stretch/>
        </p:blipFill>
        <p:spPr>
          <a:xfrm>
            <a:off x="6557938" y="4057853"/>
            <a:ext cx="261962" cy="352426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669497" y="3904028"/>
            <a:ext cx="850144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공급</a:t>
            </a:r>
            <a:endParaRPr lang="en-US" altLang="ko-KR" sz="2000" spc="-60" dirty="0" smtClean="0">
              <a:solidFill>
                <a:srgbClr val="0070C0"/>
              </a:solidFill>
              <a:latin typeface="-웹윤고딕140" panose="02030504000101010101" pitchFamily="18" charset="-127"/>
              <a:ea typeface="-웹윤고딕140" panose="02030504000101010101" pitchFamily="18" charset="-127"/>
            </a:endParaRPr>
          </a:p>
          <a:p>
            <a:pPr algn="ctr"/>
            <a:r>
              <a:rPr lang="ko-KR" altLang="en-US" sz="2000" spc="-6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중심</a:t>
            </a:r>
            <a:endParaRPr lang="ko-KR" altLang="en-US" sz="2000" dirty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339751" y="3904028"/>
            <a:ext cx="720081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 smtClean="0">
                <a:solidFill>
                  <a:srgbClr val="1D6D32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수요</a:t>
            </a:r>
            <a:endParaRPr lang="en-US" altLang="ko-KR" sz="2000" spc="-60" dirty="0" smtClean="0">
              <a:solidFill>
                <a:srgbClr val="1D6D32"/>
              </a:solidFill>
              <a:latin typeface="-웹윤고딕140" panose="02030504000101010101" pitchFamily="18" charset="-127"/>
              <a:ea typeface="-웹윤고딕140" panose="02030504000101010101" pitchFamily="18" charset="-127"/>
            </a:endParaRPr>
          </a:p>
          <a:p>
            <a:pPr algn="ctr"/>
            <a:r>
              <a:rPr lang="ko-KR" altLang="en-US" sz="2000" spc="-60" dirty="0" smtClean="0">
                <a:solidFill>
                  <a:srgbClr val="1D6D32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중심</a:t>
            </a:r>
            <a:endParaRPr lang="ko-KR" altLang="en-US" sz="200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36321" y="3904028"/>
            <a:ext cx="720081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>
                <a:solidFill>
                  <a:srgbClr val="1D6D32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시장 개방</a:t>
            </a:r>
            <a:endParaRPr lang="ko-KR" altLang="en-US" sz="200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318625" y="3904028"/>
            <a:ext cx="1025109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 smtClean="0">
                <a:solidFill>
                  <a:srgbClr val="1D6D32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신시장창출</a:t>
            </a:r>
            <a:endParaRPr lang="ko-KR" altLang="en-US" sz="200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147425" y="3544550"/>
            <a:ext cx="1025109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>
              <a:lnSpc>
                <a:spcPct val="90000"/>
              </a:lnSpc>
            </a:pPr>
            <a:r>
              <a:rPr lang="ko-KR" altLang="en-US" sz="2400" spc="-60" dirty="0">
                <a:solidFill>
                  <a:srgbClr val="872903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효율적 에너지 소비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62553" y="150303"/>
            <a:ext cx="5431295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4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거래시장 </a:t>
            </a:r>
            <a:r>
              <a:rPr lang="ko-KR" altLang="en-US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기본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개념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201" b="78349"/>
          <a:stretch/>
        </p:blipFill>
        <p:spPr>
          <a:xfrm>
            <a:off x="0" y="836712"/>
            <a:ext cx="9144000" cy="64807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333" r="92571" b="75238"/>
          <a:stretch/>
        </p:blipFill>
        <p:spPr>
          <a:xfrm>
            <a:off x="0" y="903514"/>
            <a:ext cx="492825" cy="568643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480244" y="954444"/>
            <a:ext cx="8124204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4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수요자원과 발전자원이 </a:t>
            </a:r>
            <a:r>
              <a:rPr lang="ko-KR" altLang="en-US" sz="2400" spc="-60" dirty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전력시장에서 동등한 경쟁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95" t="21651" r="50095" b="10507"/>
          <a:stretch/>
        </p:blipFill>
        <p:spPr>
          <a:xfrm>
            <a:off x="246412" y="1675284"/>
            <a:ext cx="4316879" cy="4652626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0001" t="21651" r="2917" b="10507"/>
          <a:stretch/>
        </p:blipFill>
        <p:spPr>
          <a:xfrm>
            <a:off x="4572000" y="1675284"/>
            <a:ext cx="4305300" cy="46526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650"/>
          <a:stretch/>
        </p:blipFill>
        <p:spPr>
          <a:xfrm>
            <a:off x="0" y="5805264"/>
            <a:ext cx="9144000" cy="105273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39" t="34250" r="60278" b="12962"/>
          <a:stretch/>
        </p:blipFill>
        <p:spPr>
          <a:xfrm>
            <a:off x="1155700" y="2577480"/>
            <a:ext cx="2476500" cy="362012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889" t="35925" r="7778" b="12963"/>
          <a:stretch/>
        </p:blipFill>
        <p:spPr>
          <a:xfrm>
            <a:off x="4927600" y="2692400"/>
            <a:ext cx="3505200" cy="350520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5275" t="24428" r="24013" b="55741"/>
          <a:stretch/>
        </p:blipFill>
        <p:spPr>
          <a:xfrm>
            <a:off x="3654028" y="5125256"/>
            <a:ext cx="2808312" cy="1360016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1403564" y="1785516"/>
            <a:ext cx="1994457" cy="7386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기존 </a:t>
            </a:r>
            <a:r>
              <a:rPr lang="ko-KR" altLang="en-US" sz="24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전력시장</a:t>
            </a:r>
            <a:endParaRPr lang="en-US" altLang="ko-KR" sz="2400" dirty="0" smtClean="0">
              <a:solidFill>
                <a:schemeClr val="bg1"/>
              </a:solidFill>
              <a:latin typeface="-웹윤고딕140" panose="02030504000101010101" pitchFamily="18" charset="-127"/>
              <a:ea typeface="-웹윤고딕140" panose="02030504000101010101" pitchFamily="18" charset="-127"/>
            </a:endParaRPr>
          </a:p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발전자원 </a:t>
            </a:r>
            <a:r>
              <a:rPr lang="en-US" altLang="ko-KR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Only)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5069270" y="1785516"/>
            <a:ext cx="3323346" cy="7386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향후 </a:t>
            </a:r>
            <a:r>
              <a:rPr lang="ko-KR" altLang="en-US" sz="24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전력시장</a:t>
            </a:r>
            <a:endParaRPr lang="en-US" altLang="ko-KR" sz="2400" dirty="0" smtClean="0">
              <a:solidFill>
                <a:schemeClr val="bg1"/>
              </a:solidFill>
              <a:latin typeface="-웹윤고딕140" panose="02030504000101010101" pitchFamily="18" charset="-127"/>
              <a:ea typeface="-웹윤고딕140" panose="02030504000101010101" pitchFamily="18" charset="-127"/>
            </a:endParaRPr>
          </a:p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수요자원과 발전자원 통합 거래</a:t>
            </a:r>
            <a:r>
              <a:rPr lang="en-US" altLang="ko-KR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650"/>
          <a:stretch/>
        </p:blipFill>
        <p:spPr>
          <a:xfrm>
            <a:off x="0" y="5805264"/>
            <a:ext cx="9144000" cy="1052736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5275" t="24428" r="24013" b="55741"/>
          <a:stretch/>
        </p:blipFill>
        <p:spPr>
          <a:xfrm>
            <a:off x="3434888" y="5438688"/>
            <a:ext cx="2808312" cy="136001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62553" y="150303"/>
            <a:ext cx="6357831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5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전력시장에서 고비용 발전기를 대체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95" t="28148" r="50787" b="8276"/>
          <a:stretch/>
        </p:blipFill>
        <p:spPr>
          <a:xfrm>
            <a:off x="246412" y="2021284"/>
            <a:ext cx="4253580" cy="436004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348" t="28148" r="2750" b="9055"/>
          <a:stretch/>
        </p:blipFill>
        <p:spPr>
          <a:xfrm>
            <a:off x="4695206" y="2021284"/>
            <a:ext cx="4197274" cy="430662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338" t="45800" r="43700" b="22700"/>
          <a:stretch/>
        </p:blipFill>
        <p:spPr>
          <a:xfrm>
            <a:off x="3805312" y="3153668"/>
            <a:ext cx="1368152" cy="2160240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1366694" y="2221920"/>
            <a:ext cx="206819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현행 전력시장</a:t>
            </a:r>
            <a:endParaRPr lang="en-US" altLang="ko-KR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089364" y="2221920"/>
            <a:ext cx="343555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발전</a:t>
            </a:r>
            <a:r>
              <a:rPr lang="en-US" altLang="ko-KR" sz="24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수요 통합 전력시장</a:t>
            </a:r>
            <a:endParaRPr lang="en-US" altLang="ko-KR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71" t="39704" r="52524" b="8617"/>
          <a:stretch/>
        </p:blipFill>
        <p:spPr>
          <a:xfrm>
            <a:off x="262553" y="2837204"/>
            <a:ext cx="4078711" cy="3544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201" b="73099"/>
          <a:stretch/>
        </p:blipFill>
        <p:spPr>
          <a:xfrm>
            <a:off x="0" y="836712"/>
            <a:ext cx="9144000" cy="1008112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333" r="92571" b="75238"/>
          <a:stretch/>
        </p:blipFill>
        <p:spPr>
          <a:xfrm>
            <a:off x="0" y="903514"/>
            <a:ext cx="492825" cy="568643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480244" y="954444"/>
            <a:ext cx="8655047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3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전력수요가 높은 시기에 가동되는 </a:t>
            </a:r>
            <a:r>
              <a:rPr lang="ko-KR" altLang="en-US" sz="2300" spc="-30" dirty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고비용 </a:t>
            </a:r>
            <a:r>
              <a:rPr lang="ko-KR" altLang="en-US" sz="2300" spc="-3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발전기</a:t>
            </a:r>
            <a:r>
              <a:rPr lang="ko-KR" altLang="en-US" sz="23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를 </a:t>
            </a:r>
            <a:r>
              <a:rPr lang="ko-KR" altLang="en-US" sz="2300" spc="-3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저렴한</a:t>
            </a:r>
            <a:endParaRPr lang="en-US" altLang="ko-KR" sz="2300" spc="-30" dirty="0" smtClean="0">
              <a:solidFill>
                <a:srgbClr val="0070C0"/>
              </a:solidFill>
              <a:latin typeface="-웹윤고딕140" panose="02030504000101010101" pitchFamily="18" charset="-127"/>
              <a:ea typeface="-웹윤고딕140" panose="02030504000101010101" pitchFamily="18" charset="-127"/>
            </a:endParaRPr>
          </a:p>
          <a:p>
            <a:r>
              <a:rPr lang="ko-KR" altLang="en-US" sz="2300" spc="-3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수요자원이 </a:t>
            </a:r>
            <a:r>
              <a:rPr lang="ko-KR" altLang="en-US" sz="2300" spc="-30" dirty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대체</a:t>
            </a:r>
            <a:r>
              <a:rPr lang="ko-KR" altLang="en-US" sz="23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하여 </a:t>
            </a:r>
            <a:r>
              <a:rPr lang="ko-KR" altLang="en-US" sz="2300" spc="-30" dirty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전력공급비용 절감 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4807768" y="2837203"/>
            <a:ext cx="4190954" cy="3490707"/>
            <a:chOff x="4807768" y="2837203"/>
            <a:chExt cx="4190954" cy="3490707"/>
          </a:xfrm>
        </p:grpSpPr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52579" t="39703" r="1588" b="9397"/>
            <a:stretch/>
          </p:blipFill>
          <p:spPr>
            <a:xfrm>
              <a:off x="4807768" y="2837203"/>
              <a:ext cx="4190954" cy="34907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5580112" y="3714696"/>
              <a:ext cx="800100" cy="247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528" t="39445"/>
          <a:stretch/>
        </p:blipFill>
        <p:spPr>
          <a:xfrm>
            <a:off x="6012160" y="1862432"/>
            <a:ext cx="3131840" cy="499556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650"/>
          <a:stretch/>
        </p:blipFill>
        <p:spPr>
          <a:xfrm>
            <a:off x="0" y="5805264"/>
            <a:ext cx="9144000" cy="1052736"/>
          </a:xfrm>
          <a:prstGeom prst="rect">
            <a:avLst/>
          </a:prstGeom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289032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62553" y="150303"/>
            <a:ext cx="4455066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6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전력공급설비 건설 억제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0" y="878601"/>
            <a:ext cx="9193212" cy="1254999"/>
            <a:chOff x="0" y="878601"/>
            <a:chExt cx="9193212" cy="1254999"/>
          </a:xfrm>
        </p:grpSpPr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3251" b="73099"/>
            <a:stretch/>
          </p:blipFill>
          <p:spPr>
            <a:xfrm>
              <a:off x="0" y="878601"/>
              <a:ext cx="9144000" cy="1254999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3333" r="92571" b="75238"/>
            <a:stretch/>
          </p:blipFill>
          <p:spPr>
            <a:xfrm>
              <a:off x="0" y="903514"/>
              <a:ext cx="492825" cy="568643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480244" y="954444"/>
              <a:ext cx="8712968" cy="80021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r>
                <a:rPr lang="ko-KR" altLang="en-US" sz="2300" spc="-60" dirty="0"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연간 피크전력을 감축하여 </a:t>
              </a:r>
              <a:r>
                <a:rPr lang="ko-KR" altLang="en-US" sz="2300" spc="-60" dirty="0" smtClean="0"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전력공급설비 </a:t>
              </a:r>
              <a:r>
                <a:rPr lang="ko-KR" altLang="en-US" sz="2300" spc="-60" dirty="0"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건설을 억제</a:t>
              </a:r>
              <a:r>
                <a:rPr lang="en-US" altLang="ko-KR" sz="2300" spc="-60" dirty="0"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, </a:t>
              </a:r>
              <a:r>
                <a:rPr lang="ko-KR" altLang="en-US" sz="2300" spc="-60" dirty="0"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수천억에 </a:t>
              </a:r>
              <a:r>
                <a:rPr lang="ko-KR" altLang="en-US" sz="2300" spc="-60" dirty="0" smtClean="0"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달하는</a:t>
              </a:r>
              <a:endParaRPr lang="en-US" altLang="ko-KR" sz="23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endParaRPr>
            </a:p>
            <a:p>
              <a:r>
                <a:rPr lang="ko-KR" altLang="en-US" sz="2300" spc="-30" dirty="0" smtClean="0">
                  <a:solidFill>
                    <a:srgbClr val="0070C0"/>
                  </a:solidFill>
                  <a:latin typeface="-웹윤고딕140" panose="02030504000101010101" pitchFamily="18" charset="-127"/>
                  <a:ea typeface="-웹윤고딕140" panose="02030504000101010101" pitchFamily="18" charset="-127"/>
                </a:rPr>
                <a:t>건설비용 </a:t>
              </a:r>
              <a:r>
                <a:rPr lang="ko-KR" altLang="en-US" sz="2300" spc="-30" dirty="0">
                  <a:solidFill>
                    <a:srgbClr val="0070C0"/>
                  </a:solidFill>
                  <a:latin typeface="-웹윤고딕140" panose="02030504000101010101" pitchFamily="18" charset="-127"/>
                  <a:ea typeface="-웹윤고딕140" panose="02030504000101010101" pitchFamily="18" charset="-127"/>
                </a:rPr>
                <a:t>절감</a:t>
              </a:r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1667" t="22592" r="74861" b="73704"/>
            <a:stretch/>
          </p:blipFill>
          <p:spPr>
            <a:xfrm>
              <a:off x="471277" y="1773406"/>
              <a:ext cx="317500" cy="254000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685593" y="1711270"/>
              <a:ext cx="8198178" cy="3693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r>
                <a:rPr lang="en-US" altLang="ko-KR" spc="-60" dirty="0">
                  <a:latin typeface="-웹윤고딕120" panose="02030504000101010101" pitchFamily="18" charset="-127"/>
                  <a:ea typeface="-웹윤고딕120" panose="02030504000101010101" pitchFamily="18" charset="-127"/>
                </a:rPr>
                <a:t>500㎿ </a:t>
              </a:r>
              <a:r>
                <a:rPr lang="ko-KR" altLang="en-US" spc="-60" dirty="0">
                  <a:latin typeface="-웹윤고딕120" panose="02030504000101010101" pitchFamily="18" charset="-127"/>
                  <a:ea typeface="-웹윤고딕120" panose="02030504000101010101" pitchFamily="18" charset="-127"/>
                </a:rPr>
                <a:t>복합화력발전소 건설 대체 시 </a:t>
              </a:r>
              <a:r>
                <a:rPr lang="ko-KR" altLang="en-US" spc="-60" dirty="0" smtClean="0">
                  <a:latin typeface="-웹윤고딕120" panose="02030504000101010101" pitchFamily="18" charset="-127"/>
                  <a:ea typeface="-웹윤고딕120" panose="02030504000101010101" pitchFamily="18" charset="-127"/>
                </a:rPr>
                <a:t>발전소 </a:t>
              </a:r>
              <a:r>
                <a:rPr lang="ko-KR" altLang="en-US" spc="-60" dirty="0">
                  <a:latin typeface="-웹윤고딕120" panose="02030504000101010101" pitchFamily="18" charset="-127"/>
                  <a:ea typeface="-웹윤고딕120" panose="02030504000101010101" pitchFamily="18" charset="-127"/>
                </a:rPr>
                <a:t>건설비</a:t>
              </a:r>
              <a:r>
                <a:rPr lang="en-US" altLang="ko-KR" spc="-60" dirty="0">
                  <a:latin typeface="-웹윤고딕120" panose="02030504000101010101" pitchFamily="18" charset="-127"/>
                  <a:ea typeface="-웹윤고딕120" panose="02030504000101010101" pitchFamily="18" charset="-127"/>
                </a:rPr>
                <a:t>, </a:t>
              </a:r>
              <a:r>
                <a:rPr lang="ko-KR" altLang="en-US" spc="-60" dirty="0">
                  <a:latin typeface="-웹윤고딕120" panose="02030504000101010101" pitchFamily="18" charset="-127"/>
                  <a:ea typeface="-웹윤고딕120" panose="02030504000101010101" pitchFamily="18" charset="-127"/>
                </a:rPr>
                <a:t>운전비 등 연간 </a:t>
              </a:r>
              <a:r>
                <a:rPr lang="en-US" altLang="ko-KR" spc="-60" dirty="0">
                  <a:solidFill>
                    <a:srgbClr val="0070C0"/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1,150</a:t>
              </a:r>
              <a:r>
                <a:rPr lang="ko-KR" altLang="en-US" spc="-60" dirty="0">
                  <a:solidFill>
                    <a:srgbClr val="0070C0"/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억원 절감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50" t="35300" r="50000" b="11151"/>
          <a:stretch/>
        </p:blipFill>
        <p:spPr>
          <a:xfrm>
            <a:off x="251520" y="2420888"/>
            <a:ext cx="4320480" cy="3672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그림 14" descr="10.png"/>
          <p:cNvPicPr>
            <a:picLocks noChangeAspect="1"/>
          </p:cNvPicPr>
          <p:nvPr/>
        </p:nvPicPr>
        <p:blipFill>
          <a:blip r:embed="rId9" cstate="print"/>
          <a:srcRect l="50000" t="35300" r="2751" b="12201"/>
          <a:stretch>
            <a:fillRect/>
          </a:stretch>
        </p:blipFill>
        <p:spPr>
          <a:xfrm>
            <a:off x="4572000" y="2420888"/>
            <a:ext cx="4320480" cy="3600400"/>
          </a:xfrm>
          <a:prstGeom prst="rect">
            <a:avLst/>
          </a:prstGeom>
        </p:spPr>
      </p:pic>
      <p:pic>
        <p:nvPicPr>
          <p:cNvPr id="21" name="그림 20" descr="11.png"/>
          <p:cNvPicPr>
            <a:picLocks noChangeAspect="1"/>
          </p:cNvPicPr>
          <p:nvPr/>
        </p:nvPicPr>
        <p:blipFill>
          <a:blip r:embed="rId10" cstate="print"/>
          <a:srcRect l="3846" t="52821" r="53846" b="23461"/>
          <a:stretch>
            <a:fillRect/>
          </a:stretch>
        </p:blipFill>
        <p:spPr>
          <a:xfrm>
            <a:off x="351692" y="3622431"/>
            <a:ext cx="3868616" cy="1626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그림 23" descr="11.png"/>
          <p:cNvPicPr>
            <a:picLocks noChangeAspect="1"/>
          </p:cNvPicPr>
          <p:nvPr/>
        </p:nvPicPr>
        <p:blipFill>
          <a:blip r:embed="rId11" cstate="print"/>
          <a:srcRect l="50417" t="59815" r="9305" b="18704"/>
          <a:stretch>
            <a:fillRect/>
          </a:stretch>
        </p:blipFill>
        <p:spPr>
          <a:xfrm>
            <a:off x="4610100" y="4102100"/>
            <a:ext cx="3683000" cy="1473200"/>
          </a:xfrm>
          <a:prstGeom prst="rect">
            <a:avLst/>
          </a:prstGeom>
        </p:spPr>
      </p:pic>
      <p:pic>
        <p:nvPicPr>
          <p:cNvPr id="25" name="그림 24" descr="11.png"/>
          <p:cNvPicPr>
            <a:picLocks noChangeAspect="1"/>
          </p:cNvPicPr>
          <p:nvPr/>
        </p:nvPicPr>
        <p:blipFill>
          <a:blip r:embed="rId11" cstate="print"/>
          <a:srcRect l="50278" t="4815" r="8194" b="73889"/>
          <a:stretch>
            <a:fillRect/>
          </a:stretch>
        </p:blipFill>
        <p:spPr>
          <a:xfrm>
            <a:off x="4597400" y="3619624"/>
            <a:ext cx="3797300" cy="1460500"/>
          </a:xfrm>
          <a:prstGeom prst="rect">
            <a:avLst/>
          </a:prstGeom>
        </p:spPr>
      </p:pic>
      <p:pic>
        <p:nvPicPr>
          <p:cNvPr id="26" name="그림 25" descr="11.png"/>
          <p:cNvPicPr>
            <a:picLocks noChangeAspect="1"/>
          </p:cNvPicPr>
          <p:nvPr/>
        </p:nvPicPr>
        <p:blipFill>
          <a:blip r:embed="rId11" cstate="print"/>
          <a:srcRect l="50833" t="31297" r="10000" b="46852"/>
          <a:stretch>
            <a:fillRect/>
          </a:stretch>
        </p:blipFill>
        <p:spPr>
          <a:xfrm>
            <a:off x="4648200" y="2785988"/>
            <a:ext cx="3581400" cy="1498600"/>
          </a:xfrm>
          <a:prstGeom prst="rect">
            <a:avLst/>
          </a:prstGeom>
        </p:spPr>
      </p:pic>
      <p:pic>
        <p:nvPicPr>
          <p:cNvPr id="27" name="그림 26" descr="1.jpg"/>
          <p:cNvPicPr>
            <a:picLocks noChangeAspect="1"/>
          </p:cNvPicPr>
          <p:nvPr/>
        </p:nvPicPr>
        <p:blipFill>
          <a:blip r:embed="rId12" cstate="print"/>
          <a:srcRect l="4135" t="47692" r="53461" b="23590"/>
          <a:stretch>
            <a:fillRect/>
          </a:stretch>
        </p:blipFill>
        <p:spPr>
          <a:xfrm>
            <a:off x="378069" y="3270738"/>
            <a:ext cx="3877408" cy="1969477"/>
          </a:xfrm>
          <a:prstGeom prst="rect">
            <a:avLst/>
          </a:prstGeom>
        </p:spPr>
      </p:pic>
      <p:pic>
        <p:nvPicPr>
          <p:cNvPr id="28" name="그림 27" descr="2.jpg"/>
          <p:cNvPicPr>
            <a:picLocks noChangeAspect="1"/>
          </p:cNvPicPr>
          <p:nvPr/>
        </p:nvPicPr>
        <p:blipFill>
          <a:blip r:embed="rId13" cstate="print"/>
          <a:srcRect l="3942" t="52949" r="53654" b="22820"/>
          <a:stretch>
            <a:fillRect/>
          </a:stretch>
        </p:blipFill>
        <p:spPr>
          <a:xfrm>
            <a:off x="360485" y="3631223"/>
            <a:ext cx="3877407" cy="1661746"/>
          </a:xfrm>
          <a:prstGeom prst="rect">
            <a:avLst/>
          </a:prstGeom>
        </p:spPr>
      </p:pic>
      <p:pic>
        <p:nvPicPr>
          <p:cNvPr id="29" name="그림 28" descr="3.png"/>
          <p:cNvPicPr>
            <a:picLocks noChangeAspect="1"/>
          </p:cNvPicPr>
          <p:nvPr/>
        </p:nvPicPr>
        <p:blipFill>
          <a:blip r:embed="rId14" cstate="print"/>
          <a:srcRect l="14519" t="44231" r="55577" b="17308"/>
          <a:stretch>
            <a:fillRect/>
          </a:stretch>
        </p:blipFill>
        <p:spPr>
          <a:xfrm>
            <a:off x="1327638" y="3033346"/>
            <a:ext cx="2734408" cy="26376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9073008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62553" y="150303"/>
            <a:ext cx="5163593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7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수요관리사업 비즈니스 모델</a:t>
            </a:r>
          </a:p>
        </p:txBody>
      </p:sp>
      <p:grpSp>
        <p:nvGrpSpPr>
          <p:cNvPr id="102" name="그룹 101"/>
          <p:cNvGrpSpPr/>
          <p:nvPr/>
        </p:nvGrpSpPr>
        <p:grpSpPr>
          <a:xfrm>
            <a:off x="0" y="838200"/>
            <a:ext cx="4279900" cy="850900"/>
            <a:chOff x="0" y="838200"/>
            <a:chExt cx="4279900" cy="850900"/>
          </a:xfrm>
        </p:grpSpPr>
        <p:pic>
          <p:nvPicPr>
            <p:cNvPr id="55" name="그림 54" descr="4.png"/>
            <p:cNvPicPr>
              <a:picLocks noChangeAspect="1"/>
            </p:cNvPicPr>
            <p:nvPr/>
          </p:nvPicPr>
          <p:blipFill>
            <a:blip r:embed="rId3" cstate="print"/>
            <a:srcRect t="13518" r="53194" b="77778"/>
            <a:stretch>
              <a:fillRect/>
            </a:stretch>
          </p:blipFill>
          <p:spPr>
            <a:xfrm>
              <a:off x="0" y="927100"/>
              <a:ext cx="4279900" cy="596900"/>
            </a:xfrm>
            <a:prstGeom prst="rect">
              <a:avLst/>
            </a:prstGeom>
          </p:spPr>
        </p:pic>
        <p:pic>
          <p:nvPicPr>
            <p:cNvPr id="57" name="그림 56" descr="2.png"/>
            <p:cNvPicPr>
              <a:picLocks noChangeAspect="1"/>
            </p:cNvPicPr>
            <p:nvPr/>
          </p:nvPicPr>
          <p:blipFill>
            <a:blip r:embed="rId4" cstate="print"/>
            <a:srcRect l="2778" t="12222" r="87916" b="75371"/>
            <a:stretch>
              <a:fillRect/>
            </a:stretch>
          </p:blipFill>
          <p:spPr>
            <a:xfrm>
              <a:off x="254000" y="838200"/>
              <a:ext cx="850900" cy="850900"/>
            </a:xfrm>
            <a:prstGeom prst="rect">
              <a:avLst/>
            </a:prstGeom>
          </p:spPr>
        </p:pic>
        <p:sp>
          <p:nvSpPr>
            <p:cNvPr id="81" name="직사각형 80"/>
            <p:cNvSpPr/>
            <p:nvPr/>
          </p:nvSpPr>
          <p:spPr>
            <a:xfrm>
              <a:off x="1075839" y="996743"/>
              <a:ext cx="1994457" cy="461665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수요자원 개발</a:t>
              </a: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521925" y="970367"/>
              <a:ext cx="330540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r>
                <a:rPr lang="en-US" altLang="ko-KR" sz="2800" dirty="0" smtClean="0">
                  <a:solidFill>
                    <a:srgbClr val="872903"/>
                  </a:solidFill>
                  <a:latin typeface="-웹윤고딕140" pitchFamily="18" charset="-127"/>
                  <a:ea typeface="-웹윤고딕140" pitchFamily="18" charset="-127"/>
                </a:rPr>
                <a:t>1</a:t>
              </a:r>
              <a:endParaRPr lang="ko-KR" altLang="en-US" sz="2800" dirty="0" smtClean="0">
                <a:solidFill>
                  <a:srgbClr val="872903"/>
                </a:solidFill>
                <a:latin typeface="-웹윤고딕140" pitchFamily="18" charset="-127"/>
                <a:ea typeface="-웹윤고딕140" pitchFamily="18" charset="-127"/>
              </a:endParaRPr>
            </a:p>
          </p:txBody>
        </p:sp>
      </p:grpSp>
      <p:grpSp>
        <p:nvGrpSpPr>
          <p:cNvPr id="103" name="그룹 102"/>
          <p:cNvGrpSpPr/>
          <p:nvPr/>
        </p:nvGrpSpPr>
        <p:grpSpPr>
          <a:xfrm>
            <a:off x="1943100" y="1727200"/>
            <a:ext cx="5067300" cy="901700"/>
            <a:chOff x="1943100" y="1727200"/>
            <a:chExt cx="5067300" cy="901700"/>
          </a:xfrm>
        </p:grpSpPr>
        <p:pic>
          <p:nvPicPr>
            <p:cNvPr id="69" name="그림 68" descr="1.png"/>
            <p:cNvPicPr>
              <a:picLocks noChangeAspect="1"/>
            </p:cNvPicPr>
            <p:nvPr/>
          </p:nvPicPr>
          <p:blipFill>
            <a:blip r:embed="rId5" cstate="print"/>
            <a:srcRect l="21250" t="27963" r="23333" b="64814"/>
            <a:stretch>
              <a:fillRect/>
            </a:stretch>
          </p:blipFill>
          <p:spPr>
            <a:xfrm>
              <a:off x="1943100" y="1917700"/>
              <a:ext cx="5067300" cy="495300"/>
            </a:xfrm>
            <a:prstGeom prst="rect">
              <a:avLst/>
            </a:prstGeom>
          </p:spPr>
        </p:pic>
        <p:grpSp>
          <p:nvGrpSpPr>
            <p:cNvPr id="97" name="그룹 96"/>
            <p:cNvGrpSpPr/>
            <p:nvPr/>
          </p:nvGrpSpPr>
          <p:grpSpPr>
            <a:xfrm>
              <a:off x="2514600" y="1727200"/>
              <a:ext cx="3924300" cy="901700"/>
              <a:chOff x="2514600" y="1727200"/>
              <a:chExt cx="3924300" cy="901700"/>
            </a:xfrm>
          </p:grpSpPr>
          <p:pic>
            <p:nvPicPr>
              <p:cNvPr id="60" name="그림 59" descr="2.png"/>
              <p:cNvPicPr>
                <a:picLocks noChangeAspect="1"/>
              </p:cNvPicPr>
              <p:nvPr/>
            </p:nvPicPr>
            <p:blipFill>
              <a:blip r:embed="rId4" cstate="print"/>
              <a:srcRect l="27500" t="25185" r="29583" b="61667"/>
              <a:stretch>
                <a:fillRect/>
              </a:stretch>
            </p:blipFill>
            <p:spPr>
              <a:xfrm>
                <a:off x="2514600" y="1727200"/>
                <a:ext cx="3924300" cy="901700"/>
              </a:xfrm>
              <a:prstGeom prst="rect">
                <a:avLst/>
              </a:prstGeom>
            </p:spPr>
          </p:pic>
          <p:pic>
            <p:nvPicPr>
              <p:cNvPr id="74" name="그림 73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25185" r="56528" b="61667"/>
              <a:stretch>
                <a:fillRect/>
              </a:stretch>
            </p:blipFill>
            <p:spPr>
              <a:xfrm>
                <a:off x="2590800" y="1727200"/>
                <a:ext cx="1384300" cy="901700"/>
              </a:xfrm>
              <a:prstGeom prst="rect">
                <a:avLst/>
              </a:prstGeom>
            </p:spPr>
          </p:pic>
          <p:sp>
            <p:nvSpPr>
              <p:cNvPr id="27" name="직사각형 26"/>
              <p:cNvSpPr/>
              <p:nvPr/>
            </p:nvSpPr>
            <p:spPr>
              <a:xfrm>
                <a:off x="4022312" y="1934303"/>
                <a:ext cx="1507464" cy="512961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시장참여 안내 및</a:t>
                </a:r>
                <a:endParaRPr lang="en-US" altLang="ko-KR" sz="1500" spc="-4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전기절약 컨설팅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79" name="이등변 삼각형 78"/>
              <p:cNvSpPr/>
              <p:nvPr/>
            </p:nvSpPr>
            <p:spPr>
              <a:xfrm rot="5400000">
                <a:off x="4010917" y="2044082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04" name="그룹 103"/>
          <p:cNvGrpSpPr/>
          <p:nvPr/>
        </p:nvGrpSpPr>
        <p:grpSpPr>
          <a:xfrm>
            <a:off x="1943100" y="2628900"/>
            <a:ext cx="5181600" cy="876300"/>
            <a:chOff x="1943100" y="2628900"/>
            <a:chExt cx="5181600" cy="876300"/>
          </a:xfrm>
        </p:grpSpPr>
        <p:pic>
          <p:nvPicPr>
            <p:cNvPr id="70" name="그림 69" descr="1.png"/>
            <p:cNvPicPr>
              <a:picLocks noChangeAspect="1"/>
            </p:cNvPicPr>
            <p:nvPr/>
          </p:nvPicPr>
          <p:blipFill>
            <a:blip r:embed="rId5" cstate="print"/>
            <a:srcRect l="21250" t="41111" r="22083" b="51667"/>
            <a:stretch>
              <a:fillRect/>
            </a:stretch>
          </p:blipFill>
          <p:spPr>
            <a:xfrm>
              <a:off x="1943100" y="2819400"/>
              <a:ext cx="5181600" cy="495300"/>
            </a:xfrm>
            <a:prstGeom prst="rect">
              <a:avLst/>
            </a:prstGeom>
          </p:spPr>
        </p:pic>
        <p:grpSp>
          <p:nvGrpSpPr>
            <p:cNvPr id="98" name="그룹 97"/>
            <p:cNvGrpSpPr/>
            <p:nvPr/>
          </p:nvGrpSpPr>
          <p:grpSpPr>
            <a:xfrm>
              <a:off x="2578100" y="2628900"/>
              <a:ext cx="3873500" cy="876300"/>
              <a:chOff x="2578100" y="2628900"/>
              <a:chExt cx="3873500" cy="876300"/>
            </a:xfrm>
          </p:grpSpPr>
          <p:pic>
            <p:nvPicPr>
              <p:cNvPr id="61" name="그림 60" descr="2.png"/>
              <p:cNvPicPr>
                <a:picLocks noChangeAspect="1"/>
              </p:cNvPicPr>
              <p:nvPr/>
            </p:nvPicPr>
            <p:blipFill>
              <a:blip r:embed="rId4" cstate="print"/>
              <a:srcRect l="28194" t="38333" r="29445" b="48889"/>
              <a:stretch>
                <a:fillRect/>
              </a:stretch>
            </p:blipFill>
            <p:spPr>
              <a:xfrm>
                <a:off x="2578100" y="2628900"/>
                <a:ext cx="3873500" cy="876300"/>
              </a:xfrm>
              <a:prstGeom prst="rect">
                <a:avLst/>
              </a:prstGeom>
            </p:spPr>
          </p:pic>
          <p:pic>
            <p:nvPicPr>
              <p:cNvPr id="75" name="그림 74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38518" r="56667" b="49075"/>
              <a:stretch>
                <a:fillRect/>
              </a:stretch>
            </p:blipFill>
            <p:spPr>
              <a:xfrm>
                <a:off x="2590800" y="2641600"/>
                <a:ext cx="1371600" cy="850900"/>
              </a:xfrm>
              <a:prstGeom prst="rect">
                <a:avLst/>
              </a:prstGeom>
            </p:spPr>
          </p:pic>
          <p:sp>
            <p:nvSpPr>
              <p:cNvPr id="85" name="직사각형 84"/>
              <p:cNvSpPr/>
              <p:nvPr/>
            </p:nvSpPr>
            <p:spPr>
              <a:xfrm>
                <a:off x="4022312" y="2896896"/>
                <a:ext cx="1740861" cy="30008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시장 참여 계약 체결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86" name="이등변 삼각형 85"/>
              <p:cNvSpPr/>
              <p:nvPr/>
            </p:nvSpPr>
            <p:spPr>
              <a:xfrm rot="5400000">
                <a:off x="4010917" y="3006675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05" name="그룹 104"/>
          <p:cNvGrpSpPr/>
          <p:nvPr/>
        </p:nvGrpSpPr>
        <p:grpSpPr>
          <a:xfrm>
            <a:off x="1943100" y="3517900"/>
            <a:ext cx="4978400" cy="863600"/>
            <a:chOff x="1943100" y="3517900"/>
            <a:chExt cx="4978400" cy="863600"/>
          </a:xfrm>
        </p:grpSpPr>
        <p:pic>
          <p:nvPicPr>
            <p:cNvPr id="71" name="그림 70" descr="1.png"/>
            <p:cNvPicPr>
              <a:picLocks noChangeAspect="1"/>
            </p:cNvPicPr>
            <p:nvPr/>
          </p:nvPicPr>
          <p:blipFill>
            <a:blip r:embed="rId5" cstate="print"/>
            <a:srcRect l="21250" t="53519" r="24306" b="39074"/>
            <a:stretch>
              <a:fillRect/>
            </a:stretch>
          </p:blipFill>
          <p:spPr>
            <a:xfrm>
              <a:off x="1943100" y="3670300"/>
              <a:ext cx="4978400" cy="508000"/>
            </a:xfrm>
            <a:prstGeom prst="rect">
              <a:avLst/>
            </a:prstGeom>
          </p:spPr>
        </p:pic>
        <p:grpSp>
          <p:nvGrpSpPr>
            <p:cNvPr id="99" name="그룹 98"/>
            <p:cNvGrpSpPr/>
            <p:nvPr/>
          </p:nvGrpSpPr>
          <p:grpSpPr>
            <a:xfrm>
              <a:off x="2514600" y="3517900"/>
              <a:ext cx="3924300" cy="863600"/>
              <a:chOff x="2514600" y="3517900"/>
              <a:chExt cx="3924300" cy="863600"/>
            </a:xfrm>
          </p:grpSpPr>
          <p:pic>
            <p:nvPicPr>
              <p:cNvPr id="62" name="그림 61" descr="2.png"/>
              <p:cNvPicPr>
                <a:picLocks noChangeAspect="1"/>
              </p:cNvPicPr>
              <p:nvPr/>
            </p:nvPicPr>
            <p:blipFill>
              <a:blip r:embed="rId4" cstate="print"/>
              <a:srcRect l="27500" t="51481" r="29583" b="36111"/>
              <a:stretch>
                <a:fillRect/>
              </a:stretch>
            </p:blipFill>
            <p:spPr>
              <a:xfrm>
                <a:off x="2514600" y="3530600"/>
                <a:ext cx="3924300" cy="850900"/>
              </a:xfrm>
              <a:prstGeom prst="rect">
                <a:avLst/>
              </a:prstGeom>
            </p:spPr>
          </p:pic>
          <p:pic>
            <p:nvPicPr>
              <p:cNvPr id="76" name="그림 75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51296" r="56528" b="36297"/>
              <a:stretch>
                <a:fillRect/>
              </a:stretch>
            </p:blipFill>
            <p:spPr>
              <a:xfrm>
                <a:off x="2590800" y="3517900"/>
                <a:ext cx="1384300" cy="850900"/>
              </a:xfrm>
              <a:prstGeom prst="rect">
                <a:avLst/>
              </a:prstGeom>
            </p:spPr>
          </p:pic>
          <p:sp>
            <p:nvSpPr>
              <p:cNvPr id="87" name="직사각형 86"/>
              <p:cNvSpPr/>
              <p:nvPr/>
            </p:nvSpPr>
            <p:spPr>
              <a:xfrm>
                <a:off x="4022312" y="3699448"/>
                <a:ext cx="1678665" cy="512961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모니터링 및 에너지</a:t>
                </a:r>
                <a:endParaRPr lang="en-US" altLang="ko-KR" sz="1500" spc="-4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관리시스템 설치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88" name="이등변 삼각형 87"/>
              <p:cNvSpPr/>
              <p:nvPr/>
            </p:nvSpPr>
            <p:spPr>
              <a:xfrm rot="5400000">
                <a:off x="4010917" y="3809227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06" name="그룹 105"/>
          <p:cNvGrpSpPr/>
          <p:nvPr/>
        </p:nvGrpSpPr>
        <p:grpSpPr>
          <a:xfrm>
            <a:off x="1943100" y="4394200"/>
            <a:ext cx="4991100" cy="863600"/>
            <a:chOff x="1943100" y="4394200"/>
            <a:chExt cx="4991100" cy="863600"/>
          </a:xfrm>
        </p:grpSpPr>
        <p:pic>
          <p:nvPicPr>
            <p:cNvPr id="72" name="그림 71" descr="1.png"/>
            <p:cNvPicPr>
              <a:picLocks noChangeAspect="1"/>
            </p:cNvPicPr>
            <p:nvPr/>
          </p:nvPicPr>
          <p:blipFill>
            <a:blip r:embed="rId5" cstate="print"/>
            <a:srcRect l="21250" t="66111" r="24167" b="26111"/>
            <a:stretch>
              <a:fillRect/>
            </a:stretch>
          </p:blipFill>
          <p:spPr>
            <a:xfrm>
              <a:off x="1943100" y="4533900"/>
              <a:ext cx="4991100" cy="533400"/>
            </a:xfrm>
            <a:prstGeom prst="rect">
              <a:avLst/>
            </a:prstGeom>
          </p:spPr>
        </p:pic>
        <p:grpSp>
          <p:nvGrpSpPr>
            <p:cNvPr id="100" name="그룹 99"/>
            <p:cNvGrpSpPr/>
            <p:nvPr/>
          </p:nvGrpSpPr>
          <p:grpSpPr>
            <a:xfrm>
              <a:off x="2590800" y="4394200"/>
              <a:ext cx="3848100" cy="863600"/>
              <a:chOff x="2590800" y="4394200"/>
              <a:chExt cx="3848100" cy="863600"/>
            </a:xfrm>
          </p:grpSpPr>
          <p:pic>
            <p:nvPicPr>
              <p:cNvPr id="63" name="그림 62" descr="2.png"/>
              <p:cNvPicPr>
                <a:picLocks noChangeAspect="1"/>
              </p:cNvPicPr>
              <p:nvPr/>
            </p:nvPicPr>
            <p:blipFill>
              <a:blip r:embed="rId4" cstate="print"/>
              <a:srcRect l="28472" t="64074" r="29583" b="23333"/>
              <a:stretch>
                <a:fillRect/>
              </a:stretch>
            </p:blipFill>
            <p:spPr>
              <a:xfrm>
                <a:off x="2603500" y="4394200"/>
                <a:ext cx="3835400" cy="863600"/>
              </a:xfrm>
              <a:prstGeom prst="rect">
                <a:avLst/>
              </a:prstGeom>
            </p:spPr>
          </p:pic>
          <p:pic>
            <p:nvPicPr>
              <p:cNvPr id="77" name="그림 76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64629" r="56389" b="23519"/>
              <a:stretch>
                <a:fillRect/>
              </a:stretch>
            </p:blipFill>
            <p:spPr>
              <a:xfrm>
                <a:off x="2590800" y="4432300"/>
                <a:ext cx="1397000" cy="812800"/>
              </a:xfrm>
              <a:prstGeom prst="rect">
                <a:avLst/>
              </a:prstGeom>
            </p:spPr>
          </p:pic>
          <p:sp>
            <p:nvSpPr>
              <p:cNvPr id="89" name="직사각형 88"/>
              <p:cNvSpPr/>
              <p:nvPr/>
            </p:nvSpPr>
            <p:spPr>
              <a:xfrm>
                <a:off x="4022312" y="4676254"/>
                <a:ext cx="2192267" cy="30008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수요감축지시 및 모니터링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90" name="이등변 삼각형 89"/>
              <p:cNvSpPr/>
              <p:nvPr/>
            </p:nvSpPr>
            <p:spPr>
              <a:xfrm rot="5400000">
                <a:off x="4010917" y="4786033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07" name="그룹 106"/>
          <p:cNvGrpSpPr/>
          <p:nvPr/>
        </p:nvGrpSpPr>
        <p:grpSpPr>
          <a:xfrm>
            <a:off x="1943100" y="5295900"/>
            <a:ext cx="4991100" cy="977900"/>
            <a:chOff x="1943100" y="5295900"/>
            <a:chExt cx="4991100" cy="977900"/>
          </a:xfrm>
        </p:grpSpPr>
        <p:pic>
          <p:nvPicPr>
            <p:cNvPr id="73" name="그림 72" descr="1.png"/>
            <p:cNvPicPr>
              <a:picLocks noChangeAspect="1"/>
            </p:cNvPicPr>
            <p:nvPr/>
          </p:nvPicPr>
          <p:blipFill>
            <a:blip r:embed="rId5" cstate="print"/>
            <a:srcRect l="21250" t="79074" r="24167" b="13519"/>
            <a:stretch>
              <a:fillRect/>
            </a:stretch>
          </p:blipFill>
          <p:spPr>
            <a:xfrm>
              <a:off x="1943100" y="5422900"/>
              <a:ext cx="4991100" cy="508000"/>
            </a:xfrm>
            <a:prstGeom prst="rect">
              <a:avLst/>
            </a:prstGeom>
          </p:spPr>
        </p:pic>
        <p:grpSp>
          <p:nvGrpSpPr>
            <p:cNvPr id="101" name="그룹 100"/>
            <p:cNvGrpSpPr/>
            <p:nvPr/>
          </p:nvGrpSpPr>
          <p:grpSpPr>
            <a:xfrm>
              <a:off x="2578100" y="5295900"/>
              <a:ext cx="3848100" cy="977900"/>
              <a:chOff x="2578100" y="5295900"/>
              <a:chExt cx="3848100" cy="977900"/>
            </a:xfrm>
          </p:grpSpPr>
          <p:pic>
            <p:nvPicPr>
              <p:cNvPr id="68" name="그림 67" descr="2.png"/>
              <p:cNvPicPr>
                <a:picLocks noChangeAspect="1"/>
              </p:cNvPicPr>
              <p:nvPr/>
            </p:nvPicPr>
            <p:blipFill>
              <a:blip r:embed="rId4" cstate="print"/>
              <a:srcRect l="28194" t="77222" r="29722" b="10556"/>
              <a:stretch>
                <a:fillRect/>
              </a:stretch>
            </p:blipFill>
            <p:spPr>
              <a:xfrm>
                <a:off x="2578100" y="5295900"/>
                <a:ext cx="3848100" cy="838200"/>
              </a:xfrm>
              <a:prstGeom prst="rect">
                <a:avLst/>
              </a:prstGeom>
            </p:spPr>
          </p:pic>
          <p:pic>
            <p:nvPicPr>
              <p:cNvPr id="78" name="그림 77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77299" r="56300" b="8519"/>
              <a:stretch>
                <a:fillRect/>
              </a:stretch>
            </p:blipFill>
            <p:spPr>
              <a:xfrm>
                <a:off x="2590800" y="5301208"/>
                <a:ext cx="1405136" cy="972592"/>
              </a:xfrm>
              <a:prstGeom prst="rect">
                <a:avLst/>
              </a:prstGeom>
            </p:spPr>
          </p:pic>
          <p:sp>
            <p:nvSpPr>
              <p:cNvPr id="91" name="직사각형 90"/>
              <p:cNvSpPr/>
              <p:nvPr/>
            </p:nvSpPr>
            <p:spPr>
              <a:xfrm>
                <a:off x="4022312" y="5555481"/>
                <a:ext cx="2316660" cy="30008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감축량 산정 및 정산금 지급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92" name="이등변 삼각형 91"/>
              <p:cNvSpPr/>
              <p:nvPr/>
            </p:nvSpPr>
            <p:spPr>
              <a:xfrm rot="5400000">
                <a:off x="4010917" y="5665260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pic>
        <p:nvPicPr>
          <p:cNvPr id="49" name="그림 48" descr="1.png"/>
          <p:cNvPicPr>
            <a:picLocks noChangeAspect="1"/>
          </p:cNvPicPr>
          <p:nvPr/>
        </p:nvPicPr>
        <p:blipFill>
          <a:blip r:embed="rId5" cstate="print"/>
          <a:srcRect t="25556" r="78750" b="2778"/>
          <a:stretch>
            <a:fillRect/>
          </a:stretch>
        </p:blipFill>
        <p:spPr>
          <a:xfrm>
            <a:off x="0" y="1752600"/>
            <a:ext cx="1943100" cy="4914900"/>
          </a:xfrm>
          <a:prstGeom prst="rect">
            <a:avLst/>
          </a:prstGeom>
        </p:spPr>
      </p:pic>
      <p:grpSp>
        <p:nvGrpSpPr>
          <p:cNvPr id="95" name="그룹 94"/>
          <p:cNvGrpSpPr/>
          <p:nvPr/>
        </p:nvGrpSpPr>
        <p:grpSpPr>
          <a:xfrm>
            <a:off x="251521" y="2636912"/>
            <a:ext cx="1944216" cy="2448272"/>
            <a:chOff x="251521" y="2636912"/>
            <a:chExt cx="1944216" cy="2448272"/>
          </a:xfrm>
        </p:grpSpPr>
        <p:pic>
          <p:nvPicPr>
            <p:cNvPr id="58" name="그림 5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750" t="38449" r="75988" b="25852"/>
            <a:stretch/>
          </p:blipFill>
          <p:spPr>
            <a:xfrm>
              <a:off x="251521" y="2636912"/>
              <a:ext cx="1944216" cy="244827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4" name="직사각형 93"/>
            <p:cNvSpPr/>
            <p:nvPr/>
          </p:nvSpPr>
          <p:spPr>
            <a:xfrm>
              <a:off x="281236" y="4371642"/>
              <a:ext cx="183415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pPr algn="ctr"/>
              <a:r>
                <a:rPr lang="ko-KR" altLang="en-US" sz="2000" smtClean="0">
                  <a:solidFill>
                    <a:srgbClr val="6E2102"/>
                  </a:solidFill>
                  <a:latin typeface="-웹윤고딕140" pitchFamily="18" charset="-127"/>
                  <a:ea typeface="-웹윤고딕140" pitchFamily="18" charset="-127"/>
                </a:rPr>
                <a:t>수요관리사업자</a:t>
              </a:r>
              <a:endParaRPr lang="ko-KR" altLang="en-US" sz="2000" dirty="0" smtClean="0">
                <a:solidFill>
                  <a:srgbClr val="6E2102"/>
                </a:solidFill>
                <a:latin typeface="-웹윤고딕140" pitchFamily="18" charset="-127"/>
                <a:ea typeface="-웹윤고딕140" pitchFamily="18" charset="-127"/>
              </a:endParaRPr>
            </a:p>
          </p:txBody>
        </p:sp>
      </p:grpSp>
      <p:pic>
        <p:nvPicPr>
          <p:cNvPr id="50" name="그림 49" descr="1.png"/>
          <p:cNvPicPr>
            <a:picLocks noChangeAspect="1"/>
          </p:cNvPicPr>
          <p:nvPr/>
        </p:nvPicPr>
        <p:blipFill>
          <a:blip r:embed="rId5" cstate="print"/>
          <a:srcRect l="79722" t="24630" b="3148"/>
          <a:stretch>
            <a:fillRect/>
          </a:stretch>
        </p:blipFill>
        <p:spPr>
          <a:xfrm>
            <a:off x="7289800" y="1689100"/>
            <a:ext cx="1854200" cy="4953000"/>
          </a:xfrm>
          <a:prstGeom prst="rect">
            <a:avLst/>
          </a:prstGeom>
        </p:spPr>
      </p:pic>
      <p:grpSp>
        <p:nvGrpSpPr>
          <p:cNvPr id="96" name="그룹 95"/>
          <p:cNvGrpSpPr/>
          <p:nvPr/>
        </p:nvGrpSpPr>
        <p:grpSpPr>
          <a:xfrm>
            <a:off x="6896100" y="2857500"/>
            <a:ext cx="1968500" cy="2133600"/>
            <a:chOff x="6896100" y="2857500"/>
            <a:chExt cx="1968500" cy="2133600"/>
          </a:xfrm>
        </p:grpSpPr>
        <p:pic>
          <p:nvPicPr>
            <p:cNvPr id="59" name="그림 58" descr="2.png"/>
            <p:cNvPicPr>
              <a:picLocks noChangeAspect="1"/>
            </p:cNvPicPr>
            <p:nvPr/>
          </p:nvPicPr>
          <p:blipFill>
            <a:blip r:embed="rId4" cstate="print"/>
            <a:srcRect l="75417" t="41667" r="3056" b="27222"/>
            <a:stretch>
              <a:fillRect/>
            </a:stretch>
          </p:blipFill>
          <p:spPr>
            <a:xfrm>
              <a:off x="6896100" y="2857500"/>
              <a:ext cx="1968500" cy="2133600"/>
            </a:xfrm>
            <a:prstGeom prst="rect">
              <a:avLst/>
            </a:prstGeom>
          </p:spPr>
        </p:pic>
        <p:sp>
          <p:nvSpPr>
            <p:cNvPr id="93" name="직사각형 92"/>
            <p:cNvSpPr/>
            <p:nvPr/>
          </p:nvSpPr>
          <p:spPr>
            <a:xfrm>
              <a:off x="7254274" y="4371642"/>
              <a:ext cx="1362874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pPr algn="ctr"/>
              <a:r>
                <a:rPr lang="ko-KR" altLang="en-US" sz="2000" dirty="0" smtClean="0">
                  <a:solidFill>
                    <a:srgbClr val="1D6D32"/>
                  </a:solidFill>
                  <a:latin typeface="-웹윤고딕140" pitchFamily="18" charset="-127"/>
                  <a:ea typeface="-웹윤고딕140" pitchFamily="18" charset="-127"/>
                </a:rPr>
                <a:t>전기사용자</a:t>
              </a: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1331640" y="1671172"/>
            <a:ext cx="6732669" cy="1198044"/>
            <a:chOff x="1943100" y="1727200"/>
            <a:chExt cx="5067300" cy="901700"/>
          </a:xfrm>
        </p:grpSpPr>
        <p:pic>
          <p:nvPicPr>
            <p:cNvPr id="54" name="그림 53" descr="1.png"/>
            <p:cNvPicPr>
              <a:picLocks noChangeAspect="1"/>
            </p:cNvPicPr>
            <p:nvPr/>
          </p:nvPicPr>
          <p:blipFill>
            <a:blip r:embed="rId5" cstate="print"/>
            <a:srcRect l="21250" t="27963" r="23333" b="64814"/>
            <a:stretch>
              <a:fillRect/>
            </a:stretch>
          </p:blipFill>
          <p:spPr>
            <a:xfrm>
              <a:off x="1943100" y="1917700"/>
              <a:ext cx="5067300" cy="495300"/>
            </a:xfrm>
            <a:prstGeom prst="rect">
              <a:avLst/>
            </a:prstGeom>
          </p:spPr>
        </p:pic>
        <p:grpSp>
          <p:nvGrpSpPr>
            <p:cNvPr id="56" name="그룹 55"/>
            <p:cNvGrpSpPr/>
            <p:nvPr/>
          </p:nvGrpSpPr>
          <p:grpSpPr>
            <a:xfrm>
              <a:off x="2514600" y="1727200"/>
              <a:ext cx="3924300" cy="901700"/>
              <a:chOff x="2514600" y="1727200"/>
              <a:chExt cx="3924300" cy="901700"/>
            </a:xfrm>
          </p:grpSpPr>
          <p:pic>
            <p:nvPicPr>
              <p:cNvPr id="64" name="그림 63" descr="2.png"/>
              <p:cNvPicPr>
                <a:picLocks noChangeAspect="1"/>
              </p:cNvPicPr>
              <p:nvPr/>
            </p:nvPicPr>
            <p:blipFill>
              <a:blip r:embed="rId4" cstate="print"/>
              <a:srcRect l="27500" t="25185" r="29583" b="61667"/>
              <a:stretch>
                <a:fillRect/>
              </a:stretch>
            </p:blipFill>
            <p:spPr>
              <a:xfrm>
                <a:off x="2514600" y="1727200"/>
                <a:ext cx="3924300" cy="901700"/>
              </a:xfrm>
              <a:prstGeom prst="rect">
                <a:avLst/>
              </a:prstGeom>
            </p:spPr>
          </p:pic>
          <p:pic>
            <p:nvPicPr>
              <p:cNvPr id="65" name="그림 64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25185" r="56528" b="61667"/>
              <a:stretch>
                <a:fillRect/>
              </a:stretch>
            </p:blipFill>
            <p:spPr>
              <a:xfrm>
                <a:off x="2590800" y="1727200"/>
                <a:ext cx="1384300" cy="901700"/>
              </a:xfrm>
              <a:prstGeom prst="rect">
                <a:avLst/>
              </a:prstGeom>
            </p:spPr>
          </p:pic>
          <p:sp>
            <p:nvSpPr>
              <p:cNvPr id="66" name="직사각형 65"/>
              <p:cNvSpPr/>
              <p:nvPr/>
            </p:nvSpPr>
            <p:spPr>
              <a:xfrm>
                <a:off x="4022312" y="1947537"/>
                <a:ext cx="1707158" cy="566809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시장참여 안내 및</a:t>
                </a:r>
                <a:endParaRPr lang="en-US" altLang="ko-KR" sz="2000" spc="-4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전기절약 컨설팅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67" name="이등변 삼각형 66"/>
              <p:cNvSpPr/>
              <p:nvPr/>
            </p:nvSpPr>
            <p:spPr>
              <a:xfrm rot="5400000">
                <a:off x="4010917" y="2044082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80" name="그룹 79"/>
          <p:cNvGrpSpPr/>
          <p:nvPr/>
        </p:nvGrpSpPr>
        <p:grpSpPr>
          <a:xfrm>
            <a:off x="1317990" y="2577942"/>
            <a:ext cx="6914434" cy="1169353"/>
            <a:chOff x="1943100" y="2628900"/>
            <a:chExt cx="5181600" cy="876300"/>
          </a:xfrm>
        </p:grpSpPr>
        <p:pic>
          <p:nvPicPr>
            <p:cNvPr id="82" name="그림 81" descr="1.png"/>
            <p:cNvPicPr>
              <a:picLocks noChangeAspect="1"/>
            </p:cNvPicPr>
            <p:nvPr/>
          </p:nvPicPr>
          <p:blipFill>
            <a:blip r:embed="rId5" cstate="print"/>
            <a:srcRect l="21250" t="41111" r="22083" b="51667"/>
            <a:stretch>
              <a:fillRect/>
            </a:stretch>
          </p:blipFill>
          <p:spPr>
            <a:xfrm>
              <a:off x="1943100" y="2819400"/>
              <a:ext cx="5181600" cy="495300"/>
            </a:xfrm>
            <a:prstGeom prst="rect">
              <a:avLst/>
            </a:prstGeom>
          </p:spPr>
        </p:pic>
        <p:grpSp>
          <p:nvGrpSpPr>
            <p:cNvPr id="83" name="그룹 82"/>
            <p:cNvGrpSpPr/>
            <p:nvPr/>
          </p:nvGrpSpPr>
          <p:grpSpPr>
            <a:xfrm>
              <a:off x="2578100" y="2628900"/>
              <a:ext cx="3873500" cy="876300"/>
              <a:chOff x="2578100" y="2628900"/>
              <a:chExt cx="3873500" cy="876300"/>
            </a:xfrm>
          </p:grpSpPr>
          <p:pic>
            <p:nvPicPr>
              <p:cNvPr id="108" name="그림 107" descr="2.png"/>
              <p:cNvPicPr>
                <a:picLocks noChangeAspect="1"/>
              </p:cNvPicPr>
              <p:nvPr/>
            </p:nvPicPr>
            <p:blipFill>
              <a:blip r:embed="rId4" cstate="print"/>
              <a:srcRect l="28194" t="38333" r="29445" b="48889"/>
              <a:stretch>
                <a:fillRect/>
              </a:stretch>
            </p:blipFill>
            <p:spPr>
              <a:xfrm>
                <a:off x="2578100" y="2628900"/>
                <a:ext cx="3873500" cy="876300"/>
              </a:xfrm>
              <a:prstGeom prst="rect">
                <a:avLst/>
              </a:prstGeom>
            </p:spPr>
          </p:pic>
          <p:pic>
            <p:nvPicPr>
              <p:cNvPr id="109" name="그림 108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38518" r="56667" b="49075"/>
              <a:stretch>
                <a:fillRect/>
              </a:stretch>
            </p:blipFill>
            <p:spPr>
              <a:xfrm>
                <a:off x="2590800" y="2641600"/>
                <a:ext cx="1371600" cy="850900"/>
              </a:xfrm>
              <a:prstGeom prst="rect">
                <a:avLst/>
              </a:prstGeom>
            </p:spPr>
          </p:pic>
          <p:sp>
            <p:nvSpPr>
              <p:cNvPr id="110" name="직사각형 109"/>
              <p:cNvSpPr/>
              <p:nvPr/>
            </p:nvSpPr>
            <p:spPr>
              <a:xfrm>
                <a:off x="4022312" y="2916662"/>
                <a:ext cx="1958303" cy="322680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시장 참여 계약 체결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11" name="이등변 삼각형 110"/>
              <p:cNvSpPr/>
              <p:nvPr/>
            </p:nvSpPr>
            <p:spPr>
              <a:xfrm rot="5400000">
                <a:off x="4010917" y="3006675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12" name="그룹 111"/>
          <p:cNvGrpSpPr/>
          <p:nvPr/>
        </p:nvGrpSpPr>
        <p:grpSpPr>
          <a:xfrm>
            <a:off x="1311085" y="3464169"/>
            <a:ext cx="6661145" cy="1155505"/>
            <a:chOff x="1943100" y="3517900"/>
            <a:chExt cx="4978400" cy="863600"/>
          </a:xfrm>
        </p:grpSpPr>
        <p:pic>
          <p:nvPicPr>
            <p:cNvPr id="113" name="그림 112" descr="1.png"/>
            <p:cNvPicPr>
              <a:picLocks noChangeAspect="1"/>
            </p:cNvPicPr>
            <p:nvPr/>
          </p:nvPicPr>
          <p:blipFill>
            <a:blip r:embed="rId5" cstate="print"/>
            <a:srcRect l="21250" t="53519" r="24306" b="39074"/>
            <a:stretch>
              <a:fillRect/>
            </a:stretch>
          </p:blipFill>
          <p:spPr>
            <a:xfrm>
              <a:off x="1943100" y="3670300"/>
              <a:ext cx="4978400" cy="508000"/>
            </a:xfrm>
            <a:prstGeom prst="rect">
              <a:avLst/>
            </a:prstGeom>
          </p:spPr>
        </p:pic>
        <p:grpSp>
          <p:nvGrpSpPr>
            <p:cNvPr id="114" name="그룹 113"/>
            <p:cNvGrpSpPr/>
            <p:nvPr/>
          </p:nvGrpSpPr>
          <p:grpSpPr>
            <a:xfrm>
              <a:off x="2514600" y="3517900"/>
              <a:ext cx="3924300" cy="863600"/>
              <a:chOff x="2514600" y="3517900"/>
              <a:chExt cx="3924300" cy="863600"/>
            </a:xfrm>
          </p:grpSpPr>
          <p:pic>
            <p:nvPicPr>
              <p:cNvPr id="115" name="그림 114" descr="2.png"/>
              <p:cNvPicPr>
                <a:picLocks noChangeAspect="1"/>
              </p:cNvPicPr>
              <p:nvPr/>
            </p:nvPicPr>
            <p:blipFill>
              <a:blip r:embed="rId4" cstate="print"/>
              <a:srcRect l="27500" t="51481" r="29583" b="36111"/>
              <a:stretch>
                <a:fillRect/>
              </a:stretch>
            </p:blipFill>
            <p:spPr>
              <a:xfrm>
                <a:off x="2514600" y="3530600"/>
                <a:ext cx="3924300" cy="850900"/>
              </a:xfrm>
              <a:prstGeom prst="rect">
                <a:avLst/>
              </a:prstGeom>
            </p:spPr>
          </p:pic>
          <p:pic>
            <p:nvPicPr>
              <p:cNvPr id="116" name="그림 115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51296" r="56528" b="36297"/>
              <a:stretch>
                <a:fillRect/>
              </a:stretch>
            </p:blipFill>
            <p:spPr>
              <a:xfrm>
                <a:off x="2590800" y="3517900"/>
                <a:ext cx="1384300" cy="850900"/>
              </a:xfrm>
              <a:prstGeom prst="rect">
                <a:avLst/>
              </a:prstGeom>
            </p:spPr>
          </p:pic>
          <p:sp>
            <p:nvSpPr>
              <p:cNvPr id="117" name="직사각형 116"/>
              <p:cNvSpPr/>
              <p:nvPr/>
            </p:nvSpPr>
            <p:spPr>
              <a:xfrm>
                <a:off x="4022312" y="3712590"/>
                <a:ext cx="1893827" cy="556878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모니터링 및 에너지</a:t>
                </a:r>
                <a:endParaRPr lang="en-US" altLang="ko-KR" sz="2000" spc="-4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관리시스템 설치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18" name="이등변 삼각형 117"/>
              <p:cNvSpPr/>
              <p:nvPr/>
            </p:nvSpPr>
            <p:spPr>
              <a:xfrm rot="5400000">
                <a:off x="4010917" y="3809227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19" name="그룹 118"/>
          <p:cNvGrpSpPr/>
          <p:nvPr/>
        </p:nvGrpSpPr>
        <p:grpSpPr>
          <a:xfrm>
            <a:off x="1293929" y="4328760"/>
            <a:ext cx="6713400" cy="1161606"/>
            <a:chOff x="1943100" y="4394200"/>
            <a:chExt cx="4991100" cy="863600"/>
          </a:xfrm>
        </p:grpSpPr>
        <p:pic>
          <p:nvPicPr>
            <p:cNvPr id="120" name="그림 119" descr="1.png"/>
            <p:cNvPicPr>
              <a:picLocks noChangeAspect="1"/>
            </p:cNvPicPr>
            <p:nvPr/>
          </p:nvPicPr>
          <p:blipFill>
            <a:blip r:embed="rId5" cstate="print"/>
            <a:srcRect l="21250" t="66111" r="24167" b="26111"/>
            <a:stretch>
              <a:fillRect/>
            </a:stretch>
          </p:blipFill>
          <p:spPr>
            <a:xfrm>
              <a:off x="1943100" y="4533900"/>
              <a:ext cx="4991100" cy="533400"/>
            </a:xfrm>
            <a:prstGeom prst="rect">
              <a:avLst/>
            </a:prstGeom>
          </p:spPr>
        </p:pic>
        <p:grpSp>
          <p:nvGrpSpPr>
            <p:cNvPr id="121" name="그룹 120"/>
            <p:cNvGrpSpPr/>
            <p:nvPr/>
          </p:nvGrpSpPr>
          <p:grpSpPr>
            <a:xfrm>
              <a:off x="2590800" y="4394200"/>
              <a:ext cx="3908086" cy="863600"/>
              <a:chOff x="2590800" y="4394200"/>
              <a:chExt cx="3908086" cy="863600"/>
            </a:xfrm>
          </p:grpSpPr>
          <p:pic>
            <p:nvPicPr>
              <p:cNvPr id="122" name="그림 121" descr="2.png"/>
              <p:cNvPicPr>
                <a:picLocks noChangeAspect="1"/>
              </p:cNvPicPr>
              <p:nvPr/>
            </p:nvPicPr>
            <p:blipFill>
              <a:blip r:embed="rId4" cstate="print"/>
              <a:srcRect l="28472" t="64074" r="29583" b="23333"/>
              <a:stretch>
                <a:fillRect/>
              </a:stretch>
            </p:blipFill>
            <p:spPr>
              <a:xfrm>
                <a:off x="2603500" y="4394200"/>
                <a:ext cx="3835400" cy="863600"/>
              </a:xfrm>
              <a:prstGeom prst="rect">
                <a:avLst/>
              </a:prstGeom>
            </p:spPr>
          </p:pic>
          <p:pic>
            <p:nvPicPr>
              <p:cNvPr id="123" name="그림 122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64629" r="56389" b="23519"/>
              <a:stretch>
                <a:fillRect/>
              </a:stretch>
            </p:blipFill>
            <p:spPr>
              <a:xfrm>
                <a:off x="2590800" y="4432300"/>
                <a:ext cx="1397000" cy="812800"/>
              </a:xfrm>
              <a:prstGeom prst="rect">
                <a:avLst/>
              </a:prstGeom>
            </p:spPr>
          </p:pic>
          <p:sp>
            <p:nvSpPr>
              <p:cNvPr id="124" name="직사각형 123"/>
              <p:cNvSpPr/>
              <p:nvPr/>
            </p:nvSpPr>
            <p:spPr>
              <a:xfrm>
                <a:off x="4022312" y="4689327"/>
                <a:ext cx="2476574" cy="322480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수요감축지시 및 모니터링</a:t>
                </a:r>
                <a:endParaRPr lang="ko-KR" altLang="en-US" sz="2000" spc="-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25" name="이등변 삼각형 124"/>
              <p:cNvSpPr/>
              <p:nvPr/>
            </p:nvSpPr>
            <p:spPr>
              <a:xfrm rot="5400000">
                <a:off x="4010917" y="4786033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26" name="그룹 125"/>
          <p:cNvGrpSpPr/>
          <p:nvPr/>
        </p:nvGrpSpPr>
        <p:grpSpPr>
          <a:xfrm>
            <a:off x="1273495" y="5301207"/>
            <a:ext cx="6771467" cy="1202557"/>
            <a:chOff x="1943100" y="5295900"/>
            <a:chExt cx="4991100" cy="977900"/>
          </a:xfrm>
        </p:grpSpPr>
        <p:pic>
          <p:nvPicPr>
            <p:cNvPr id="127" name="그림 126" descr="1.png"/>
            <p:cNvPicPr>
              <a:picLocks noChangeAspect="1"/>
            </p:cNvPicPr>
            <p:nvPr/>
          </p:nvPicPr>
          <p:blipFill>
            <a:blip r:embed="rId5" cstate="print"/>
            <a:srcRect l="21250" t="79074" r="24167" b="13519"/>
            <a:stretch>
              <a:fillRect/>
            </a:stretch>
          </p:blipFill>
          <p:spPr>
            <a:xfrm>
              <a:off x="1943100" y="5422900"/>
              <a:ext cx="4991100" cy="508000"/>
            </a:xfrm>
            <a:prstGeom prst="rect">
              <a:avLst/>
            </a:prstGeom>
          </p:spPr>
        </p:pic>
        <p:grpSp>
          <p:nvGrpSpPr>
            <p:cNvPr id="128" name="그룹 127"/>
            <p:cNvGrpSpPr/>
            <p:nvPr/>
          </p:nvGrpSpPr>
          <p:grpSpPr>
            <a:xfrm>
              <a:off x="2578100" y="5295900"/>
              <a:ext cx="3863590" cy="977900"/>
              <a:chOff x="2578100" y="5295900"/>
              <a:chExt cx="3863590" cy="977900"/>
            </a:xfrm>
          </p:grpSpPr>
          <p:pic>
            <p:nvPicPr>
              <p:cNvPr id="129" name="그림 128" descr="2.png"/>
              <p:cNvPicPr>
                <a:picLocks noChangeAspect="1"/>
              </p:cNvPicPr>
              <p:nvPr/>
            </p:nvPicPr>
            <p:blipFill>
              <a:blip r:embed="rId4" cstate="print"/>
              <a:srcRect l="28194" t="77222" r="29722" b="10556"/>
              <a:stretch>
                <a:fillRect/>
              </a:stretch>
            </p:blipFill>
            <p:spPr>
              <a:xfrm>
                <a:off x="2578100" y="5295900"/>
                <a:ext cx="3848100" cy="838200"/>
              </a:xfrm>
              <a:prstGeom prst="rect">
                <a:avLst/>
              </a:prstGeom>
            </p:spPr>
          </p:pic>
          <p:pic>
            <p:nvPicPr>
              <p:cNvPr id="130" name="그림 129" descr="3.png"/>
              <p:cNvPicPr>
                <a:picLocks noChangeAspect="1"/>
              </p:cNvPicPr>
              <p:nvPr/>
            </p:nvPicPr>
            <p:blipFill>
              <a:blip r:embed="rId6" cstate="print"/>
              <a:srcRect l="28333" t="77299" r="56300" b="8519"/>
              <a:stretch>
                <a:fillRect/>
              </a:stretch>
            </p:blipFill>
            <p:spPr>
              <a:xfrm>
                <a:off x="2590800" y="5301208"/>
                <a:ext cx="1405136" cy="972592"/>
              </a:xfrm>
              <a:prstGeom prst="rect">
                <a:avLst/>
              </a:prstGeom>
            </p:spPr>
          </p:pic>
          <p:sp>
            <p:nvSpPr>
              <p:cNvPr id="131" name="직사각형 130"/>
              <p:cNvSpPr/>
              <p:nvPr/>
            </p:nvSpPr>
            <p:spPr>
              <a:xfrm>
                <a:off x="4022312" y="5560444"/>
                <a:ext cx="2419378" cy="352726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1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감축량 산정 및 정산금 지급</a:t>
                </a:r>
                <a:endParaRPr lang="ko-KR" altLang="en-US" sz="2000" spc="-1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32" name="이등변 삼각형 131"/>
              <p:cNvSpPr/>
              <p:nvPr/>
            </p:nvSpPr>
            <p:spPr>
              <a:xfrm rot="5400000">
                <a:off x="4010917" y="5665260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4.44444E-6 L -0.03942 -4.44444E-6 " pathEditMode="relative" ptsTypes="AA">
                                      <p:cBhvr>
                                        <p:cTn id="9" dur="500" spd="-100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-0.04722 0 " pathEditMode="relative" ptsTypes="AA">
                                      <p:cBhvr>
                                        <p:cTn id="31" dur="6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18519E-6 L 0.03941 5.18519E-6 " pathEditMode="relative" ptsTypes="AA">
                                      <p:cBhvr>
                                        <p:cTn id="44" dur="600" spd="-10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6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722 0 " pathEditMode="relative" ptsTypes="AA">
                                      <p:cBhvr>
                                        <p:cTn id="57" dur="600" spd="-100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4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6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722 0 " pathEditMode="relative" ptsTypes="AA">
                                      <p:cBhvr>
                                        <p:cTn id="70" dur="600" spd="-100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1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4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3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6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722 0 " pathEditMode="relative" ptsTypes="AA">
                                      <p:cBhvr>
                                        <p:cTn id="83" dur="600" spd="-100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9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4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 descr="1.png"/>
          <p:cNvPicPr>
            <a:picLocks noChangeAspect="1"/>
          </p:cNvPicPr>
          <p:nvPr/>
        </p:nvPicPr>
        <p:blipFill>
          <a:blip r:embed="rId2" cstate="print"/>
          <a:srcRect t="25556" r="78750" b="2778"/>
          <a:stretch>
            <a:fillRect/>
          </a:stretch>
        </p:blipFill>
        <p:spPr>
          <a:xfrm>
            <a:off x="0" y="1752600"/>
            <a:ext cx="1943100" cy="4914900"/>
          </a:xfrm>
          <a:prstGeom prst="rect">
            <a:avLst/>
          </a:prstGeom>
        </p:spPr>
      </p:pic>
      <p:grpSp>
        <p:nvGrpSpPr>
          <p:cNvPr id="84" name="그룹 83"/>
          <p:cNvGrpSpPr/>
          <p:nvPr/>
        </p:nvGrpSpPr>
        <p:grpSpPr>
          <a:xfrm>
            <a:off x="251521" y="2636912"/>
            <a:ext cx="1944216" cy="2448272"/>
            <a:chOff x="251521" y="2636912"/>
            <a:chExt cx="1944216" cy="2448272"/>
          </a:xfrm>
        </p:grpSpPr>
        <p:pic>
          <p:nvPicPr>
            <p:cNvPr id="120" name="그림 1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750" t="38449" r="75988" b="25852"/>
            <a:stretch/>
          </p:blipFill>
          <p:spPr>
            <a:xfrm>
              <a:off x="251521" y="2636912"/>
              <a:ext cx="1944216" cy="244827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" name="직사각형 120"/>
            <p:cNvSpPr/>
            <p:nvPr/>
          </p:nvSpPr>
          <p:spPr>
            <a:xfrm>
              <a:off x="281236" y="4371642"/>
              <a:ext cx="183415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pPr algn="ctr"/>
              <a:r>
                <a:rPr lang="ko-KR" altLang="en-US" sz="2000" dirty="0" smtClean="0">
                  <a:solidFill>
                    <a:srgbClr val="6E2102"/>
                  </a:solidFill>
                  <a:latin typeface="-웹윤고딕140" pitchFamily="18" charset="-127"/>
                  <a:ea typeface="-웹윤고딕140" pitchFamily="18" charset="-127"/>
                </a:rPr>
                <a:t>수요관리사업자</a:t>
              </a:r>
            </a:p>
          </p:txBody>
        </p:sp>
      </p:grpSp>
      <p:pic>
        <p:nvPicPr>
          <p:cNvPr id="55" name="그림 54" descr="3.png"/>
          <p:cNvPicPr>
            <a:picLocks noChangeAspect="1"/>
          </p:cNvPicPr>
          <p:nvPr/>
        </p:nvPicPr>
        <p:blipFill>
          <a:blip r:embed="rId4" cstate="print"/>
          <a:srcRect l="46538" t="28718"/>
          <a:stretch>
            <a:fillRect/>
          </a:stretch>
        </p:blipFill>
        <p:spPr>
          <a:xfrm>
            <a:off x="4255477" y="1969477"/>
            <a:ext cx="4888523" cy="4888523"/>
          </a:xfrm>
          <a:prstGeom prst="rect">
            <a:avLst/>
          </a:prstGeom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9073008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9073008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62553" y="150303"/>
            <a:ext cx="5163593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7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수요관리사업 비즈니스 모델</a:t>
            </a:r>
          </a:p>
        </p:txBody>
      </p:sp>
      <p:pic>
        <p:nvPicPr>
          <p:cNvPr id="60" name="그림 59" descr="6.png"/>
          <p:cNvPicPr>
            <a:picLocks noChangeAspect="1"/>
          </p:cNvPicPr>
          <p:nvPr/>
        </p:nvPicPr>
        <p:blipFill>
          <a:blip r:embed="rId6" cstate="print"/>
          <a:srcRect l="79583" t="23889" b="2222"/>
          <a:stretch>
            <a:fillRect/>
          </a:stretch>
        </p:blipFill>
        <p:spPr>
          <a:xfrm>
            <a:off x="7277100" y="1638300"/>
            <a:ext cx="1866900" cy="5067300"/>
          </a:xfrm>
          <a:prstGeom prst="rect">
            <a:avLst/>
          </a:prstGeom>
        </p:spPr>
      </p:pic>
      <p:grpSp>
        <p:nvGrpSpPr>
          <p:cNvPr id="83" name="그룹 82"/>
          <p:cNvGrpSpPr/>
          <p:nvPr/>
        </p:nvGrpSpPr>
        <p:grpSpPr>
          <a:xfrm>
            <a:off x="6972300" y="2250831"/>
            <a:ext cx="1907931" cy="2769577"/>
            <a:chOff x="6972300" y="2250831"/>
            <a:chExt cx="1907931" cy="2769577"/>
          </a:xfrm>
        </p:grpSpPr>
        <p:pic>
          <p:nvPicPr>
            <p:cNvPr id="61" name="그림 60" descr="4.png"/>
            <p:cNvPicPr>
              <a:picLocks noChangeAspect="1"/>
            </p:cNvPicPr>
            <p:nvPr/>
          </p:nvPicPr>
          <p:blipFill>
            <a:blip r:embed="rId7" cstate="print"/>
            <a:srcRect l="76250" t="32821" r="2884" b="26795"/>
            <a:stretch>
              <a:fillRect/>
            </a:stretch>
          </p:blipFill>
          <p:spPr>
            <a:xfrm>
              <a:off x="6972300" y="2250831"/>
              <a:ext cx="1907931" cy="276957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" name="직사각형 69"/>
            <p:cNvSpPr/>
            <p:nvPr/>
          </p:nvSpPr>
          <p:spPr>
            <a:xfrm>
              <a:off x="7245766" y="4371642"/>
              <a:ext cx="1362874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pPr algn="ctr"/>
              <a:r>
                <a:rPr lang="ko-KR" altLang="en-US" sz="2000" smtClean="0">
                  <a:solidFill>
                    <a:srgbClr val="002774"/>
                  </a:solidFill>
                  <a:latin typeface="-웹윤고딕140" pitchFamily="18" charset="-127"/>
                  <a:ea typeface="-웹윤고딕140" pitchFamily="18" charset="-127"/>
                </a:rPr>
                <a:t>전력거래소</a:t>
              </a:r>
              <a:endParaRPr lang="ko-KR" altLang="en-US" sz="2000" dirty="0" smtClean="0">
                <a:solidFill>
                  <a:srgbClr val="002774"/>
                </a:solidFill>
                <a:latin typeface="-웹윤고딕140" pitchFamily="18" charset="-127"/>
                <a:ea typeface="-웹윤고딕140" pitchFamily="18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1905000" y="1727200"/>
            <a:ext cx="5041900" cy="1168400"/>
            <a:chOff x="1905000" y="1727200"/>
            <a:chExt cx="5041900" cy="1168400"/>
          </a:xfrm>
        </p:grpSpPr>
        <p:pic>
          <p:nvPicPr>
            <p:cNvPr id="49" name="그림 48" descr="5.png"/>
            <p:cNvPicPr>
              <a:picLocks noChangeAspect="1"/>
            </p:cNvPicPr>
            <p:nvPr/>
          </p:nvPicPr>
          <p:blipFill>
            <a:blip r:embed="rId8" cstate="print"/>
            <a:srcRect l="20833" t="30185" r="24028" b="62593"/>
            <a:stretch>
              <a:fillRect/>
            </a:stretch>
          </p:blipFill>
          <p:spPr>
            <a:xfrm>
              <a:off x="1905000" y="2070100"/>
              <a:ext cx="5041900" cy="495300"/>
            </a:xfrm>
            <a:prstGeom prst="rect">
              <a:avLst/>
            </a:prstGeom>
          </p:spPr>
        </p:pic>
        <p:grpSp>
          <p:nvGrpSpPr>
            <p:cNvPr id="82" name="그룹 81"/>
            <p:cNvGrpSpPr/>
            <p:nvPr/>
          </p:nvGrpSpPr>
          <p:grpSpPr>
            <a:xfrm>
              <a:off x="2514600" y="1727200"/>
              <a:ext cx="3975100" cy="1168400"/>
              <a:chOff x="2514600" y="1727200"/>
              <a:chExt cx="3975100" cy="1168400"/>
            </a:xfrm>
          </p:grpSpPr>
          <p:pic>
            <p:nvPicPr>
              <p:cNvPr id="62" name="그림 61" descr="8.png"/>
              <p:cNvPicPr>
                <a:picLocks noChangeAspect="1"/>
              </p:cNvPicPr>
              <p:nvPr/>
            </p:nvPicPr>
            <p:blipFill>
              <a:blip r:embed="rId9" cstate="print"/>
              <a:srcRect l="27500" t="25556" r="29028" b="57777"/>
              <a:stretch>
                <a:fillRect/>
              </a:stretch>
            </p:blipFill>
            <p:spPr>
              <a:xfrm>
                <a:off x="2514600" y="1752600"/>
                <a:ext cx="3975100" cy="1143000"/>
              </a:xfrm>
              <a:prstGeom prst="rect">
                <a:avLst/>
              </a:prstGeom>
            </p:spPr>
          </p:pic>
          <p:pic>
            <p:nvPicPr>
              <p:cNvPr id="66" name="그림 65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25185" r="56111" b="57778"/>
              <a:stretch>
                <a:fillRect/>
              </a:stretch>
            </p:blipFill>
            <p:spPr>
              <a:xfrm>
                <a:off x="2590800" y="1727200"/>
                <a:ext cx="1422400" cy="1168400"/>
              </a:xfrm>
              <a:prstGeom prst="rect">
                <a:avLst/>
              </a:prstGeom>
            </p:spPr>
          </p:pic>
          <p:sp>
            <p:nvSpPr>
              <p:cNvPr id="71" name="직사각형 70"/>
              <p:cNvSpPr/>
              <p:nvPr/>
            </p:nvSpPr>
            <p:spPr>
              <a:xfrm>
                <a:off x="4022312" y="2166476"/>
                <a:ext cx="1274067" cy="30521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수요자원 등록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72" name="이등변 삼각형 71"/>
              <p:cNvSpPr/>
              <p:nvPr/>
            </p:nvSpPr>
            <p:spPr>
              <a:xfrm rot="5400000">
                <a:off x="4010917" y="2276255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91" name="그룹 90"/>
          <p:cNvGrpSpPr/>
          <p:nvPr/>
        </p:nvGrpSpPr>
        <p:grpSpPr>
          <a:xfrm>
            <a:off x="1905000" y="2908300"/>
            <a:ext cx="5270500" cy="1117600"/>
            <a:chOff x="1905000" y="2908300"/>
            <a:chExt cx="5270500" cy="1117600"/>
          </a:xfrm>
        </p:grpSpPr>
        <p:pic>
          <p:nvPicPr>
            <p:cNvPr id="50" name="그림 49" descr="5.png"/>
            <p:cNvPicPr>
              <a:picLocks noChangeAspect="1"/>
            </p:cNvPicPr>
            <p:nvPr/>
          </p:nvPicPr>
          <p:blipFill>
            <a:blip r:embed="rId8" cstate="print"/>
            <a:srcRect l="20833" t="46296" r="21528" b="44815"/>
            <a:stretch>
              <a:fillRect/>
            </a:stretch>
          </p:blipFill>
          <p:spPr>
            <a:xfrm>
              <a:off x="1905000" y="3175000"/>
              <a:ext cx="5270500" cy="609600"/>
            </a:xfrm>
            <a:prstGeom prst="rect">
              <a:avLst/>
            </a:prstGeom>
          </p:spPr>
        </p:pic>
        <p:grpSp>
          <p:nvGrpSpPr>
            <p:cNvPr id="81" name="그룹 80"/>
            <p:cNvGrpSpPr/>
            <p:nvPr/>
          </p:nvGrpSpPr>
          <p:grpSpPr>
            <a:xfrm>
              <a:off x="2514600" y="2908300"/>
              <a:ext cx="3898900" cy="1117600"/>
              <a:chOff x="2514600" y="2908300"/>
              <a:chExt cx="3898900" cy="1117600"/>
            </a:xfrm>
          </p:grpSpPr>
          <p:pic>
            <p:nvPicPr>
              <p:cNvPr id="63" name="그림 62" descr="8.png"/>
              <p:cNvPicPr>
                <a:picLocks noChangeAspect="1"/>
              </p:cNvPicPr>
              <p:nvPr/>
            </p:nvPicPr>
            <p:blipFill>
              <a:blip r:embed="rId9" cstate="print"/>
              <a:srcRect l="27500" t="42408" r="29861" b="41296"/>
              <a:stretch>
                <a:fillRect/>
              </a:stretch>
            </p:blipFill>
            <p:spPr>
              <a:xfrm>
                <a:off x="2514600" y="2908300"/>
                <a:ext cx="3898900" cy="1117600"/>
              </a:xfrm>
              <a:prstGeom prst="rect">
                <a:avLst/>
              </a:prstGeom>
            </p:spPr>
          </p:pic>
          <p:pic>
            <p:nvPicPr>
              <p:cNvPr id="67" name="그림 66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42963" r="56111" b="41667"/>
              <a:stretch>
                <a:fillRect/>
              </a:stretch>
            </p:blipFill>
            <p:spPr>
              <a:xfrm>
                <a:off x="2590800" y="2946400"/>
                <a:ext cx="1422400" cy="1054100"/>
              </a:xfrm>
              <a:prstGeom prst="rect">
                <a:avLst/>
              </a:prstGeom>
            </p:spPr>
          </p:pic>
          <p:sp>
            <p:nvSpPr>
              <p:cNvPr id="73" name="직사각형 72"/>
              <p:cNvSpPr/>
              <p:nvPr/>
            </p:nvSpPr>
            <p:spPr>
              <a:xfrm>
                <a:off x="4022312" y="3306842"/>
                <a:ext cx="1849865" cy="30008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수요자원 신뢰성 검증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74" name="이등변 삼각형 73"/>
              <p:cNvSpPr/>
              <p:nvPr/>
            </p:nvSpPr>
            <p:spPr>
              <a:xfrm rot="5400000">
                <a:off x="4010917" y="3416621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92" name="그룹 91"/>
          <p:cNvGrpSpPr/>
          <p:nvPr/>
        </p:nvGrpSpPr>
        <p:grpSpPr>
          <a:xfrm>
            <a:off x="2070100" y="4025900"/>
            <a:ext cx="4953000" cy="1143000"/>
            <a:chOff x="2070100" y="4025900"/>
            <a:chExt cx="4953000" cy="1143000"/>
          </a:xfrm>
        </p:grpSpPr>
        <p:pic>
          <p:nvPicPr>
            <p:cNvPr id="51" name="그림 50" descr="5.png"/>
            <p:cNvPicPr>
              <a:picLocks noChangeAspect="1"/>
            </p:cNvPicPr>
            <p:nvPr/>
          </p:nvPicPr>
          <p:blipFill>
            <a:blip r:embed="rId8" cstate="print"/>
            <a:srcRect l="22639" t="62778" r="23194" b="29074"/>
            <a:stretch>
              <a:fillRect/>
            </a:stretch>
          </p:blipFill>
          <p:spPr>
            <a:xfrm>
              <a:off x="2070100" y="4305300"/>
              <a:ext cx="4953000" cy="558800"/>
            </a:xfrm>
            <a:prstGeom prst="rect">
              <a:avLst/>
            </a:prstGeom>
          </p:spPr>
        </p:pic>
        <p:grpSp>
          <p:nvGrpSpPr>
            <p:cNvPr id="80" name="그룹 79"/>
            <p:cNvGrpSpPr/>
            <p:nvPr/>
          </p:nvGrpSpPr>
          <p:grpSpPr>
            <a:xfrm>
              <a:off x="2514600" y="4025900"/>
              <a:ext cx="3898900" cy="1143000"/>
              <a:chOff x="2514600" y="4025900"/>
              <a:chExt cx="3898900" cy="1143000"/>
            </a:xfrm>
          </p:grpSpPr>
          <p:pic>
            <p:nvPicPr>
              <p:cNvPr id="64" name="그림 63" descr="8.png"/>
              <p:cNvPicPr>
                <a:picLocks noChangeAspect="1"/>
              </p:cNvPicPr>
              <p:nvPr/>
            </p:nvPicPr>
            <p:blipFill>
              <a:blip r:embed="rId9" cstate="print"/>
              <a:srcRect l="27500" t="58704" r="29861" b="24629"/>
              <a:stretch>
                <a:fillRect/>
              </a:stretch>
            </p:blipFill>
            <p:spPr>
              <a:xfrm>
                <a:off x="2514600" y="4025900"/>
                <a:ext cx="3898900" cy="1143000"/>
              </a:xfrm>
              <a:prstGeom prst="rect">
                <a:avLst/>
              </a:prstGeom>
            </p:spPr>
          </p:pic>
          <p:pic>
            <p:nvPicPr>
              <p:cNvPr id="68" name="그림 67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58703" r="56111" b="24815"/>
              <a:stretch>
                <a:fillRect/>
              </a:stretch>
            </p:blipFill>
            <p:spPr>
              <a:xfrm>
                <a:off x="2590800" y="4025900"/>
                <a:ext cx="1422400" cy="1130300"/>
              </a:xfrm>
              <a:prstGeom prst="rect">
                <a:avLst/>
              </a:prstGeom>
            </p:spPr>
          </p:pic>
          <p:sp>
            <p:nvSpPr>
              <p:cNvPr id="75" name="직사각형 74"/>
              <p:cNvSpPr/>
              <p:nvPr/>
            </p:nvSpPr>
            <p:spPr>
              <a:xfrm>
                <a:off x="4022312" y="4449842"/>
                <a:ext cx="2192267" cy="30008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수요감축지시 및 모니터링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76" name="이등변 삼각형 75"/>
              <p:cNvSpPr/>
              <p:nvPr/>
            </p:nvSpPr>
            <p:spPr>
              <a:xfrm rot="5400000">
                <a:off x="4010917" y="4559621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93" name="그룹 92"/>
          <p:cNvGrpSpPr/>
          <p:nvPr/>
        </p:nvGrpSpPr>
        <p:grpSpPr>
          <a:xfrm>
            <a:off x="2095500" y="5156200"/>
            <a:ext cx="4991100" cy="1168400"/>
            <a:chOff x="2095500" y="5156200"/>
            <a:chExt cx="4991100" cy="1168400"/>
          </a:xfrm>
        </p:grpSpPr>
        <p:pic>
          <p:nvPicPr>
            <p:cNvPr id="52" name="그림 51" descr="5.png"/>
            <p:cNvPicPr>
              <a:picLocks noChangeAspect="1"/>
            </p:cNvPicPr>
            <p:nvPr/>
          </p:nvPicPr>
          <p:blipFill>
            <a:blip r:embed="rId8" cstate="print"/>
            <a:srcRect l="22916" t="78350" r="22500" b="12037"/>
            <a:stretch>
              <a:fillRect/>
            </a:stretch>
          </p:blipFill>
          <p:spPr>
            <a:xfrm>
              <a:off x="2095500" y="5373216"/>
              <a:ext cx="4991100" cy="659284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2578100" y="5156200"/>
              <a:ext cx="3835400" cy="1168400"/>
              <a:chOff x="2578100" y="5156200"/>
              <a:chExt cx="3835400" cy="1168400"/>
            </a:xfrm>
          </p:grpSpPr>
          <p:pic>
            <p:nvPicPr>
              <p:cNvPr id="65" name="그림 64" descr="8.png"/>
              <p:cNvPicPr>
                <a:picLocks noChangeAspect="1"/>
              </p:cNvPicPr>
              <p:nvPr/>
            </p:nvPicPr>
            <p:blipFill>
              <a:blip r:embed="rId9" cstate="print"/>
              <a:srcRect l="28194" t="75371" r="29861" b="8148"/>
              <a:stretch>
                <a:fillRect/>
              </a:stretch>
            </p:blipFill>
            <p:spPr>
              <a:xfrm>
                <a:off x="2578100" y="5168900"/>
                <a:ext cx="3835400" cy="1130300"/>
              </a:xfrm>
              <a:prstGeom prst="rect">
                <a:avLst/>
              </a:prstGeom>
            </p:spPr>
          </p:pic>
          <p:pic>
            <p:nvPicPr>
              <p:cNvPr id="69" name="그림 68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75185" r="56111" b="7778"/>
              <a:stretch>
                <a:fillRect/>
              </a:stretch>
            </p:blipFill>
            <p:spPr>
              <a:xfrm>
                <a:off x="2590800" y="5156200"/>
                <a:ext cx="1422400" cy="1168400"/>
              </a:xfrm>
              <a:prstGeom prst="rect">
                <a:avLst/>
              </a:prstGeom>
            </p:spPr>
          </p:pic>
          <p:sp>
            <p:nvSpPr>
              <p:cNvPr id="77" name="직사각형 76"/>
              <p:cNvSpPr/>
              <p:nvPr/>
            </p:nvSpPr>
            <p:spPr>
              <a:xfrm>
                <a:off x="4022312" y="5567442"/>
                <a:ext cx="2316660" cy="300082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15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20" panose="02030504000101010101" pitchFamily="18" charset="-127"/>
                    <a:ea typeface="-웹윤고딕120" panose="02030504000101010101" pitchFamily="18" charset="-127"/>
                  </a:rPr>
                  <a:t>감축량 산정 및 정산금 지급</a:t>
                </a:r>
                <a:endParaRPr lang="ko-KR" altLang="en-US" sz="15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20" panose="02030504000101010101" pitchFamily="18" charset="-127"/>
                  <a:ea typeface="-웹윤고딕120" panose="02030504000101010101" pitchFamily="18" charset="-127"/>
                </a:endParaRPr>
              </a:p>
            </p:txBody>
          </p:sp>
          <p:sp>
            <p:nvSpPr>
              <p:cNvPr id="78" name="이등변 삼각형 77"/>
              <p:cNvSpPr/>
              <p:nvPr/>
            </p:nvSpPr>
            <p:spPr>
              <a:xfrm rot="5400000">
                <a:off x="4010917" y="5677221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85" name="그룹 84"/>
          <p:cNvGrpSpPr/>
          <p:nvPr/>
        </p:nvGrpSpPr>
        <p:grpSpPr>
          <a:xfrm>
            <a:off x="0" y="838200"/>
            <a:ext cx="4279900" cy="850900"/>
            <a:chOff x="0" y="838200"/>
            <a:chExt cx="4279900" cy="850900"/>
          </a:xfrm>
        </p:grpSpPr>
        <p:pic>
          <p:nvPicPr>
            <p:cNvPr id="86" name="그림 85" descr="4.png"/>
            <p:cNvPicPr>
              <a:picLocks noChangeAspect="1"/>
            </p:cNvPicPr>
            <p:nvPr/>
          </p:nvPicPr>
          <p:blipFill>
            <a:blip r:embed="rId11" cstate="print"/>
            <a:srcRect t="13518" r="53194" b="77778"/>
            <a:stretch>
              <a:fillRect/>
            </a:stretch>
          </p:blipFill>
          <p:spPr>
            <a:xfrm>
              <a:off x="0" y="927100"/>
              <a:ext cx="4279900" cy="596900"/>
            </a:xfrm>
            <a:prstGeom prst="rect">
              <a:avLst/>
            </a:prstGeom>
          </p:spPr>
        </p:pic>
        <p:pic>
          <p:nvPicPr>
            <p:cNvPr id="87" name="그림 86" descr="2.png"/>
            <p:cNvPicPr>
              <a:picLocks noChangeAspect="1"/>
            </p:cNvPicPr>
            <p:nvPr/>
          </p:nvPicPr>
          <p:blipFill>
            <a:blip r:embed="rId12" cstate="print"/>
            <a:srcRect l="2778" t="12222" r="87916" b="75371"/>
            <a:stretch>
              <a:fillRect/>
            </a:stretch>
          </p:blipFill>
          <p:spPr>
            <a:xfrm>
              <a:off x="254000" y="838200"/>
              <a:ext cx="850900" cy="850900"/>
            </a:xfrm>
            <a:prstGeom prst="rect">
              <a:avLst/>
            </a:prstGeom>
          </p:spPr>
        </p:pic>
        <p:sp>
          <p:nvSpPr>
            <p:cNvPr id="88" name="직사각형 87"/>
            <p:cNvSpPr/>
            <p:nvPr/>
          </p:nvSpPr>
          <p:spPr>
            <a:xfrm>
              <a:off x="1075839" y="996743"/>
              <a:ext cx="3177473" cy="461665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r>
                <a:rPr lang="ko-KR" altLang="en-US" sz="2400" spc="-100" dirty="0" smtClean="0">
                  <a:solidFill>
                    <a:schemeClr val="bg1"/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rPr>
                <a:t>전력시장 참여 수익 창출</a:t>
              </a:r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521925" y="970367"/>
              <a:ext cx="373820" cy="52322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6350"/>
            </a:bodyPr>
            <a:lstStyle/>
            <a:p>
              <a:r>
                <a:rPr lang="en-US" altLang="ko-KR" sz="2800" dirty="0" smtClean="0">
                  <a:solidFill>
                    <a:srgbClr val="872903"/>
                  </a:solidFill>
                  <a:latin typeface="-웹윤고딕140" pitchFamily="18" charset="-127"/>
                  <a:ea typeface="-웹윤고딕140" pitchFamily="18" charset="-127"/>
                </a:rPr>
                <a:t>2</a:t>
              </a:r>
              <a:endParaRPr lang="ko-KR" altLang="en-US" sz="2800" dirty="0" smtClean="0">
                <a:solidFill>
                  <a:srgbClr val="872903"/>
                </a:solidFill>
                <a:latin typeface="-웹윤고딕140" pitchFamily="18" charset="-127"/>
                <a:ea typeface="-웹윤고딕140" pitchFamily="18" charset="-127"/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1158834" y="1554285"/>
            <a:ext cx="6534232" cy="1514230"/>
            <a:chOff x="1905000" y="1727200"/>
            <a:chExt cx="5041900" cy="1168400"/>
          </a:xfrm>
        </p:grpSpPr>
        <p:pic>
          <p:nvPicPr>
            <p:cNvPr id="58" name="그림 57" descr="5.png"/>
            <p:cNvPicPr>
              <a:picLocks noChangeAspect="1"/>
            </p:cNvPicPr>
            <p:nvPr/>
          </p:nvPicPr>
          <p:blipFill>
            <a:blip r:embed="rId8" cstate="print"/>
            <a:srcRect l="20833" t="30185" r="24028" b="62593"/>
            <a:stretch>
              <a:fillRect/>
            </a:stretch>
          </p:blipFill>
          <p:spPr>
            <a:xfrm>
              <a:off x="1905000" y="2070100"/>
              <a:ext cx="5041900" cy="495300"/>
            </a:xfrm>
            <a:prstGeom prst="rect">
              <a:avLst/>
            </a:prstGeom>
          </p:spPr>
        </p:pic>
        <p:grpSp>
          <p:nvGrpSpPr>
            <p:cNvPr id="94" name="그룹 93"/>
            <p:cNvGrpSpPr/>
            <p:nvPr/>
          </p:nvGrpSpPr>
          <p:grpSpPr>
            <a:xfrm>
              <a:off x="2514600" y="1727200"/>
              <a:ext cx="3975100" cy="1168400"/>
              <a:chOff x="2514600" y="1727200"/>
              <a:chExt cx="3975100" cy="1168400"/>
            </a:xfrm>
          </p:grpSpPr>
          <p:pic>
            <p:nvPicPr>
              <p:cNvPr id="95" name="그림 94" descr="8.png"/>
              <p:cNvPicPr>
                <a:picLocks noChangeAspect="1"/>
              </p:cNvPicPr>
              <p:nvPr/>
            </p:nvPicPr>
            <p:blipFill>
              <a:blip r:embed="rId9" cstate="print"/>
              <a:srcRect l="27500" t="25556" r="29028" b="57777"/>
              <a:stretch>
                <a:fillRect/>
              </a:stretch>
            </p:blipFill>
            <p:spPr>
              <a:xfrm>
                <a:off x="2514600" y="1752600"/>
                <a:ext cx="3975100" cy="1143000"/>
              </a:xfrm>
              <a:prstGeom prst="rect">
                <a:avLst/>
              </a:prstGeom>
            </p:spPr>
          </p:pic>
          <p:pic>
            <p:nvPicPr>
              <p:cNvPr id="96" name="그림 95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25185" r="56111" b="57778"/>
              <a:stretch>
                <a:fillRect/>
              </a:stretch>
            </p:blipFill>
            <p:spPr>
              <a:xfrm>
                <a:off x="2590800" y="1727200"/>
                <a:ext cx="1422400" cy="1168400"/>
              </a:xfrm>
              <a:prstGeom prst="rect">
                <a:avLst/>
              </a:prstGeom>
            </p:spPr>
          </p:pic>
          <p:sp>
            <p:nvSpPr>
              <p:cNvPr id="97" name="직사각형 96"/>
              <p:cNvSpPr/>
              <p:nvPr/>
            </p:nvSpPr>
            <p:spPr>
              <a:xfrm>
                <a:off x="4022312" y="2166476"/>
                <a:ext cx="1274994" cy="290325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수요자원 등록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98" name="이등변 삼각형 97"/>
              <p:cNvSpPr/>
              <p:nvPr/>
            </p:nvSpPr>
            <p:spPr>
              <a:xfrm rot="5400000">
                <a:off x="4010917" y="2262687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99" name="그룹 98"/>
          <p:cNvGrpSpPr/>
          <p:nvPr/>
        </p:nvGrpSpPr>
        <p:grpSpPr>
          <a:xfrm>
            <a:off x="1125003" y="2742903"/>
            <a:ext cx="6830494" cy="1448394"/>
            <a:chOff x="1905000" y="2908300"/>
            <a:chExt cx="5270500" cy="1117600"/>
          </a:xfrm>
        </p:grpSpPr>
        <p:pic>
          <p:nvPicPr>
            <p:cNvPr id="100" name="그림 99" descr="5.png"/>
            <p:cNvPicPr>
              <a:picLocks noChangeAspect="1"/>
            </p:cNvPicPr>
            <p:nvPr/>
          </p:nvPicPr>
          <p:blipFill>
            <a:blip r:embed="rId8" cstate="print"/>
            <a:srcRect l="20833" t="46296" r="21528" b="44815"/>
            <a:stretch>
              <a:fillRect/>
            </a:stretch>
          </p:blipFill>
          <p:spPr>
            <a:xfrm>
              <a:off x="1905000" y="3175000"/>
              <a:ext cx="5270500" cy="609600"/>
            </a:xfrm>
            <a:prstGeom prst="rect">
              <a:avLst/>
            </a:prstGeom>
          </p:spPr>
        </p:pic>
        <p:grpSp>
          <p:nvGrpSpPr>
            <p:cNvPr id="101" name="그룹 100"/>
            <p:cNvGrpSpPr/>
            <p:nvPr/>
          </p:nvGrpSpPr>
          <p:grpSpPr>
            <a:xfrm>
              <a:off x="2514600" y="2908300"/>
              <a:ext cx="3898900" cy="1117600"/>
              <a:chOff x="2514600" y="2908300"/>
              <a:chExt cx="3898900" cy="1117600"/>
            </a:xfrm>
          </p:grpSpPr>
          <p:pic>
            <p:nvPicPr>
              <p:cNvPr id="102" name="그림 101" descr="8.png"/>
              <p:cNvPicPr>
                <a:picLocks noChangeAspect="1"/>
              </p:cNvPicPr>
              <p:nvPr/>
            </p:nvPicPr>
            <p:blipFill>
              <a:blip r:embed="rId9" cstate="print"/>
              <a:srcRect l="27500" t="42408" r="29861" b="41296"/>
              <a:stretch>
                <a:fillRect/>
              </a:stretch>
            </p:blipFill>
            <p:spPr>
              <a:xfrm>
                <a:off x="2514600" y="2908300"/>
                <a:ext cx="3898900" cy="1117600"/>
              </a:xfrm>
              <a:prstGeom prst="rect">
                <a:avLst/>
              </a:prstGeom>
            </p:spPr>
          </p:pic>
          <p:pic>
            <p:nvPicPr>
              <p:cNvPr id="103" name="그림 102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42963" r="56111" b="41667"/>
              <a:stretch>
                <a:fillRect/>
              </a:stretch>
            </p:blipFill>
            <p:spPr>
              <a:xfrm>
                <a:off x="2590800" y="2946400"/>
                <a:ext cx="1422400" cy="1054100"/>
              </a:xfrm>
              <a:prstGeom prst="rect">
                <a:avLst/>
              </a:prstGeom>
            </p:spPr>
          </p:pic>
          <p:sp>
            <p:nvSpPr>
              <p:cNvPr id="104" name="직사각형 103"/>
              <p:cNvSpPr/>
              <p:nvPr/>
            </p:nvSpPr>
            <p:spPr>
              <a:xfrm>
                <a:off x="4022312" y="3306842"/>
                <a:ext cx="1873901" cy="290325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수요자원 신뢰성 검증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05" name="이등변 삼각형 104"/>
              <p:cNvSpPr/>
              <p:nvPr/>
            </p:nvSpPr>
            <p:spPr>
              <a:xfrm rot="5400000">
                <a:off x="4010917" y="3403053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06" name="그룹 105"/>
          <p:cNvGrpSpPr/>
          <p:nvPr/>
        </p:nvGrpSpPr>
        <p:grpSpPr>
          <a:xfrm>
            <a:off x="1337091" y="3856744"/>
            <a:ext cx="6419018" cy="1481312"/>
            <a:chOff x="2070100" y="4025900"/>
            <a:chExt cx="4953000" cy="1143000"/>
          </a:xfrm>
        </p:grpSpPr>
        <p:pic>
          <p:nvPicPr>
            <p:cNvPr id="107" name="그림 106" descr="5.png"/>
            <p:cNvPicPr>
              <a:picLocks noChangeAspect="1"/>
            </p:cNvPicPr>
            <p:nvPr/>
          </p:nvPicPr>
          <p:blipFill>
            <a:blip r:embed="rId8" cstate="print"/>
            <a:srcRect l="22639" t="62778" r="23194" b="29074"/>
            <a:stretch>
              <a:fillRect/>
            </a:stretch>
          </p:blipFill>
          <p:spPr>
            <a:xfrm>
              <a:off x="2070100" y="4305300"/>
              <a:ext cx="4953000" cy="558800"/>
            </a:xfrm>
            <a:prstGeom prst="rect">
              <a:avLst/>
            </a:prstGeom>
          </p:spPr>
        </p:pic>
        <p:grpSp>
          <p:nvGrpSpPr>
            <p:cNvPr id="108" name="그룹 107"/>
            <p:cNvGrpSpPr/>
            <p:nvPr/>
          </p:nvGrpSpPr>
          <p:grpSpPr>
            <a:xfrm>
              <a:off x="2514600" y="4025900"/>
              <a:ext cx="3898900" cy="1143000"/>
              <a:chOff x="2514600" y="4025900"/>
              <a:chExt cx="3898900" cy="1143000"/>
            </a:xfrm>
          </p:grpSpPr>
          <p:pic>
            <p:nvPicPr>
              <p:cNvPr id="109" name="그림 108" descr="8.png"/>
              <p:cNvPicPr>
                <a:picLocks noChangeAspect="1"/>
              </p:cNvPicPr>
              <p:nvPr/>
            </p:nvPicPr>
            <p:blipFill>
              <a:blip r:embed="rId9" cstate="print"/>
              <a:srcRect l="27500" t="58704" r="29861" b="24629"/>
              <a:stretch>
                <a:fillRect/>
              </a:stretch>
            </p:blipFill>
            <p:spPr>
              <a:xfrm>
                <a:off x="2514600" y="4025900"/>
                <a:ext cx="3898900" cy="1143000"/>
              </a:xfrm>
              <a:prstGeom prst="rect">
                <a:avLst/>
              </a:prstGeom>
            </p:spPr>
          </p:pic>
          <p:pic>
            <p:nvPicPr>
              <p:cNvPr id="110" name="그림 109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58703" r="56111" b="24815"/>
              <a:stretch>
                <a:fillRect/>
              </a:stretch>
            </p:blipFill>
            <p:spPr>
              <a:xfrm>
                <a:off x="2590800" y="4025900"/>
                <a:ext cx="1422400" cy="1130300"/>
              </a:xfrm>
              <a:prstGeom prst="rect">
                <a:avLst/>
              </a:prstGeom>
            </p:spPr>
          </p:pic>
          <p:sp>
            <p:nvSpPr>
              <p:cNvPr id="111" name="직사각형 110"/>
              <p:cNvSpPr/>
              <p:nvPr/>
            </p:nvSpPr>
            <p:spPr>
              <a:xfrm>
                <a:off x="4022312" y="4449842"/>
                <a:ext cx="2229634" cy="290325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수요감축지시 및 모니터링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12" name="이등변 삼각형 111"/>
              <p:cNvSpPr/>
              <p:nvPr/>
            </p:nvSpPr>
            <p:spPr>
              <a:xfrm rot="5400000">
                <a:off x="4010917" y="4546053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13" name="그룹 112"/>
          <p:cNvGrpSpPr/>
          <p:nvPr/>
        </p:nvGrpSpPr>
        <p:grpSpPr>
          <a:xfrm>
            <a:off x="1356852" y="4983285"/>
            <a:ext cx="6468396" cy="1514230"/>
            <a:chOff x="2095500" y="5156200"/>
            <a:chExt cx="4991100" cy="1168400"/>
          </a:xfrm>
        </p:grpSpPr>
        <p:pic>
          <p:nvPicPr>
            <p:cNvPr id="114" name="그림 113" descr="5.png"/>
            <p:cNvPicPr>
              <a:picLocks noChangeAspect="1"/>
            </p:cNvPicPr>
            <p:nvPr/>
          </p:nvPicPr>
          <p:blipFill>
            <a:blip r:embed="rId8" cstate="print"/>
            <a:srcRect l="22916" t="78350" r="22500" b="12037"/>
            <a:stretch>
              <a:fillRect/>
            </a:stretch>
          </p:blipFill>
          <p:spPr>
            <a:xfrm>
              <a:off x="2095500" y="5373216"/>
              <a:ext cx="4991100" cy="659284"/>
            </a:xfrm>
            <a:prstGeom prst="rect">
              <a:avLst/>
            </a:prstGeom>
          </p:spPr>
        </p:pic>
        <p:grpSp>
          <p:nvGrpSpPr>
            <p:cNvPr id="115" name="그룹 114"/>
            <p:cNvGrpSpPr/>
            <p:nvPr/>
          </p:nvGrpSpPr>
          <p:grpSpPr>
            <a:xfrm>
              <a:off x="2578100" y="5156200"/>
              <a:ext cx="3835400" cy="1168400"/>
              <a:chOff x="2578100" y="5156200"/>
              <a:chExt cx="3835400" cy="1168400"/>
            </a:xfrm>
          </p:grpSpPr>
          <p:pic>
            <p:nvPicPr>
              <p:cNvPr id="116" name="그림 115" descr="8.png"/>
              <p:cNvPicPr>
                <a:picLocks noChangeAspect="1"/>
              </p:cNvPicPr>
              <p:nvPr/>
            </p:nvPicPr>
            <p:blipFill>
              <a:blip r:embed="rId9" cstate="print"/>
              <a:srcRect l="28194" t="75371" r="29861" b="8148"/>
              <a:stretch>
                <a:fillRect/>
              </a:stretch>
            </p:blipFill>
            <p:spPr>
              <a:xfrm>
                <a:off x="2578100" y="5168900"/>
                <a:ext cx="3835400" cy="1130300"/>
              </a:xfrm>
              <a:prstGeom prst="rect">
                <a:avLst/>
              </a:prstGeom>
            </p:spPr>
          </p:pic>
          <p:pic>
            <p:nvPicPr>
              <p:cNvPr id="117" name="그림 116" descr="7.png"/>
              <p:cNvPicPr>
                <a:picLocks noChangeAspect="1"/>
              </p:cNvPicPr>
              <p:nvPr/>
            </p:nvPicPr>
            <p:blipFill>
              <a:blip r:embed="rId10" cstate="print"/>
              <a:srcRect l="28333" t="75185" r="56111" b="7778"/>
              <a:stretch>
                <a:fillRect/>
              </a:stretch>
            </p:blipFill>
            <p:spPr>
              <a:xfrm>
                <a:off x="2590800" y="5156200"/>
                <a:ext cx="1422400" cy="1168400"/>
              </a:xfrm>
              <a:prstGeom prst="rect">
                <a:avLst/>
              </a:prstGeom>
            </p:spPr>
          </p:pic>
          <p:sp>
            <p:nvSpPr>
              <p:cNvPr id="118" name="직사각형 117"/>
              <p:cNvSpPr/>
              <p:nvPr/>
            </p:nvSpPr>
            <p:spPr>
              <a:xfrm>
                <a:off x="4022312" y="5567442"/>
                <a:ext cx="2360250" cy="290325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extrusionH="6350"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ko-KR" altLang="en-US" sz="2000" spc="-4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-웹윤고딕130" panose="02030504000101010101" pitchFamily="18" charset="-127"/>
                    <a:ea typeface="-웹윤고딕130" panose="02030504000101010101" pitchFamily="18" charset="-127"/>
                  </a:rPr>
                  <a:t>감축량 산정 및 정산금 지급</a:t>
                </a:r>
                <a:endParaRPr lang="ko-KR" altLang="en-US" sz="2000" spc="-4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웹윤고딕130" panose="02030504000101010101" pitchFamily="18" charset="-127"/>
                  <a:ea typeface="-웹윤고딕130" panose="02030504000101010101" pitchFamily="18" charset="-127"/>
                </a:endParaRPr>
              </a:p>
            </p:txBody>
          </p:sp>
          <p:sp>
            <p:nvSpPr>
              <p:cNvPr id="119" name="이등변 삼각형 118"/>
              <p:cNvSpPr/>
              <p:nvPr/>
            </p:nvSpPr>
            <p:spPr>
              <a:xfrm rot="5400000">
                <a:off x="4010917" y="5663653"/>
                <a:ext cx="79772" cy="56983"/>
              </a:xfrm>
              <a:prstGeom prst="triangl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4.44444E-6 L -0.03942 -4.44444E-6 " pathEditMode="relative" ptsTypes="AA">
                                      <p:cBhvr>
                                        <p:cTn id="9" dur="500" spd="-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8.33333E-7 -7.40741E-6 L -0.04722 -7.40741E-6 " pathEditMode="relative" ptsTypes="AA">
                                      <p:cBhvr>
                                        <p:cTn id="27" dur="6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5521 0 " pathEditMode="relative" ptsTypes="AA">
                                      <p:cBhvr>
                                        <p:cTn id="40" dur="600" spd="-100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4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4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6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5521 0 " pathEditMode="relative" ptsTypes="AA">
                                      <p:cBhvr>
                                        <p:cTn id="53" dur="600" spd="-100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4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6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5521 0 " pathEditMode="relative" ptsTypes="AA">
                                      <p:cBhvr>
                                        <p:cTn id="66" dur="600" spd="-100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8" t="35300" r="1175" b="62600"/>
          <a:stretch/>
        </p:blipFill>
        <p:spPr>
          <a:xfrm>
            <a:off x="323528" y="2420888"/>
            <a:ext cx="8712968" cy="14401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8" t="66389" r="2751" b="31100"/>
          <a:stretch/>
        </p:blipFill>
        <p:spPr>
          <a:xfrm>
            <a:off x="323528" y="4552950"/>
            <a:ext cx="8568952" cy="172194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/>
          <a:srcRect l="7596" t="64872" r="41731" b="23590"/>
          <a:stretch>
            <a:fillRect/>
          </a:stretch>
        </p:blipFill>
        <p:spPr>
          <a:xfrm>
            <a:off x="694592" y="4448908"/>
            <a:ext cx="4633546" cy="791307"/>
          </a:xfrm>
          <a:prstGeom prst="rect">
            <a:avLst/>
          </a:prstGeom>
          <a:noFill/>
          <a:ln>
            <a:noFill/>
          </a:ln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9937104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/>
          <a:srcRect l="23366" t="11667" r="60769" b="63205"/>
          <a:stretch>
            <a:fillRect/>
          </a:stretch>
        </p:blipFill>
        <p:spPr>
          <a:xfrm>
            <a:off x="2136531" y="800100"/>
            <a:ext cx="1450731" cy="1723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38" t="70999" r="85729" b="7223"/>
          <a:stretch/>
        </p:blipFill>
        <p:spPr>
          <a:xfrm>
            <a:off x="323528" y="4869160"/>
            <a:ext cx="981397" cy="1493540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271" t="70999" r="74412" b="4890"/>
          <a:stretch/>
        </p:blipFill>
        <p:spPr>
          <a:xfrm>
            <a:off x="1304925" y="4869160"/>
            <a:ext cx="1034828" cy="165356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589" t="70999" r="63386" b="6952"/>
          <a:stretch/>
        </p:blipFill>
        <p:spPr>
          <a:xfrm>
            <a:off x="2339752" y="4869160"/>
            <a:ext cx="1008112" cy="151216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612" t="70999" r="51980" b="5779"/>
          <a:stretch/>
        </p:blipFill>
        <p:spPr>
          <a:xfrm>
            <a:off x="3347864" y="4869160"/>
            <a:ext cx="1043161" cy="159260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8021" t="70999" r="40625" b="6952"/>
          <a:stretch/>
        </p:blipFill>
        <p:spPr>
          <a:xfrm>
            <a:off x="4391025" y="4869160"/>
            <a:ext cx="1038225" cy="15121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rcRect l="42404" t="35897" r="53942" b="55257"/>
          <a:stretch>
            <a:fillRect/>
          </a:stretch>
        </p:blipFill>
        <p:spPr>
          <a:xfrm>
            <a:off x="2655832" y="2514180"/>
            <a:ext cx="334107" cy="606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813" t="17222" r="29525" b="66800"/>
          <a:stretch/>
        </p:blipFill>
        <p:spPr>
          <a:xfrm>
            <a:off x="5286374" y="1181100"/>
            <a:ext cx="1157833" cy="1095772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813" t="43699" r="29525" b="39502"/>
          <a:stretch/>
        </p:blipFill>
        <p:spPr>
          <a:xfrm>
            <a:off x="5286374" y="5030760"/>
            <a:ext cx="1157833" cy="1152128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813" t="72638" r="29525" b="11151"/>
          <a:stretch/>
        </p:blipFill>
        <p:spPr>
          <a:xfrm>
            <a:off x="5286374" y="2977696"/>
            <a:ext cx="1157833" cy="1111722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5208" t="12201" r="3334" b="64700"/>
          <a:stretch/>
        </p:blipFill>
        <p:spPr>
          <a:xfrm>
            <a:off x="5962650" y="836712"/>
            <a:ext cx="2876550" cy="1584176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/>
          <a:srcRect l="65769" t="36795" r="3462" b="33462"/>
          <a:stretch>
            <a:fillRect/>
          </a:stretch>
        </p:blipFill>
        <p:spPr>
          <a:xfrm>
            <a:off x="6013938" y="2523392"/>
            <a:ext cx="2813539" cy="2039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/>
          <a:srcRect l="65673" t="69615" r="2693" b="6155"/>
          <a:stretch>
            <a:fillRect/>
          </a:stretch>
        </p:blipFill>
        <p:spPr>
          <a:xfrm>
            <a:off x="6005146" y="4774223"/>
            <a:ext cx="2892669" cy="1661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354" t="22361" r="74517" b="72822"/>
          <a:stretch/>
        </p:blipFill>
        <p:spPr>
          <a:xfrm>
            <a:off x="6031436" y="1483701"/>
            <a:ext cx="377604" cy="330350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354" t="27178" r="74517" b="69672"/>
          <a:stretch/>
        </p:blipFill>
        <p:spPr>
          <a:xfrm>
            <a:off x="6031436" y="5454016"/>
            <a:ext cx="377604" cy="216024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354" t="33478" r="74517" b="62323"/>
          <a:stretch/>
        </p:blipFill>
        <p:spPr>
          <a:xfrm>
            <a:off x="6031436" y="3249816"/>
            <a:ext cx="377604" cy="288032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357478" y="5958805"/>
            <a:ext cx="896821" cy="2616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100" spc="-60" dirty="0" smtClean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농업용 설비</a:t>
            </a:r>
            <a:endParaRPr lang="ko-KR" altLang="en-US" sz="1100" spc="-6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367128" y="5958805"/>
            <a:ext cx="896821" cy="2616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100" spc="-60" dirty="0" smtClean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교육시</a:t>
            </a:r>
            <a:r>
              <a:rPr lang="ko-KR" altLang="en-US" sz="1100" spc="-60" dirty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설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2405353" y="5958805"/>
            <a:ext cx="896821" cy="2616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100" spc="-60" dirty="0" smtClean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상업시설</a:t>
            </a:r>
            <a:endParaRPr lang="ko-KR" altLang="en-US" sz="1100" spc="-6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424528" y="5958805"/>
            <a:ext cx="896821" cy="2616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100" spc="-60" dirty="0" smtClean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산업체</a:t>
            </a:r>
            <a:endParaRPr lang="ko-KR" altLang="en-US" sz="1100" spc="-6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453228" y="5958805"/>
            <a:ext cx="896821" cy="2616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100" spc="-60" dirty="0" smtClean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공동주택</a:t>
            </a:r>
            <a:endParaRPr lang="ko-KR" altLang="en-US" sz="1100" spc="-60" dirty="0">
              <a:solidFill>
                <a:srgbClr val="1D6D32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66867" y="1020787"/>
            <a:ext cx="2056861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전력거래소</a:t>
            </a:r>
            <a:endParaRPr lang="ko-KR" altLang="en-US" sz="2000" spc="-60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242983" y="1481890"/>
            <a:ext cx="23983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 관리</a:t>
            </a:r>
            <a:r>
              <a:rPr lang="en-US" altLang="ko-KR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 감축 지시</a:t>
            </a:r>
            <a:r>
              <a:rPr lang="en-US" altLang="ko-KR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,</a:t>
            </a:r>
          </a:p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모니터링</a:t>
            </a:r>
            <a:r>
              <a:rPr lang="en-US" altLang="ko-KR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정산</a:t>
            </a:r>
            <a:endParaRPr lang="ko-KR" altLang="en-US" sz="1400" spc="-60" dirty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242983" y="3231912"/>
            <a:ext cx="2758345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14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 발굴 및 전력시장에 등록</a:t>
            </a:r>
            <a:endParaRPr lang="en-US" altLang="ko-KR" sz="1400" spc="-130" dirty="0" smtClean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수요감축지시</a:t>
            </a:r>
            <a:r>
              <a:rPr lang="en-US" altLang="ko-KR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감축량 모니터링</a:t>
            </a:r>
            <a:endParaRPr lang="en-US" altLang="ko-KR" sz="1400" spc="-60" dirty="0" smtClean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입찰</a:t>
            </a:r>
            <a:r>
              <a:rPr lang="en-US" altLang="ko-KR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정산</a:t>
            </a:r>
            <a:r>
              <a:rPr lang="en-US" altLang="ko-KR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감축량 산정 및 </a:t>
            </a:r>
            <a:endParaRPr lang="en-US" altLang="ko-KR" sz="1400" spc="-60" dirty="0" smtClean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정산증빙자료 제출</a:t>
            </a:r>
            <a:endParaRPr lang="ko-KR" altLang="en-US" sz="1400" spc="-60" dirty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366867" y="2716237"/>
            <a:ext cx="2056861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수요관리사업자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6242983" y="5416448"/>
            <a:ext cx="23983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수요관리사업자와 계약체결</a:t>
            </a:r>
            <a:endParaRPr lang="en-US" altLang="ko-KR" sz="1400" spc="-60" dirty="0" smtClean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r>
              <a:rPr lang="ko-KR" altLang="en-US" sz="1400" spc="-6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수요감축지시에 따라 수요감축</a:t>
            </a:r>
            <a:endParaRPr lang="ko-KR" altLang="en-US" sz="1400" spc="-60" dirty="0">
              <a:solidFill>
                <a:schemeClr val="tx1">
                  <a:lumMod val="75000"/>
                  <a:lumOff val="25000"/>
                </a:schemeClr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366867" y="4935562"/>
            <a:ext cx="2056861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2000" spc="-6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고객</a:t>
            </a:r>
            <a:endParaRPr lang="ko-KR" altLang="en-US" sz="2000" spc="-60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262553" y="150303"/>
            <a:ext cx="7460376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8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spc="-1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 거래시장 참여자 및 신호 전달체계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2372066" y="2070549"/>
            <a:ext cx="1010213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400" dirty="0" smtClean="0">
                <a:solidFill>
                  <a:srgbClr val="002774"/>
                </a:solidFill>
                <a:latin typeface="-웹윤고딕140" pitchFamily="18" charset="-127"/>
                <a:ea typeface="-웹윤고딕140" pitchFamily="18" charset="-127"/>
              </a:rPr>
              <a:t>전력거래소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76" t="38450" r="75200" b="24801"/>
          <a:stretch/>
        </p:blipFill>
        <p:spPr>
          <a:xfrm>
            <a:off x="2120490" y="2912874"/>
            <a:ext cx="1466772" cy="1711234"/>
          </a:xfrm>
          <a:prstGeom prst="rect">
            <a:avLst/>
          </a:prstGeom>
        </p:spPr>
      </p:pic>
      <p:sp>
        <p:nvSpPr>
          <p:cNvPr id="51" name="직사각형 50"/>
          <p:cNvSpPr/>
          <p:nvPr/>
        </p:nvSpPr>
        <p:spPr>
          <a:xfrm>
            <a:off x="2177825" y="4053695"/>
            <a:ext cx="1340431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1400" dirty="0" smtClean="0">
                <a:solidFill>
                  <a:srgbClr val="6E2102"/>
                </a:solidFill>
                <a:latin typeface="-웹윤고딕140" pitchFamily="18" charset="-127"/>
                <a:ea typeface="-웹윤고딕140" pitchFamily="18" charset="-127"/>
              </a:rPr>
              <a:t>수요관리사업자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9540552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62553" y="150303"/>
            <a:ext cx="3033203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9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spc="-1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수요관리사업자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000" t="14259" b="34815"/>
          <a:stretch/>
        </p:blipFill>
        <p:spPr>
          <a:xfrm>
            <a:off x="914400" y="977900"/>
            <a:ext cx="8229600" cy="34925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973" t="65185" r="-1" b="11111"/>
          <a:stretch/>
        </p:blipFill>
        <p:spPr>
          <a:xfrm>
            <a:off x="1003300" y="4470400"/>
            <a:ext cx="8140700" cy="16256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71" t="26296" r="78334" b="47900"/>
          <a:stretch/>
        </p:blipFill>
        <p:spPr>
          <a:xfrm>
            <a:off x="262553" y="1803400"/>
            <a:ext cx="1718648" cy="1769616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71" t="65185" r="78334" b="10101"/>
          <a:stretch/>
        </p:blipFill>
        <p:spPr>
          <a:xfrm>
            <a:off x="262552" y="4470400"/>
            <a:ext cx="1718649" cy="169490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67" t="22592" r="74861" b="73704"/>
          <a:stretch/>
        </p:blipFill>
        <p:spPr>
          <a:xfrm>
            <a:off x="1981201" y="1574800"/>
            <a:ext cx="317500" cy="25400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50" t="70926" r="74862" b="24800"/>
          <a:stretch/>
        </p:blipFill>
        <p:spPr>
          <a:xfrm>
            <a:off x="1979712" y="4940300"/>
            <a:ext cx="318989" cy="29309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172" t="14335" b="59126"/>
          <a:stretch/>
        </p:blipFill>
        <p:spPr>
          <a:xfrm>
            <a:off x="8053754" y="1055077"/>
            <a:ext cx="1081537" cy="182000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650"/>
          <a:stretch/>
        </p:blipFill>
        <p:spPr>
          <a:xfrm>
            <a:off x="0" y="5805264"/>
            <a:ext cx="9144000" cy="1052736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518344" y="2332107"/>
            <a:ext cx="1208242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3200" spc="-60" dirty="0">
                <a:solidFill>
                  <a:srgbClr val="0070C0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역할</a:t>
            </a:r>
            <a:endParaRPr lang="ko-KR" altLang="en-US" sz="3200" dirty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18344" y="4999107"/>
            <a:ext cx="1208242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sz="3200" spc="-60" dirty="0">
                <a:solidFill>
                  <a:srgbClr val="1D6D32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자격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204226" y="1412776"/>
            <a:ext cx="5426065" cy="240065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신규 수요자원 개발</a:t>
            </a:r>
          </a:p>
          <a:p>
            <a:pPr>
              <a:lnSpc>
                <a:spcPct val="150000"/>
              </a:lnSpc>
            </a:pPr>
            <a:r>
              <a:rPr lang="ko-KR" altLang="en-US" sz="20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고객의 </a:t>
            </a:r>
            <a:r>
              <a:rPr lang="ko-KR" altLang="en-US" sz="20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효율적인 에너지 사용 방안 컨설팅</a:t>
            </a:r>
          </a:p>
          <a:p>
            <a:pPr>
              <a:lnSpc>
                <a:spcPct val="150000"/>
              </a:lnSpc>
            </a:pPr>
            <a:r>
              <a:rPr lang="ko-KR" altLang="en-US" sz="20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고객의 </a:t>
            </a:r>
            <a:r>
              <a:rPr lang="ko-KR" altLang="en-US" sz="20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전기사용량 모니터링 및 감축실적 관리</a:t>
            </a:r>
          </a:p>
          <a:p>
            <a:pPr>
              <a:lnSpc>
                <a:spcPct val="150000"/>
              </a:lnSpc>
            </a:pPr>
            <a:r>
              <a:rPr lang="ko-KR" altLang="en-US" sz="20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전력시장에 </a:t>
            </a:r>
            <a:r>
              <a:rPr lang="ko-KR" altLang="en-US" sz="20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 등록 및 전력거래 업무 수행</a:t>
            </a:r>
          </a:p>
          <a:p>
            <a:pPr>
              <a:lnSpc>
                <a:spcPct val="150000"/>
              </a:lnSpc>
            </a:pPr>
            <a:r>
              <a:rPr lang="ko-KR" altLang="en-US" sz="2000" spc="-6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전력거래소의 지시에 따라 수요감축 </a:t>
            </a:r>
            <a:r>
              <a:rPr lang="ko-KR" altLang="en-US" sz="20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지시</a:t>
            </a:r>
            <a:endParaRPr lang="ko-KR" altLang="en-US" sz="2000" spc="-60" dirty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67" t="22592" r="74861" b="73704"/>
          <a:stretch/>
        </p:blipFill>
        <p:spPr>
          <a:xfrm>
            <a:off x="1981201" y="2057400"/>
            <a:ext cx="317500" cy="254000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67" t="22592" r="74861" b="73704"/>
          <a:stretch/>
        </p:blipFill>
        <p:spPr>
          <a:xfrm>
            <a:off x="1981201" y="2514600"/>
            <a:ext cx="317500" cy="25400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67" t="22592" r="74861" b="73704"/>
          <a:stretch/>
        </p:blipFill>
        <p:spPr>
          <a:xfrm>
            <a:off x="1981201" y="2990061"/>
            <a:ext cx="317500" cy="254000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67" t="22592" r="74861" b="73704"/>
          <a:stretch/>
        </p:blipFill>
        <p:spPr>
          <a:xfrm>
            <a:off x="1981201" y="3413477"/>
            <a:ext cx="317500" cy="254000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04226" y="4881354"/>
            <a:ext cx="575215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0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지능형전력망 촉진법에 의거한 지능형전력망서비스 제공사업자 중 </a:t>
            </a:r>
            <a:r>
              <a:rPr lang="ko-KR" altLang="en-US" sz="2000" spc="-40" dirty="0">
                <a:solidFill>
                  <a:srgbClr val="1D6D32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수요반응서비스 제공사업자</a:t>
            </a:r>
          </a:p>
        </p:txBody>
      </p:sp>
      <p:pic>
        <p:nvPicPr>
          <p:cNvPr id="28" name="그림 27" descr="1.png"/>
          <p:cNvPicPr>
            <a:picLocks noChangeAspect="1"/>
          </p:cNvPicPr>
          <p:nvPr/>
        </p:nvPicPr>
        <p:blipFill>
          <a:blip r:embed="rId6" cstate="print"/>
          <a:srcRect l="69615" t="26154" b="26026"/>
          <a:stretch>
            <a:fillRect/>
          </a:stretch>
        </p:blipFill>
        <p:spPr>
          <a:xfrm>
            <a:off x="6372200" y="2021882"/>
            <a:ext cx="2771800" cy="3271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62553" y="150303"/>
            <a:ext cx="2231701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10</a:t>
            </a:r>
            <a:r>
              <a:rPr lang="en-US" altLang="ko-KR" sz="30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수요자원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00" t="15000" b="70000"/>
          <a:stretch/>
        </p:blipFill>
        <p:spPr>
          <a:xfrm>
            <a:off x="685800" y="1028700"/>
            <a:ext cx="8458200" cy="10287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00" t="31101" b="54629"/>
          <a:stretch/>
        </p:blipFill>
        <p:spPr>
          <a:xfrm>
            <a:off x="685800" y="2132856"/>
            <a:ext cx="8458200" cy="97864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00" t="45371" b="39500"/>
          <a:stretch/>
        </p:blipFill>
        <p:spPr>
          <a:xfrm>
            <a:off x="685800" y="3111500"/>
            <a:ext cx="8458200" cy="103758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00" t="60501" b="23702"/>
          <a:stretch/>
        </p:blipFill>
        <p:spPr>
          <a:xfrm>
            <a:off x="685800" y="4149080"/>
            <a:ext cx="8458200" cy="108332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6297"/>
          <a:stretch/>
        </p:blipFill>
        <p:spPr>
          <a:xfrm>
            <a:off x="0" y="5232400"/>
            <a:ext cx="9144000" cy="16256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42" t="15000" r="82917" b="73100"/>
          <a:stretch/>
        </p:blipFill>
        <p:spPr>
          <a:xfrm>
            <a:off x="1077448" y="1028700"/>
            <a:ext cx="781050" cy="81612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42" t="31100" r="82917" b="59450"/>
          <a:stretch/>
        </p:blipFill>
        <p:spPr>
          <a:xfrm>
            <a:off x="1077448" y="2132856"/>
            <a:ext cx="781050" cy="64807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42" t="45370" r="82917" b="44750"/>
          <a:stretch/>
        </p:blipFill>
        <p:spPr>
          <a:xfrm>
            <a:off x="1077448" y="3111500"/>
            <a:ext cx="781050" cy="677540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42" t="61550" r="82917" b="27593"/>
          <a:stretch/>
        </p:blipFill>
        <p:spPr>
          <a:xfrm>
            <a:off x="1077448" y="4221088"/>
            <a:ext cx="781050" cy="744612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695854" y="1321906"/>
            <a:ext cx="7048294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1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수요감축 용량이 </a:t>
            </a:r>
            <a:r>
              <a:rPr lang="en-US" altLang="ko-KR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10㎿ </a:t>
            </a:r>
            <a:r>
              <a:rPr lang="ko-KR" altLang="en-US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이상</a:t>
            </a:r>
            <a:r>
              <a:rPr lang="ko-KR" altLang="en-US" sz="21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으로 구성된 전기사용자의 집합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695854" y="2350606"/>
            <a:ext cx="7048294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10</a:t>
            </a:r>
            <a:r>
              <a:rPr lang="ko-KR" altLang="en-US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개 이상</a:t>
            </a:r>
            <a:r>
              <a:rPr lang="ko-KR" altLang="en-US" sz="21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의 전기사용자로 구성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695854" y="3392006"/>
            <a:ext cx="7048294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100" spc="-40" dirty="0" smtClean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수도권</a:t>
            </a:r>
            <a:r>
              <a:rPr lang="ko-KR" altLang="en-US" sz="2100" spc="-4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과 </a:t>
            </a:r>
            <a:r>
              <a:rPr lang="ko-KR" altLang="en-US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비수도권</a:t>
            </a:r>
            <a:r>
              <a:rPr lang="ko-KR" altLang="en-US" sz="21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으로 </a:t>
            </a:r>
            <a:r>
              <a:rPr lang="ko-KR" altLang="en-US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구분</a:t>
            </a:r>
            <a:r>
              <a:rPr lang="ko-KR" altLang="en-US" sz="21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하여 구성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695854" y="4496906"/>
            <a:ext cx="7048294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ko-KR" altLang="en-US" sz="2100" spc="-4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감축용량의 </a:t>
            </a:r>
            <a:r>
              <a:rPr lang="ko-KR" altLang="en-US" sz="2100" spc="-40" dirty="0">
                <a:solidFill>
                  <a:srgbClr val="D24B0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신뢰성 검증</a:t>
            </a:r>
            <a:r>
              <a:rPr lang="ko-KR" altLang="en-US" sz="2100" spc="-40" dirty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을 거쳐 시장 등록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9124628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0" b="88849"/>
          <a:stretch/>
        </p:blipFill>
        <p:spPr>
          <a:xfrm>
            <a:off x="7452320" y="0"/>
            <a:ext cx="1691680" cy="76470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62553" y="150303"/>
            <a:ext cx="2276585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r>
              <a:rPr lang="en-US" altLang="ko-KR" sz="3000" dirty="0" smtClean="0">
                <a:solidFill>
                  <a:schemeClr val="bg1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11</a:t>
            </a:r>
            <a:r>
              <a:rPr lang="en-US" altLang="ko-KR" sz="3000" spc="-10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. </a:t>
            </a:r>
            <a:r>
              <a:rPr lang="ko-KR" altLang="en-US" sz="3000" spc="-100" dirty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기대 효과</a:t>
            </a:r>
          </a:p>
        </p:txBody>
      </p:sp>
      <p:pic>
        <p:nvPicPr>
          <p:cNvPr id="1027" name="Picture 3" descr="C:\Users\onnoo-05\Desktop\전력거래소\12\2.png"/>
          <p:cNvPicPr>
            <a:picLocks noChangeAspect="1" noChangeArrowheads="1"/>
          </p:cNvPicPr>
          <p:nvPr/>
        </p:nvPicPr>
        <p:blipFill>
          <a:blip r:embed="rId3" cstate="print"/>
          <a:srcRect l="2812" t="15694" b="70556"/>
          <a:stretch>
            <a:fillRect/>
          </a:stretch>
        </p:blipFill>
        <p:spPr bwMode="auto">
          <a:xfrm>
            <a:off x="257175" y="904503"/>
            <a:ext cx="8886825" cy="942975"/>
          </a:xfrm>
          <a:prstGeom prst="rect">
            <a:avLst/>
          </a:prstGeom>
          <a:noFill/>
        </p:spPr>
      </p:pic>
      <p:pic>
        <p:nvPicPr>
          <p:cNvPr id="1028" name="Picture 4" descr="C:\Users\onnoo-05\Desktop\전력거래소\12\3.png"/>
          <p:cNvPicPr>
            <a:picLocks noChangeAspect="1" noChangeArrowheads="1"/>
          </p:cNvPicPr>
          <p:nvPr/>
        </p:nvPicPr>
        <p:blipFill>
          <a:blip r:embed="rId4" cstate="print"/>
          <a:srcRect l="5521" t="17778" r="90312" b="75278"/>
          <a:stretch>
            <a:fillRect/>
          </a:stretch>
        </p:blipFill>
        <p:spPr bwMode="auto">
          <a:xfrm>
            <a:off x="539552" y="836712"/>
            <a:ext cx="381000" cy="476250"/>
          </a:xfrm>
          <a:prstGeom prst="rect">
            <a:avLst/>
          </a:prstGeom>
          <a:noFill/>
        </p:spPr>
      </p:pic>
      <p:sp>
        <p:nvSpPr>
          <p:cNvPr id="13" name="직사각형 12"/>
          <p:cNvSpPr/>
          <p:nvPr/>
        </p:nvSpPr>
        <p:spPr>
          <a:xfrm>
            <a:off x="865684" y="1020738"/>
            <a:ext cx="7992888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>
              <a:lnSpc>
                <a:spcPts val="2400"/>
              </a:lnSpc>
            </a:pP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전력 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공급중심</a:t>
            </a:r>
            <a:r>
              <a:rPr lang="en-US" altLang="ko-KR" sz="16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(</a:t>
            </a:r>
            <a:r>
              <a:rPr lang="ko-KR" altLang="en-US" sz="16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수요추종</a:t>
            </a:r>
            <a:r>
              <a:rPr lang="en-US" altLang="ko-KR" sz="1600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)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에서 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수요관리 중심으로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 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에너지정책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의</a:t>
            </a:r>
            <a:endParaRPr lang="en-US" altLang="ko-KR" spc="-60" dirty="0" smtClean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pPr>
              <a:lnSpc>
                <a:spcPts val="2400"/>
              </a:lnSpc>
            </a:pP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성공적 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전환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 촉진</a:t>
            </a:r>
            <a:r>
              <a:rPr lang="en-US" altLang="ko-KR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민간의 자발적 참여</a:t>
            </a:r>
            <a:r>
              <a:rPr lang="en-US" altLang="ko-KR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․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투자 활성화</a:t>
            </a:r>
          </a:p>
        </p:txBody>
      </p:sp>
      <p:pic>
        <p:nvPicPr>
          <p:cNvPr id="14" name="Picture 3" descr="C:\Users\onnoo-05\Desktop\전력거래소\12\2.png"/>
          <p:cNvPicPr>
            <a:picLocks noChangeAspect="1" noChangeArrowheads="1"/>
          </p:cNvPicPr>
          <p:nvPr/>
        </p:nvPicPr>
        <p:blipFill>
          <a:blip r:embed="rId3" cstate="print"/>
          <a:srcRect l="2812" t="15694" b="70556"/>
          <a:stretch>
            <a:fillRect/>
          </a:stretch>
        </p:blipFill>
        <p:spPr bwMode="auto">
          <a:xfrm>
            <a:off x="257175" y="1831082"/>
            <a:ext cx="8886825" cy="942975"/>
          </a:xfrm>
          <a:prstGeom prst="rect">
            <a:avLst/>
          </a:prstGeom>
          <a:noFill/>
        </p:spPr>
      </p:pic>
      <p:pic>
        <p:nvPicPr>
          <p:cNvPr id="15" name="Picture 4" descr="C:\Users\onnoo-05\Desktop\전력거래소\12\3.png"/>
          <p:cNvPicPr>
            <a:picLocks noChangeAspect="1" noChangeArrowheads="1"/>
          </p:cNvPicPr>
          <p:nvPr/>
        </p:nvPicPr>
        <p:blipFill>
          <a:blip r:embed="rId4" cstate="print"/>
          <a:srcRect l="5521" t="17778" r="90312" b="75278"/>
          <a:stretch>
            <a:fillRect/>
          </a:stretch>
        </p:blipFill>
        <p:spPr bwMode="auto">
          <a:xfrm>
            <a:off x="539552" y="1763291"/>
            <a:ext cx="381000" cy="476250"/>
          </a:xfrm>
          <a:prstGeom prst="rect">
            <a:avLst/>
          </a:prstGeom>
          <a:noFill/>
        </p:spPr>
      </p:pic>
      <p:sp>
        <p:nvSpPr>
          <p:cNvPr id="16" name="직사각형 15"/>
          <p:cNvSpPr/>
          <p:nvPr/>
        </p:nvSpPr>
        <p:spPr>
          <a:xfrm>
            <a:off x="865684" y="1947317"/>
            <a:ext cx="7992888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>
              <a:lnSpc>
                <a:spcPts val="2400"/>
              </a:lnSpc>
            </a:pPr>
            <a:r>
              <a:rPr lang="en-US" altLang="ko-KR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’17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년 </a:t>
            </a:r>
            <a:r>
              <a:rPr lang="en-US" altLang="ko-KR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190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만</a:t>
            </a:r>
            <a:r>
              <a:rPr lang="en-US" altLang="ko-KR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kW</a:t>
            </a:r>
            <a:r>
              <a:rPr lang="en-US" altLang="ko-KR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, </a:t>
            </a:r>
            <a:r>
              <a:rPr lang="en-US" altLang="ko-KR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LNG 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발전기 </a:t>
            </a:r>
            <a:r>
              <a:rPr lang="en-US" altLang="ko-KR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4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기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 발전량 확보를 통해</a:t>
            </a:r>
            <a:r>
              <a:rPr lang="en-US" altLang="ko-KR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 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신규 피크발전기</a:t>
            </a:r>
            <a:endParaRPr lang="en-US" altLang="ko-KR" spc="-60" dirty="0" smtClean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pPr>
              <a:lnSpc>
                <a:spcPts val="2400"/>
              </a:lnSpc>
            </a:pP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투자 회피 및 단기 전력수급 불확실성 제거</a:t>
            </a:r>
          </a:p>
        </p:txBody>
      </p:sp>
      <p:pic>
        <p:nvPicPr>
          <p:cNvPr id="17" name="Picture 3" descr="C:\Users\onnoo-05\Desktop\전력거래소\12\2.png"/>
          <p:cNvPicPr>
            <a:picLocks noChangeAspect="1" noChangeArrowheads="1"/>
          </p:cNvPicPr>
          <p:nvPr/>
        </p:nvPicPr>
        <p:blipFill>
          <a:blip r:embed="rId3" cstate="print"/>
          <a:srcRect l="2812" t="15694" b="70556"/>
          <a:stretch>
            <a:fillRect/>
          </a:stretch>
        </p:blipFill>
        <p:spPr bwMode="auto">
          <a:xfrm>
            <a:off x="257175" y="2757661"/>
            <a:ext cx="8886825" cy="942975"/>
          </a:xfrm>
          <a:prstGeom prst="rect">
            <a:avLst/>
          </a:prstGeom>
          <a:noFill/>
        </p:spPr>
      </p:pic>
      <p:pic>
        <p:nvPicPr>
          <p:cNvPr id="18" name="Picture 4" descr="C:\Users\onnoo-05\Desktop\전력거래소\12\3.png"/>
          <p:cNvPicPr>
            <a:picLocks noChangeAspect="1" noChangeArrowheads="1"/>
          </p:cNvPicPr>
          <p:nvPr/>
        </p:nvPicPr>
        <p:blipFill>
          <a:blip r:embed="rId4" cstate="print"/>
          <a:srcRect l="5521" t="17778" r="90312" b="75278"/>
          <a:stretch>
            <a:fillRect/>
          </a:stretch>
        </p:blipFill>
        <p:spPr bwMode="auto">
          <a:xfrm>
            <a:off x="539552" y="2689870"/>
            <a:ext cx="381000" cy="476250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865684" y="2873896"/>
            <a:ext cx="7992888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>
              <a:lnSpc>
                <a:spcPts val="2400"/>
              </a:lnSpc>
            </a:pP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에너지</a:t>
            </a:r>
            <a:r>
              <a:rPr lang="en-US" altLang="ko-KR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·ICT·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서비스가 융합된 </a:t>
            </a:r>
            <a:r>
              <a:rPr lang="ko-KR" altLang="en-US" spc="-50" dirty="0" err="1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新산업의</a:t>
            </a:r>
            <a:r>
              <a:rPr lang="ko-KR" altLang="en-US" spc="-50" dirty="0" smtClean="0">
                <a:solidFill>
                  <a:srgbClr val="0070C0"/>
                </a:solidFill>
                <a:latin typeface="-웹윤고딕140" panose="02030504000101010101" pitchFamily="18" charset="-127"/>
                <a:ea typeface="-웹윤고딕140" panose="02030504000101010101" pitchFamily="18" charset="-127"/>
              </a:rPr>
              <a:t> 비즈니스 모델 </a:t>
            </a: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검증 및</a:t>
            </a:r>
            <a:endParaRPr lang="en-US" altLang="ko-KR" spc="-60" dirty="0" smtClean="0"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pPr>
              <a:lnSpc>
                <a:spcPts val="2400"/>
              </a:lnSpc>
            </a:pPr>
            <a:r>
              <a:rPr lang="ko-KR" altLang="en-US" spc="-60" dirty="0" smtClean="0">
                <a:latin typeface="-웹윤고딕130" panose="02030504000101010101" pitchFamily="18" charset="-127"/>
                <a:ea typeface="-웹윤고딕130" panose="02030504000101010101" pitchFamily="18" charset="-127"/>
              </a:rPr>
              <a:t>향후 글로벌 수준의 수요관리사업 수출화 추진</a:t>
            </a:r>
          </a:p>
        </p:txBody>
      </p:sp>
      <p:pic>
        <p:nvPicPr>
          <p:cNvPr id="1029" name="Picture 5" descr="C:\Users\onnoo-05\Desktop\전력거래소\12\4.png"/>
          <p:cNvPicPr>
            <a:picLocks noChangeAspect="1" noChangeArrowheads="1"/>
          </p:cNvPicPr>
          <p:nvPr/>
        </p:nvPicPr>
        <p:blipFill>
          <a:blip r:embed="rId5" cstate="print"/>
          <a:srcRect l="3854" t="80972" r="2708" b="6111"/>
          <a:stretch>
            <a:fillRect/>
          </a:stretch>
        </p:blipFill>
        <p:spPr bwMode="auto">
          <a:xfrm>
            <a:off x="-66675" y="5531668"/>
            <a:ext cx="9296400" cy="1065684"/>
          </a:xfrm>
          <a:prstGeom prst="rect">
            <a:avLst/>
          </a:prstGeom>
          <a:noFill/>
        </p:spPr>
      </p:pic>
      <p:sp>
        <p:nvSpPr>
          <p:cNvPr id="24" name="직사각형 23"/>
          <p:cNvSpPr/>
          <p:nvPr/>
        </p:nvSpPr>
        <p:spPr>
          <a:xfrm>
            <a:off x="395536" y="5694733"/>
            <a:ext cx="8424936" cy="7672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>
              <a:lnSpc>
                <a:spcPts val="2600"/>
              </a:lnSpc>
            </a:pPr>
            <a:r>
              <a:rPr lang="ko-KR" altLang="en-US" sz="2400" spc="-60" dirty="0" smtClean="0">
                <a:solidFill>
                  <a:srgbClr val="FFFF00"/>
                </a:solidFill>
                <a:latin typeface="-웹윤고딕140" pitchFamily="18" charset="-127"/>
                <a:ea typeface="-웹윤고딕140" pitchFamily="18" charset="-127"/>
              </a:rPr>
              <a:t>에너지</a:t>
            </a:r>
            <a:r>
              <a:rPr lang="en-US" altLang="ko-KR" sz="2400" spc="-60" dirty="0" smtClean="0">
                <a:solidFill>
                  <a:srgbClr val="FFFF00"/>
                </a:solidFill>
                <a:latin typeface="-웹윤고딕140" pitchFamily="18" charset="-127"/>
                <a:ea typeface="-웹윤고딕140" pitchFamily="18" charset="-127"/>
              </a:rPr>
              <a:t>·ICT·</a:t>
            </a:r>
            <a:r>
              <a:rPr lang="ko-KR" altLang="en-US" sz="2400" spc="-60" dirty="0" smtClean="0">
                <a:solidFill>
                  <a:srgbClr val="FFFF00"/>
                </a:solidFill>
                <a:latin typeface="-웹윤고딕140" pitchFamily="18" charset="-127"/>
                <a:ea typeface="-웹윤고딕140" pitchFamily="18" charset="-127"/>
              </a:rPr>
              <a:t>서비스를 융합한 </a:t>
            </a:r>
            <a:r>
              <a:rPr lang="ko-KR" altLang="en-US" sz="2400" spc="-6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글로벌 수준의</a:t>
            </a:r>
            <a:endParaRPr lang="en-US" altLang="ko-KR" sz="2400" spc="-60" dirty="0" smtClean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  <a:p>
            <a:pPr algn="ctr">
              <a:lnSpc>
                <a:spcPts val="2600"/>
              </a:lnSpc>
            </a:pPr>
            <a:r>
              <a:rPr lang="ko-KR" altLang="en-US" sz="2400" spc="-60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수요반응 시장을 육성하여 </a:t>
            </a:r>
            <a:r>
              <a:rPr lang="ko-KR" altLang="en-US" sz="2400" spc="-60" dirty="0" smtClean="0">
                <a:solidFill>
                  <a:srgbClr val="FFFF00"/>
                </a:solidFill>
                <a:latin typeface="-웹윤고딕140" pitchFamily="18" charset="-127"/>
                <a:ea typeface="-웹윤고딕140" pitchFamily="18" charset="-127"/>
              </a:rPr>
              <a:t>창조경제의 新 성장동력 창출</a:t>
            </a:r>
            <a:endParaRPr lang="ko-KR" altLang="en-US" sz="2400" spc="-60" dirty="0">
              <a:solidFill>
                <a:srgbClr val="FFFF00"/>
              </a:solidFill>
              <a:latin typeface="-웹윤고딕140" pitchFamily="18" charset="-127"/>
              <a:ea typeface="-웹윤고딕140" pitchFamily="18" charset="-127"/>
            </a:endParaRPr>
          </a:p>
        </p:txBody>
      </p:sp>
      <p:pic>
        <p:nvPicPr>
          <p:cNvPr id="1033" name="Picture 9" descr="C:\Users\onnoo-05\Desktop\전력거래소\12\6.png"/>
          <p:cNvPicPr>
            <a:picLocks noChangeAspect="1" noChangeArrowheads="1"/>
          </p:cNvPicPr>
          <p:nvPr/>
        </p:nvPicPr>
        <p:blipFill>
          <a:blip r:embed="rId6" cstate="print"/>
          <a:srcRect l="27083" t="68611" r="22083" b="17910"/>
          <a:stretch>
            <a:fillRect/>
          </a:stretch>
        </p:blipFill>
        <p:spPr bwMode="auto">
          <a:xfrm>
            <a:off x="2476500" y="4797152"/>
            <a:ext cx="4648200" cy="792088"/>
          </a:xfrm>
          <a:prstGeom prst="rect">
            <a:avLst/>
          </a:prstGeom>
          <a:noFill/>
        </p:spPr>
      </p:pic>
      <p:pic>
        <p:nvPicPr>
          <p:cNvPr id="1030" name="Picture 6" descr="C:\Users\onnoo-05\Desktop\전력거래소\12\5.png"/>
          <p:cNvPicPr>
            <a:picLocks noChangeAspect="1" noChangeArrowheads="1"/>
          </p:cNvPicPr>
          <p:nvPr/>
        </p:nvPicPr>
        <p:blipFill>
          <a:blip r:embed="rId7" cstate="print"/>
          <a:srcRect l="3542" t="55417" r="66041" b="24861"/>
          <a:stretch>
            <a:fillRect/>
          </a:stretch>
        </p:blipFill>
        <p:spPr bwMode="auto">
          <a:xfrm>
            <a:off x="494556" y="3717032"/>
            <a:ext cx="2781300" cy="1352550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746130" y="3830796"/>
            <a:ext cx="224933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지능형 수요자원 확보</a:t>
            </a:r>
            <a:endParaRPr lang="ko-KR" altLang="en-US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66242" y="4214986"/>
            <a:ext cx="2592288" cy="74892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>
              <a:lnSpc>
                <a:spcPts val="1700"/>
              </a:lnSpc>
            </a:pPr>
            <a:r>
              <a:rPr lang="en-US" altLang="ko-KR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ICT</a:t>
            </a:r>
            <a:r>
              <a:rPr lang="ko-KR" altLang="en-US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기술을 활용한</a:t>
            </a:r>
            <a:endParaRPr lang="en-US" altLang="ko-KR" sz="1400" spc="-60" dirty="0" smtClean="0">
              <a:solidFill>
                <a:srgbClr val="0070C0"/>
              </a:solidFill>
              <a:latin typeface="-웹윤고딕120" pitchFamily="18" charset="-127"/>
              <a:ea typeface="-웹윤고딕120" pitchFamily="18" charset="-127"/>
            </a:endParaRPr>
          </a:p>
          <a:p>
            <a:pPr algn="ctr">
              <a:lnSpc>
                <a:spcPts val="1700"/>
              </a:lnSpc>
            </a:pPr>
            <a:r>
              <a:rPr lang="ko-KR" altLang="en-US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지능형</a:t>
            </a:r>
            <a:r>
              <a:rPr lang="en-US" altLang="ko-KR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 </a:t>
            </a:r>
            <a:r>
              <a:rPr lang="ko-KR" altLang="en-US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수요자원</a:t>
            </a:r>
            <a:endParaRPr lang="en-US" altLang="ko-KR" sz="1400" spc="-60" dirty="0" smtClean="0">
              <a:solidFill>
                <a:srgbClr val="0070C0"/>
              </a:solidFill>
              <a:latin typeface="-웹윤고딕120" pitchFamily="18" charset="-127"/>
              <a:ea typeface="-웹윤고딕120" pitchFamily="18" charset="-127"/>
            </a:endParaRPr>
          </a:p>
          <a:p>
            <a:pPr algn="ctr">
              <a:lnSpc>
                <a:spcPts val="1700"/>
              </a:lnSpc>
            </a:pPr>
            <a:r>
              <a:rPr lang="en-US" altLang="ko-KR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190</a:t>
            </a:r>
            <a:r>
              <a:rPr lang="ko-KR" altLang="en-US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만</a:t>
            </a:r>
            <a:r>
              <a:rPr lang="en-US" altLang="ko-KR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kW(2017</a:t>
            </a:r>
            <a:r>
              <a:rPr lang="ko-KR" altLang="en-US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년</a:t>
            </a:r>
            <a:r>
              <a:rPr lang="en-US" altLang="ko-KR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)</a:t>
            </a:r>
            <a:r>
              <a:rPr lang="ko-KR" altLang="en-US" sz="1400" spc="-60" dirty="0" smtClean="0">
                <a:solidFill>
                  <a:srgbClr val="0070C0"/>
                </a:solidFill>
                <a:latin typeface="-웹윤고딕120" pitchFamily="18" charset="-127"/>
                <a:ea typeface="-웹윤고딕120" pitchFamily="18" charset="-127"/>
              </a:rPr>
              <a:t>확보</a:t>
            </a:r>
            <a:endParaRPr lang="ko-KR" altLang="en-US" sz="1400" dirty="0">
              <a:latin typeface="-웹윤고딕120" pitchFamily="18" charset="-127"/>
              <a:ea typeface="-웹윤고딕120" pitchFamily="18" charset="-127"/>
            </a:endParaRPr>
          </a:p>
        </p:txBody>
      </p:sp>
      <p:pic>
        <p:nvPicPr>
          <p:cNvPr id="1031" name="Picture 7" descr="C:\Users\onnoo-05\Desktop\전력거래소\12\5.png"/>
          <p:cNvPicPr>
            <a:picLocks noChangeAspect="1" noChangeArrowheads="1"/>
          </p:cNvPicPr>
          <p:nvPr/>
        </p:nvPicPr>
        <p:blipFill>
          <a:blip r:embed="rId7" cstate="print"/>
          <a:srcRect l="35312" t="55417" r="34479" b="25139"/>
          <a:stretch>
            <a:fillRect/>
          </a:stretch>
        </p:blipFill>
        <p:spPr bwMode="auto">
          <a:xfrm>
            <a:off x="3228975" y="3717032"/>
            <a:ext cx="2762250" cy="1333500"/>
          </a:xfrm>
          <a:prstGeom prst="rect">
            <a:avLst/>
          </a:prstGeom>
          <a:noFill/>
        </p:spPr>
      </p:pic>
      <p:sp>
        <p:nvSpPr>
          <p:cNvPr id="29" name="직사각형 28"/>
          <p:cNvSpPr/>
          <p:nvPr/>
        </p:nvSpPr>
        <p:spPr>
          <a:xfrm>
            <a:off x="3374134" y="3830796"/>
            <a:ext cx="246093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수요관리 중심 정책전환</a:t>
            </a:r>
            <a:endParaRPr lang="ko-KR" altLang="en-US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347864" y="4214986"/>
            <a:ext cx="2520280" cy="74892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>
              <a:lnSpc>
                <a:spcPts val="1700"/>
              </a:lnSpc>
            </a:pPr>
            <a:r>
              <a:rPr lang="ko-KR" altLang="en-US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전력시장기반의</a:t>
            </a:r>
            <a:endParaRPr lang="en-US" altLang="ko-KR" sz="1400" dirty="0" smtClean="0">
              <a:solidFill>
                <a:srgbClr val="1D6D32"/>
              </a:solidFill>
              <a:latin typeface="-웹윤고딕120" pitchFamily="18" charset="-127"/>
              <a:ea typeface="-웹윤고딕120" pitchFamily="18" charset="-127"/>
            </a:endParaRPr>
          </a:p>
          <a:p>
            <a:pPr algn="ctr">
              <a:lnSpc>
                <a:spcPts val="1700"/>
              </a:lnSpc>
            </a:pPr>
            <a:r>
              <a:rPr lang="ko-KR" altLang="en-US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민간투자</a:t>
            </a:r>
            <a:r>
              <a:rPr lang="en-US" altLang="ko-KR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 </a:t>
            </a:r>
            <a:r>
              <a:rPr lang="ko-KR" altLang="en-US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활성화를 통해</a:t>
            </a:r>
            <a:endParaRPr lang="en-US" altLang="ko-KR" sz="1400" dirty="0" smtClean="0">
              <a:solidFill>
                <a:srgbClr val="1D6D32"/>
              </a:solidFill>
              <a:latin typeface="-웹윤고딕120" pitchFamily="18" charset="-127"/>
              <a:ea typeface="-웹윤고딕120" pitchFamily="18" charset="-127"/>
            </a:endParaRPr>
          </a:p>
          <a:p>
            <a:pPr algn="ctr">
              <a:lnSpc>
                <a:spcPts val="1700"/>
              </a:lnSpc>
            </a:pPr>
            <a:r>
              <a:rPr lang="ko-KR" altLang="en-US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에너지정책</a:t>
            </a:r>
            <a:r>
              <a:rPr lang="en-US" altLang="ko-KR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 </a:t>
            </a:r>
            <a:r>
              <a:rPr lang="ko-KR" altLang="en-US" sz="1400" dirty="0" smtClean="0">
                <a:solidFill>
                  <a:srgbClr val="1D6D32"/>
                </a:solidFill>
                <a:latin typeface="-웹윤고딕120" pitchFamily="18" charset="-127"/>
                <a:ea typeface="-웹윤고딕120" pitchFamily="18" charset="-127"/>
              </a:rPr>
              <a:t>전환 촉진</a:t>
            </a:r>
            <a:endParaRPr lang="ko-KR" altLang="en-US" sz="1400" dirty="0">
              <a:solidFill>
                <a:srgbClr val="1D6D32"/>
              </a:solidFill>
              <a:latin typeface="-웹윤고딕120" pitchFamily="18" charset="-127"/>
              <a:ea typeface="-웹윤고딕120" pitchFamily="18" charset="-127"/>
            </a:endParaRPr>
          </a:p>
        </p:txBody>
      </p:sp>
      <p:pic>
        <p:nvPicPr>
          <p:cNvPr id="1032" name="Picture 8" descr="C:\Users\onnoo-05\Desktop\전력거래소\12\5.png"/>
          <p:cNvPicPr>
            <a:picLocks noChangeAspect="1" noChangeArrowheads="1"/>
          </p:cNvPicPr>
          <p:nvPr/>
        </p:nvPicPr>
        <p:blipFill>
          <a:blip r:embed="rId7" cstate="print"/>
          <a:srcRect l="66771" t="55833" r="2917" b="25278"/>
          <a:stretch>
            <a:fillRect/>
          </a:stretch>
        </p:blipFill>
        <p:spPr bwMode="auto">
          <a:xfrm>
            <a:off x="5940152" y="3745607"/>
            <a:ext cx="2771775" cy="1295400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6059478" y="3830796"/>
            <a:ext cx="255069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-웹윤고딕130" panose="02030504000101010101" pitchFamily="18" charset="-127"/>
                <a:ea typeface="-웹윤고딕130" panose="02030504000101010101" pitchFamily="18" charset="-127"/>
              </a:rPr>
              <a:t>에너지융합 新 산업 창출</a:t>
            </a:r>
            <a:endParaRPr lang="ko-KR" altLang="en-US" dirty="0">
              <a:solidFill>
                <a:schemeClr val="bg1"/>
              </a:solidFill>
              <a:latin typeface="-웹윤고딕130" panose="02030504000101010101" pitchFamily="18" charset="-127"/>
              <a:ea typeface="-웹윤고딕130" panose="02030504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062811" y="4214986"/>
            <a:ext cx="2520280" cy="7451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/>
          </a:bodyPr>
          <a:lstStyle/>
          <a:p>
            <a:pPr algn="ctr">
              <a:lnSpc>
                <a:spcPts val="1700"/>
              </a:lnSpc>
            </a:pPr>
            <a:r>
              <a:rPr lang="ko-KR" altLang="en-US" sz="1400" spc="-60" dirty="0" smtClean="0">
                <a:solidFill>
                  <a:srgbClr val="872903"/>
                </a:solidFill>
                <a:latin typeface="-웹윤고딕120" pitchFamily="18" charset="-127"/>
                <a:ea typeface="-웹윤고딕120" pitchFamily="18" charset="-127"/>
              </a:rPr>
              <a:t>글로벌 수준의</a:t>
            </a:r>
            <a:endParaRPr lang="en-US" altLang="ko-KR" sz="1400" spc="-60" dirty="0" smtClean="0">
              <a:solidFill>
                <a:srgbClr val="872903"/>
              </a:solidFill>
              <a:latin typeface="-웹윤고딕120" pitchFamily="18" charset="-127"/>
              <a:ea typeface="-웹윤고딕120" pitchFamily="18" charset="-127"/>
            </a:endParaRPr>
          </a:p>
          <a:p>
            <a:pPr algn="ctr">
              <a:lnSpc>
                <a:spcPts val="1700"/>
              </a:lnSpc>
            </a:pPr>
            <a:r>
              <a:rPr lang="en-US" altLang="ko-KR" sz="1400" spc="-60" dirty="0" smtClean="0">
                <a:solidFill>
                  <a:srgbClr val="872903"/>
                </a:solidFill>
                <a:latin typeface="-웹윤고딕120" pitchFamily="18" charset="-127"/>
                <a:ea typeface="-웹윤고딕120" pitchFamily="18" charset="-127"/>
              </a:rPr>
              <a:t>DR</a:t>
            </a:r>
            <a:r>
              <a:rPr lang="ko-KR" altLang="en-US" sz="1400" spc="-60" dirty="0" smtClean="0">
                <a:solidFill>
                  <a:srgbClr val="872903"/>
                </a:solidFill>
                <a:latin typeface="-웹윤고딕120" pitchFamily="18" charset="-127"/>
                <a:ea typeface="-웹윤고딕120" pitchFamily="18" charset="-127"/>
              </a:rPr>
              <a:t>서비스 사업</a:t>
            </a:r>
            <a:r>
              <a:rPr lang="en-US" altLang="ko-KR" sz="1400" spc="-60" dirty="0" smtClean="0">
                <a:solidFill>
                  <a:srgbClr val="872903"/>
                </a:solidFill>
                <a:latin typeface="-웹윤고딕120" pitchFamily="18" charset="-127"/>
                <a:ea typeface="-웹윤고딕120" pitchFamily="18" charset="-127"/>
              </a:rPr>
              <a:t> </a:t>
            </a:r>
            <a:r>
              <a:rPr lang="ko-KR" altLang="en-US" sz="1400" spc="-60" dirty="0" smtClean="0">
                <a:solidFill>
                  <a:srgbClr val="872903"/>
                </a:solidFill>
                <a:latin typeface="-웹윤고딕120" pitchFamily="18" charset="-127"/>
                <a:ea typeface="-웹윤고딕120" pitchFamily="18" charset="-127"/>
              </a:rPr>
              <a:t>육성 및</a:t>
            </a:r>
            <a:endParaRPr lang="en-US" altLang="ko-KR" sz="1400" spc="-60" dirty="0" smtClean="0">
              <a:solidFill>
                <a:srgbClr val="872903"/>
              </a:solidFill>
              <a:latin typeface="-웹윤고딕120" pitchFamily="18" charset="-127"/>
              <a:ea typeface="-웹윤고딕120" pitchFamily="18" charset="-127"/>
            </a:endParaRPr>
          </a:p>
          <a:p>
            <a:pPr algn="ctr">
              <a:lnSpc>
                <a:spcPts val="1700"/>
              </a:lnSpc>
            </a:pPr>
            <a:r>
              <a:rPr lang="ko-KR" altLang="en-US" sz="1400" spc="-60" dirty="0" smtClean="0">
                <a:solidFill>
                  <a:srgbClr val="872903"/>
                </a:solidFill>
                <a:latin typeface="-웹윤고딕120" pitchFamily="18" charset="-127"/>
                <a:ea typeface="-웹윤고딕120" pitchFamily="18" charset="-127"/>
              </a:rPr>
              <a:t>수출화 추진</a:t>
            </a:r>
            <a:endParaRPr lang="ko-KR" altLang="en-US" sz="1400" spc="-60" dirty="0">
              <a:solidFill>
                <a:srgbClr val="872903"/>
              </a:solidFill>
              <a:latin typeface="-웹윤고딕120" pitchFamily="18" charset="-127"/>
              <a:ea typeface="-웹윤고딕120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382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498</Words>
  <Application>Microsoft Office PowerPoint</Application>
  <PresentationFormat>화면 슬라이드 쇼(4:3)</PresentationFormat>
  <Paragraphs>125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0" baseType="lpstr">
      <vt:lpstr>굴림</vt:lpstr>
      <vt:lpstr>Arial</vt:lpstr>
      <vt:lpstr>-웹윤고딕130</vt:lpstr>
      <vt:lpstr>-웹윤고딕140</vt:lpstr>
      <vt:lpstr>맑은 고딕</vt:lpstr>
      <vt:lpstr>-웹윤고딕120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onnoo-03</dc:creator>
  <cp:lastModifiedBy>kuku</cp:lastModifiedBy>
  <cp:revision>63</cp:revision>
  <dcterms:created xsi:type="dcterms:W3CDTF">2014-10-27T08:14:17Z</dcterms:created>
  <dcterms:modified xsi:type="dcterms:W3CDTF">2014-10-31T14:28:47Z</dcterms:modified>
</cp:coreProperties>
</file>