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1651" autoAdjust="0"/>
    <p:restoredTop sz="96196" autoAdjust="0"/>
  </p:normalViewPr>
  <p:slideViewPr>
    <p:cSldViewPr snapToGrid="0">
      <p:cViewPr varScale="1">
        <p:scale>
          <a:sx n="100" d="100"/>
          <a:sy n="100" d="100"/>
        </p:scale>
        <p:origin x="1104" y="15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slide" Target="slides/slide12.xml"  /><Relationship Id="rId14" Type="http://schemas.openxmlformats.org/officeDocument/2006/relationships/slide" Target="slides/slide13.xml"  /><Relationship Id="rId15" Type="http://schemas.openxmlformats.org/officeDocument/2006/relationships/presProps" Target="presProps.xml"  /><Relationship Id="rId16" Type="http://schemas.openxmlformats.org/officeDocument/2006/relationships/viewProps" Target="viewProps.xml"  /><Relationship Id="rId17" Type="http://schemas.openxmlformats.org/officeDocument/2006/relationships/theme" Target="theme/theme1.xml"  /><Relationship Id="rId18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F9B42A-B11D-4131-8C23-5B0E95B3B6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D681C93-BA1D-4A23-958F-3CF1EF9819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4A1DFFB-567A-4BFF-AB94-9A3E3DA10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1217085-0645-41AB-ADDA-D3267E675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9E3AA36-01A6-4458-BA98-7A3CA6D43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005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cxnSp>
        <p:nvCxnSpPr>
          <p:cNvPr id="4" name="직선 연결선 3"/>
          <p:cNvCxnSpPr/>
          <p:nvPr userDrawn="1"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/>
          <p:cNvGrpSpPr/>
          <p:nvPr userDrawn="1"/>
        </p:nvGrpSpPr>
        <p:grpSpPr>
          <a:xfrm>
            <a:off x="0" y="-381000"/>
            <a:ext cx="1054100" cy="215900"/>
            <a:chOff x="5854700" y="-1104900"/>
            <a:chExt cx="3844366" cy="787400"/>
          </a:xfrm>
        </p:grpSpPr>
        <p:sp>
          <p:nvSpPr>
            <p:cNvPr id="6" name="타원 5"/>
            <p:cNvSpPr/>
            <p:nvPr/>
          </p:nvSpPr>
          <p:spPr>
            <a:xfrm>
              <a:off x="5854700" y="-1104900"/>
              <a:ext cx="787400" cy="787400"/>
            </a:xfrm>
            <a:prstGeom prst="ellipse">
              <a:avLst/>
            </a:prstGeom>
            <a:solidFill>
              <a:srgbClr val="C33A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타원 7"/>
            <p:cNvSpPr/>
            <p:nvPr/>
          </p:nvSpPr>
          <p:spPr>
            <a:xfrm>
              <a:off x="6832600" y="-1104900"/>
              <a:ext cx="787400" cy="787400"/>
            </a:xfrm>
            <a:prstGeom prst="ellipse">
              <a:avLst/>
            </a:prstGeom>
            <a:solidFill>
              <a:srgbClr val="2168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타원 8"/>
            <p:cNvSpPr/>
            <p:nvPr/>
          </p:nvSpPr>
          <p:spPr>
            <a:xfrm>
              <a:off x="7835900" y="-1104900"/>
              <a:ext cx="787400" cy="787400"/>
            </a:xfrm>
            <a:prstGeom prst="ellipse">
              <a:avLst/>
            </a:prstGeom>
            <a:solidFill>
              <a:srgbClr val="42C7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ko-KR" altLang="en-US" sz="14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타원 9"/>
            <p:cNvSpPr/>
            <p:nvPr userDrawn="1"/>
          </p:nvSpPr>
          <p:spPr>
            <a:xfrm>
              <a:off x="8911666" y="-1104900"/>
              <a:ext cx="787400" cy="787400"/>
            </a:xfrm>
            <a:prstGeom prst="ellipse">
              <a:avLst/>
            </a:prstGeom>
            <a:solidFill>
              <a:srgbClr val="33F3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ko-KR" altLang="en-US" sz="14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3988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983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52DD76-FF23-4DD9-B6E3-D646B4FE4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A12772-D13C-4D69-A0A8-A587D0B736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F34D8DA-6084-4070-84AD-FEAA055DF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92DDEE-3ECB-4CC6-A9F3-CDF7B030B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B16738-D172-4F38-B82E-18623013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2538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2E7F4C-7280-47BE-9A75-2463AF5C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125E45F-1BC1-4073-95FE-E80B161A7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A5739AA-F1FA-4CC2-9E7B-790C4B8D52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EA13716-28CA-43D0-8061-BE5D754A3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F69BDC-9021-4013-8769-B96B68B3B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23B956C-2ED4-4A95-8DD2-60BFAEC6C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205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BF2E15-FFAC-4EA8-AFF3-DE8B47B2B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3FEA07-3A2D-4C4C-B427-ACD301A470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B416C9F-6944-457D-97F1-991642E6E2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7CA5A21-373B-4BD7-84D8-4C149A0E20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D2E9918-FEC4-47D6-9FEF-E2B2CCE21E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370C226-4D0B-4BD0-B0B9-C8F52B537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1CF2206-6498-4AAC-8A3D-776FD6B89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34C0CB8-9301-4B56-8E7B-BD0D80F55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2310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F1E45E-A2A9-4408-B939-A76216516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57CA486-1DBF-48F7-9163-7368E75D4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15FBD94-D44C-49F9-A908-D28766BF2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D4EF997-64C3-40E6-8B92-28FD93563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4896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0C522ED-1B3A-4FF3-AD7E-462704B8C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29AA5B6-D54B-4BFC-B6E9-3C2A6E05D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E0AC41E-9A3F-4921-A718-B0DA05394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506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05D403-47D0-4122-8130-83BC068C9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B7D8FA-38DC-448D-84A0-CA64B338E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46E990D-915C-4AC2-BEFE-635EB189B5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23C44A7-1A27-40B5-B5E3-A5E797FF8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BD1908C-4BFE-427E-A09A-1C714D778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6C41C17-A2B6-429E-9B41-8F0EA9425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4773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E3C7DE-038B-4B36-85B1-511402EAB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F933467-4344-4944-8EFB-C3DEE2D7CA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7E06FFD-7825-4CE1-A21A-81B1E6481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A14C68A-13B8-4E5D-87CE-1A04031C7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F753B68-A8C9-4615-8A91-C6F8E1F3A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5E307E-2978-4DA5-97DE-66D7AC3BD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322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F7FA4D-6817-4F9F-8D17-B02476C5F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7448C46-E66A-446F-851A-4D8A6E4C24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225241F-A2A8-4B14-BB68-6FB3D2B9F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AA20CE-C7A8-44A1-8409-DF9D685FA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A28181-6EFE-4B97-9CC1-99355EE9D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9477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7C8DC2D-3B9A-474F-ADF2-17F4D54EAF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A830EE6-2BF4-406C-873E-63F561C0A5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A1FEFB-2B0E-41B7-AB97-F773FF000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93D3AB4-B6DA-420A-B61E-61B7CB874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0D2BA0-7A3F-4C4E-8A6C-0DA120032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2839631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2293DF1-E79D-4CEF-8605-5D588E0A2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A753590-4F96-4B13-87EB-55E0E2453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7C7A62-62D3-4951-9A67-16183A08BC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16A8C-D8B8-4081-994D-3C59913E85B3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1D1A2F4-3636-439E-BEF8-6482DECE5E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C2A959-6ACA-4650-B9E2-6D1250700D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81C4F-A004-4747-B4D1-5388A2F5F200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9474DFCB-6D76-41E1-9608-F47DD6D86603}"/>
              </a:ext>
            </a:extLst>
          </p:cNvPr>
          <p:cNvGrpSpPr/>
          <p:nvPr userDrawn="1"/>
        </p:nvGrpSpPr>
        <p:grpSpPr>
          <a:xfrm>
            <a:off x="-803305" y="0"/>
            <a:ext cx="574705" cy="2505105"/>
            <a:chOff x="12661900" y="804907"/>
            <a:chExt cx="574705" cy="2505105"/>
          </a:xfrm>
        </p:grpSpPr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700D0F44-A945-4100-B3BA-89367F2F2AE7}"/>
                </a:ext>
              </a:extLst>
            </p:cNvPr>
            <p:cNvSpPr/>
            <p:nvPr/>
          </p:nvSpPr>
          <p:spPr>
            <a:xfrm>
              <a:off x="12661900" y="804907"/>
              <a:ext cx="574705" cy="574705"/>
            </a:xfrm>
            <a:prstGeom prst="ellipse">
              <a:avLst/>
            </a:prstGeom>
            <a:solidFill>
              <a:srgbClr val="33F3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AAAF44E5-E8F9-40B2-BAC2-6E019E05FF56}"/>
                </a:ext>
              </a:extLst>
            </p:cNvPr>
            <p:cNvSpPr/>
            <p:nvPr/>
          </p:nvSpPr>
          <p:spPr>
            <a:xfrm>
              <a:off x="12661900" y="1770107"/>
              <a:ext cx="574705" cy="574705"/>
            </a:xfrm>
            <a:prstGeom prst="ellipse">
              <a:avLst/>
            </a:prstGeom>
            <a:solidFill>
              <a:srgbClr val="42C7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C738BE84-07CA-4DA9-9EBF-46DFFEC6105D}"/>
                </a:ext>
              </a:extLst>
            </p:cNvPr>
            <p:cNvSpPr/>
            <p:nvPr/>
          </p:nvSpPr>
          <p:spPr>
            <a:xfrm>
              <a:off x="12661900" y="2735307"/>
              <a:ext cx="574705" cy="574705"/>
            </a:xfrm>
            <a:prstGeom prst="ellipse">
              <a:avLst/>
            </a:prstGeom>
            <a:solidFill>
              <a:srgbClr val="3267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3137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4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8.xml"  /><Relationship Id="rId2" Type="http://schemas.openxmlformats.org/officeDocument/2006/relationships/image" Target="../media/image5.jpeg"  /><Relationship Id="rId3" Type="http://schemas.openxmlformats.org/officeDocument/2006/relationships/image" Target="../media/image6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7.png"  /><Relationship Id="rId3" Type="http://schemas.openxmlformats.org/officeDocument/2006/relationships/image" Target="../media/image8.svg"  /><Relationship Id="rId4" Type="http://schemas.openxmlformats.org/officeDocument/2006/relationships/image" Target="../media/image9.png"  /><Relationship Id="rId5" Type="http://schemas.openxmlformats.org/officeDocument/2006/relationships/image" Target="../media/image10.svg"  /><Relationship Id="rId6" Type="http://schemas.openxmlformats.org/officeDocument/2006/relationships/image" Target="../media/image11.png"  /><Relationship Id="rId7" Type="http://schemas.openxmlformats.org/officeDocument/2006/relationships/image" Target="../media/image12.svg"  /><Relationship Id="rId8" Type="http://schemas.openxmlformats.org/officeDocument/2006/relationships/image" Target="../media/image2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3.emf"  /><Relationship Id="rId3" Type="http://schemas.openxmlformats.org/officeDocument/2006/relationships/image" Target="../media/image14.emf"  /><Relationship Id="rId4" Type="http://schemas.openxmlformats.org/officeDocument/2006/relationships/image" Target="../media/image15.emf"  /><Relationship Id="rId5" Type="http://schemas.openxmlformats.org/officeDocument/2006/relationships/image" Target="../media/image16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6.png"  /><Relationship Id="rId3" Type="http://schemas.openxmlformats.org/officeDocument/2006/relationships/image" Target="../media/image17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8.png"  /><Relationship Id="rId3" Type="http://schemas.openxmlformats.org/officeDocument/2006/relationships/image" Target="../media/image19.png"  /><Relationship Id="rId4" Type="http://schemas.openxmlformats.org/officeDocument/2006/relationships/image" Target="../media/image20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1.png"  /><Relationship Id="rId3" Type="http://schemas.openxmlformats.org/officeDocument/2006/relationships/image" Target="../media/image22.png"  /><Relationship Id="rId4" Type="http://schemas.openxmlformats.org/officeDocument/2006/relationships/image" Target="../media/image23.png"  /><Relationship Id="rId5" Type="http://schemas.openxmlformats.org/officeDocument/2006/relationships/image" Target="../media/image24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5.png"  /><Relationship Id="rId3" Type="http://schemas.openxmlformats.org/officeDocument/2006/relationships/image" Target="../media/image2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6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6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6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6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3083D50-3CA4-42A8-BAC3-91605981E2F2}"/>
              </a:ext>
            </a:extLst>
          </p:cNvPr>
          <p:cNvSpPr txBox="1"/>
          <p:nvPr/>
        </p:nvSpPr>
        <p:spPr>
          <a:xfrm>
            <a:off x="1832896" y="1178687"/>
            <a:ext cx="2864439" cy="83099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lang="en-US" altLang="ko-KR" sz="5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Contents</a:t>
            </a:r>
            <a:endParaRPr lang="ko-KR" altLang="en-US" sz="5400" b="1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875866" y="1712719"/>
            <a:ext cx="5611124" cy="4436874"/>
            <a:chOff x="6223486" y="1100423"/>
            <a:chExt cx="5611124" cy="4436874"/>
          </a:xfrm>
        </p:grpSpPr>
        <p:grpSp>
          <p:nvGrpSpPr>
            <p:cNvPr id="15" name="그룹 14"/>
            <p:cNvGrpSpPr/>
            <p:nvPr/>
          </p:nvGrpSpPr>
          <p:grpSpPr>
            <a:xfrm>
              <a:off x="6223486" y="1100423"/>
              <a:ext cx="2230390" cy="777742"/>
              <a:chOff x="6223486" y="1100423"/>
              <a:chExt cx="2230390" cy="777742"/>
            </a:xfrm>
          </p:grpSpPr>
          <p:grpSp>
            <p:nvGrpSpPr>
              <p:cNvPr id="3" name="그룹 2"/>
              <p:cNvGrpSpPr/>
              <p:nvPr/>
            </p:nvGrpSpPr>
            <p:grpSpPr>
              <a:xfrm>
                <a:off x="6223486" y="1100423"/>
                <a:ext cx="777742" cy="777742"/>
                <a:chOff x="6622742" y="1444294"/>
                <a:chExt cx="986439" cy="986440"/>
              </a:xfrm>
            </p:grpSpPr>
            <p:pic>
              <p:nvPicPr>
                <p:cNvPr id="7" name="그림 6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22742" y="1444294"/>
                  <a:ext cx="986439" cy="986440"/>
                </a:xfrm>
                <a:prstGeom prst="rect">
                  <a:avLst/>
                </a:prstGeom>
              </p:spPr>
            </p:pic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C3083D50-3CA4-42A8-BAC3-91605981E2F2}"/>
                    </a:ext>
                  </a:extLst>
                </p:cNvPr>
                <p:cNvSpPr txBox="1"/>
                <p:nvPr/>
              </p:nvSpPr>
              <p:spPr>
                <a:xfrm>
                  <a:off x="6888563" y="1641885"/>
                  <a:ext cx="442413" cy="54651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 algn="r">
                    <a:defRPr sz="5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en-US" altLang="ko-KR" sz="2800" dirty="0">
                      <a:latin typeface="바탕" panose="02030600000101010101" pitchFamily="18" charset="-127"/>
                      <a:ea typeface="바탕" panose="02030600000101010101" pitchFamily="18" charset="-127"/>
                    </a:rPr>
                    <a:t>Ⅰ</a:t>
                  </a:r>
                  <a:endParaRPr lang="ko-KR" altLang="en-US" sz="2800" dirty="0">
                    <a:latin typeface="바탕" panose="02030600000101010101" pitchFamily="18" charset="-127"/>
                    <a:ea typeface="바탕" panose="02030600000101010101" pitchFamily="18" charset="-127"/>
                  </a:endParaRPr>
                </a:p>
              </p:txBody>
            </p:sp>
          </p:grp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3083D50-3CA4-42A8-BAC3-91605981E2F2}"/>
                  </a:ext>
                </a:extLst>
              </p:cNvPr>
              <p:cNvSpPr txBox="1"/>
              <p:nvPr/>
            </p:nvSpPr>
            <p:spPr>
              <a:xfrm>
                <a:off x="7094530" y="1304881"/>
                <a:ext cx="1359346" cy="43088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/>
              <a:p>
                <a:r>
                  <a:rPr lang="ko-KR" altLang="en-US" sz="28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366DD2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추진배경</a:t>
                </a:r>
              </a:p>
            </p:txBody>
          </p:sp>
        </p:grpSp>
        <p:grpSp>
          <p:nvGrpSpPr>
            <p:cNvPr id="41" name="그룹 40"/>
            <p:cNvGrpSpPr/>
            <p:nvPr/>
          </p:nvGrpSpPr>
          <p:grpSpPr>
            <a:xfrm>
              <a:off x="6223489" y="2015206"/>
              <a:ext cx="5611121" cy="777742"/>
              <a:chOff x="6223489" y="2021629"/>
              <a:chExt cx="5611121" cy="777742"/>
            </a:xfrm>
          </p:grpSpPr>
          <p:grpSp>
            <p:nvGrpSpPr>
              <p:cNvPr id="11" name="그룹 10"/>
              <p:cNvGrpSpPr/>
              <p:nvPr/>
            </p:nvGrpSpPr>
            <p:grpSpPr>
              <a:xfrm>
                <a:off x="6223489" y="2021629"/>
                <a:ext cx="777742" cy="777742"/>
                <a:chOff x="6622745" y="1444294"/>
                <a:chExt cx="986439" cy="986440"/>
              </a:xfrm>
            </p:grpSpPr>
            <p:pic>
              <p:nvPicPr>
                <p:cNvPr id="12" name="그림 11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22745" y="1444294"/>
                  <a:ext cx="986439" cy="986440"/>
                </a:xfrm>
                <a:prstGeom prst="rect">
                  <a:avLst/>
                </a:prstGeom>
              </p:spPr>
            </p:pic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C3083D50-3CA4-42A8-BAC3-91605981E2F2}"/>
                    </a:ext>
                  </a:extLst>
                </p:cNvPr>
                <p:cNvSpPr txBox="1"/>
                <p:nvPr/>
              </p:nvSpPr>
              <p:spPr>
                <a:xfrm>
                  <a:off x="6888562" y="1641885"/>
                  <a:ext cx="442414" cy="54651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 algn="r">
                    <a:defRPr sz="5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en-US" altLang="ko-KR" sz="2800" dirty="0">
                      <a:latin typeface="바탕" panose="02030600000101010101" pitchFamily="18" charset="-127"/>
                      <a:ea typeface="바탕" panose="02030600000101010101" pitchFamily="18" charset="-127"/>
                    </a:rPr>
                    <a:t>Ⅱ</a:t>
                  </a:r>
                  <a:endParaRPr lang="ko-KR" altLang="en-US" sz="2800" dirty="0">
                    <a:latin typeface="바탕" panose="02030600000101010101" pitchFamily="18" charset="-127"/>
                    <a:ea typeface="바탕" panose="02030600000101010101" pitchFamily="18" charset="-127"/>
                  </a:endParaRPr>
                </a:p>
              </p:txBody>
            </p:sp>
          </p:grp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3083D50-3CA4-42A8-BAC3-91605981E2F2}"/>
                  </a:ext>
                </a:extLst>
              </p:cNvPr>
              <p:cNvSpPr txBox="1"/>
              <p:nvPr/>
            </p:nvSpPr>
            <p:spPr>
              <a:xfrm>
                <a:off x="7094530" y="2226087"/>
                <a:ext cx="4740080" cy="43088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/>
              <a:p>
                <a:r>
                  <a:rPr lang="ko-KR" altLang="en-US" sz="28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366DD2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해외 주요국과의 수급여건 비교</a:t>
                </a: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6223489" y="2929989"/>
              <a:ext cx="5378685" cy="777742"/>
              <a:chOff x="6223489" y="2895356"/>
              <a:chExt cx="5378685" cy="777742"/>
            </a:xfrm>
          </p:grpSpPr>
          <p:grpSp>
            <p:nvGrpSpPr>
              <p:cNvPr id="28" name="그룹 27"/>
              <p:cNvGrpSpPr/>
              <p:nvPr/>
            </p:nvGrpSpPr>
            <p:grpSpPr>
              <a:xfrm>
                <a:off x="6223489" y="2895356"/>
                <a:ext cx="777742" cy="777742"/>
                <a:chOff x="6622745" y="1444294"/>
                <a:chExt cx="986439" cy="986440"/>
              </a:xfrm>
            </p:grpSpPr>
            <p:pic>
              <p:nvPicPr>
                <p:cNvPr id="34" name="그림 33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22745" y="1444294"/>
                  <a:ext cx="986439" cy="986440"/>
                </a:xfrm>
                <a:prstGeom prst="rect">
                  <a:avLst/>
                </a:prstGeom>
              </p:spPr>
            </p:pic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C3083D50-3CA4-42A8-BAC3-91605981E2F2}"/>
                    </a:ext>
                  </a:extLst>
                </p:cNvPr>
                <p:cNvSpPr txBox="1"/>
                <p:nvPr/>
              </p:nvSpPr>
              <p:spPr>
                <a:xfrm>
                  <a:off x="6888562" y="1641885"/>
                  <a:ext cx="442413" cy="54651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 algn="r">
                    <a:defRPr sz="5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en-US" altLang="ko-KR" sz="2800" dirty="0">
                      <a:latin typeface="바탕" panose="02030600000101010101" pitchFamily="18" charset="-127"/>
                      <a:ea typeface="바탕" panose="02030600000101010101" pitchFamily="18" charset="-127"/>
                    </a:rPr>
                    <a:t>Ⅲ</a:t>
                  </a:r>
                  <a:endParaRPr lang="ko-KR" altLang="en-US" sz="2800" dirty="0">
                    <a:latin typeface="바탕" panose="02030600000101010101" pitchFamily="18" charset="-127"/>
                    <a:ea typeface="바탕" panose="02030600000101010101" pitchFamily="18" charset="-127"/>
                  </a:endParaRPr>
                </a:p>
              </p:txBody>
            </p:sp>
          </p:grp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3083D50-3CA4-42A8-BAC3-91605981E2F2}"/>
                  </a:ext>
                </a:extLst>
              </p:cNvPr>
              <p:cNvSpPr txBox="1"/>
              <p:nvPr/>
            </p:nvSpPr>
            <p:spPr>
              <a:xfrm>
                <a:off x="7094530" y="3099814"/>
                <a:ext cx="4507644" cy="43088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/>
              <a:p>
                <a:r>
                  <a:rPr lang="ko-KR" altLang="en-US" sz="28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366DD2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그간 정부의 </a:t>
                </a:r>
                <a:r>
                  <a:rPr lang="ko-KR" altLang="en-US" sz="2800" b="1" spc="-15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366DD2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정책내용</a:t>
                </a:r>
                <a:r>
                  <a:rPr lang="ko-KR" altLang="en-US" sz="28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366DD2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및 평가</a:t>
                </a:r>
              </a:p>
            </p:txBody>
          </p:sp>
        </p:grpSp>
        <p:grpSp>
          <p:nvGrpSpPr>
            <p:cNvPr id="43" name="그룹 42"/>
            <p:cNvGrpSpPr/>
            <p:nvPr/>
          </p:nvGrpSpPr>
          <p:grpSpPr>
            <a:xfrm>
              <a:off x="6223489" y="3844772"/>
              <a:ext cx="2230387" cy="777742"/>
              <a:chOff x="6223489" y="3816562"/>
              <a:chExt cx="2230387" cy="777742"/>
            </a:xfrm>
          </p:grpSpPr>
          <p:grpSp>
            <p:nvGrpSpPr>
              <p:cNvPr id="30" name="그룹 29"/>
              <p:cNvGrpSpPr/>
              <p:nvPr/>
            </p:nvGrpSpPr>
            <p:grpSpPr>
              <a:xfrm>
                <a:off x="6223489" y="3816562"/>
                <a:ext cx="777742" cy="777742"/>
                <a:chOff x="6622745" y="1444294"/>
                <a:chExt cx="986439" cy="986440"/>
              </a:xfrm>
            </p:grpSpPr>
            <p:pic>
              <p:nvPicPr>
                <p:cNvPr id="32" name="그림 31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22745" y="1444294"/>
                  <a:ext cx="986439" cy="986440"/>
                </a:xfrm>
                <a:prstGeom prst="rect">
                  <a:avLst/>
                </a:prstGeom>
              </p:spPr>
            </p:pic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C3083D50-3CA4-42A8-BAC3-91605981E2F2}"/>
                    </a:ext>
                  </a:extLst>
                </p:cNvPr>
                <p:cNvSpPr txBox="1"/>
                <p:nvPr/>
              </p:nvSpPr>
              <p:spPr>
                <a:xfrm>
                  <a:off x="6888563" y="1641885"/>
                  <a:ext cx="442413" cy="54651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 algn="r">
                    <a:defRPr sz="5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en-US" altLang="ko-KR" sz="2800" dirty="0">
                      <a:latin typeface="바탕" panose="02030600000101010101" pitchFamily="18" charset="-127"/>
                      <a:ea typeface="바탕" panose="02030600000101010101" pitchFamily="18" charset="-127"/>
                    </a:rPr>
                    <a:t>Ⅳ</a:t>
                  </a:r>
                  <a:endParaRPr lang="ko-KR" altLang="en-US" sz="2800" dirty="0">
                    <a:latin typeface="바탕" panose="02030600000101010101" pitchFamily="18" charset="-127"/>
                    <a:ea typeface="바탕" panose="02030600000101010101" pitchFamily="18" charset="-127"/>
                  </a:endParaRPr>
                </a:p>
              </p:txBody>
            </p: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3083D50-3CA4-42A8-BAC3-91605981E2F2}"/>
                  </a:ext>
                </a:extLst>
              </p:cNvPr>
              <p:cNvSpPr txBox="1"/>
              <p:nvPr/>
            </p:nvSpPr>
            <p:spPr>
              <a:xfrm>
                <a:off x="7094530" y="4021020"/>
                <a:ext cx="1359346" cy="43088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/>
              <a:p>
                <a:r>
                  <a:rPr lang="ko-KR" altLang="en-US" sz="28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366DD2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기본방향</a:t>
                </a: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223489" y="4759555"/>
              <a:ext cx="2230387" cy="777742"/>
              <a:chOff x="6223489" y="1100423"/>
              <a:chExt cx="2230387" cy="777742"/>
            </a:xfrm>
          </p:grpSpPr>
          <p:grpSp>
            <p:nvGrpSpPr>
              <p:cNvPr id="37" name="그룹 36"/>
              <p:cNvGrpSpPr/>
              <p:nvPr/>
            </p:nvGrpSpPr>
            <p:grpSpPr>
              <a:xfrm>
                <a:off x="6223489" y="1100423"/>
                <a:ext cx="777742" cy="777742"/>
                <a:chOff x="6622745" y="1444294"/>
                <a:chExt cx="986439" cy="986440"/>
              </a:xfrm>
            </p:grpSpPr>
            <p:pic>
              <p:nvPicPr>
                <p:cNvPr id="39" name="그림 38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22745" y="1444294"/>
                  <a:ext cx="986439" cy="986440"/>
                </a:xfrm>
                <a:prstGeom prst="rect">
                  <a:avLst/>
                </a:prstGeom>
              </p:spPr>
            </p:pic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C3083D50-3CA4-42A8-BAC3-91605981E2F2}"/>
                    </a:ext>
                  </a:extLst>
                </p:cNvPr>
                <p:cNvSpPr txBox="1"/>
                <p:nvPr/>
              </p:nvSpPr>
              <p:spPr>
                <a:xfrm>
                  <a:off x="6888562" y="1641885"/>
                  <a:ext cx="442414" cy="54651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 algn="r">
                    <a:defRPr sz="5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en-US" altLang="ko-KR" sz="2800" dirty="0">
                      <a:latin typeface="바탕" panose="02030600000101010101" pitchFamily="18" charset="-127"/>
                      <a:ea typeface="바탕" panose="02030600000101010101" pitchFamily="18" charset="-127"/>
                    </a:rPr>
                    <a:t>Ⅴ</a:t>
                  </a:r>
                  <a:endParaRPr lang="ko-KR" altLang="en-US" sz="2800" dirty="0">
                    <a:latin typeface="바탕" panose="02030600000101010101" pitchFamily="18" charset="-127"/>
                    <a:ea typeface="바탕" panose="02030600000101010101" pitchFamily="18" charset="-127"/>
                  </a:endParaRPr>
                </a:p>
              </p:txBody>
            </p:sp>
          </p:grp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3083D50-3CA4-42A8-BAC3-91605981E2F2}"/>
                  </a:ext>
                </a:extLst>
              </p:cNvPr>
              <p:cNvSpPr txBox="1"/>
              <p:nvPr/>
            </p:nvSpPr>
            <p:spPr>
              <a:xfrm>
                <a:off x="7094530" y="1304881"/>
                <a:ext cx="1359346" cy="43088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/>
              <a:p>
                <a:r>
                  <a:rPr lang="ko-KR" altLang="en-US" sz="28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366DD2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전략과제</a:t>
                </a:r>
              </a:p>
            </p:txBody>
          </p:sp>
        </p:grp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C3083D50-3CA4-42A8-BAC3-91605981E2F2}"/>
              </a:ext>
            </a:extLst>
          </p:cNvPr>
          <p:cNvSpPr txBox="1"/>
          <p:nvPr/>
        </p:nvSpPr>
        <p:spPr>
          <a:xfrm>
            <a:off x="1880121" y="1957217"/>
            <a:ext cx="2769989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spc="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62D2F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산업브레인확보전략</a:t>
            </a:r>
          </a:p>
        </p:txBody>
      </p:sp>
    </p:spTree>
    <p:extLst>
      <p:ext uri="{BB962C8B-B14F-4D97-AF65-F5344CB8AC3E}">
        <p14:creationId xmlns:p14="http://schemas.microsoft.com/office/powerpoint/2010/main" val="2321914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래픽 33">
            <a:extLst>
              <a:ext uri="{FF2B5EF4-FFF2-40B4-BE49-F238E27FC236}">
                <a16:creationId xmlns:a16="http://schemas.microsoft.com/office/drawing/2014/main" id="{EFF3B647-7456-4E09-98B6-707A9206E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87500" y="3902507"/>
            <a:ext cx="1543181" cy="1513175"/>
          </a:xfrm>
          <a:prstGeom prst="rect">
            <a:avLst/>
          </a:prstGeom>
        </p:spPr>
      </p:pic>
      <p:pic>
        <p:nvPicPr>
          <p:cNvPr id="25" name="그래픽 24">
            <a:extLst>
              <a:ext uri="{FF2B5EF4-FFF2-40B4-BE49-F238E27FC236}">
                <a16:creationId xmlns:a16="http://schemas.microsoft.com/office/drawing/2014/main" id="{954DB9F2-6929-4FCA-83E3-762EB94E4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942351" y="4418647"/>
            <a:ext cx="716218" cy="1345092"/>
          </a:xfrm>
          <a:prstGeom prst="rect">
            <a:avLst/>
          </a:prstGeom>
        </p:spPr>
      </p:pic>
      <p:pic>
        <p:nvPicPr>
          <p:cNvPr id="13" name="그래픽 12">
            <a:extLst>
              <a:ext uri="{FF2B5EF4-FFF2-40B4-BE49-F238E27FC236}">
                <a16:creationId xmlns:a16="http://schemas.microsoft.com/office/drawing/2014/main" id="{868DC8B6-ECC4-4455-BA47-93D67FF33A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78746" y="3631533"/>
            <a:ext cx="4605643" cy="2060635"/>
          </a:xfrm>
          <a:prstGeom prst="rect">
            <a:avLst/>
          </a:prstGeom>
        </p:spPr>
      </p:pic>
      <p:sp>
        <p:nvSpPr>
          <p:cNvPr id="119" name="화살표: 위쪽/아래쪽 118">
            <a:extLst>
              <a:ext uri="{FF2B5EF4-FFF2-40B4-BE49-F238E27FC236}">
                <a16:creationId xmlns:a16="http://schemas.microsoft.com/office/drawing/2014/main" id="{694C57DB-B101-43BB-926D-3FDC886B645D}"/>
              </a:ext>
            </a:extLst>
          </p:cNvPr>
          <p:cNvSpPr/>
          <p:nvPr/>
        </p:nvSpPr>
        <p:spPr>
          <a:xfrm rot="5400000">
            <a:off x="3108100" y="3835593"/>
            <a:ext cx="206578" cy="4130921"/>
          </a:xfrm>
          <a:prstGeom prst="upDownArrow">
            <a:avLst>
              <a:gd name="adj1" fmla="val 31556"/>
              <a:gd name="adj2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화살표: 위쪽/아래쪽 8">
            <a:extLst>
              <a:ext uri="{FF2B5EF4-FFF2-40B4-BE49-F238E27FC236}">
                <a16:creationId xmlns:a16="http://schemas.microsoft.com/office/drawing/2014/main" id="{5018093C-C0B4-40AC-B674-63C21B11BBF9}"/>
              </a:ext>
            </a:extLst>
          </p:cNvPr>
          <p:cNvSpPr/>
          <p:nvPr/>
        </p:nvSpPr>
        <p:spPr>
          <a:xfrm>
            <a:off x="560740" y="3794884"/>
            <a:ext cx="206578" cy="1660488"/>
          </a:xfrm>
          <a:prstGeom prst="upDownArrow">
            <a:avLst>
              <a:gd name="adj1" fmla="val 29251"/>
              <a:gd name="adj2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86502" y="240443"/>
            <a:ext cx="186911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sz="28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280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0355" y="240443"/>
            <a:ext cx="1436291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추진배경</a:t>
            </a:r>
          </a:p>
        </p:txBody>
      </p:sp>
      <p:cxnSp>
        <p:nvCxnSpPr>
          <p:cNvPr id="16" name="직선 연결선 15"/>
          <p:cNvCxnSpPr/>
          <p:nvPr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그림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sp>
        <p:nvSpPr>
          <p:cNvPr id="127" name="TextBox 126">
            <a:extLst>
              <a:ext uri="{FF2B5EF4-FFF2-40B4-BE49-F238E27FC236}">
                <a16:creationId xmlns:a16="http://schemas.microsoft.com/office/drawing/2014/main" id="{943FAB52-15AC-40D6-AEAE-D46BCF4D1D3A}"/>
              </a:ext>
            </a:extLst>
          </p:cNvPr>
          <p:cNvSpPr txBox="1"/>
          <p:nvPr/>
        </p:nvSpPr>
        <p:spPr>
          <a:xfrm>
            <a:off x="0" y="987427"/>
            <a:ext cx="6095997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2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핵심인력</a:t>
            </a:r>
            <a:r>
              <a:rPr lang="ko-KR" altLang="en-US" sz="23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</a:t>
            </a:r>
            <a:r>
              <a:rPr lang="ko-KR" altLang="en-US" sz="2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경제안보</a:t>
            </a:r>
            <a:r>
              <a:rPr lang="ko-KR" altLang="en-US" sz="23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br>
              <a:rPr lang="en-US" altLang="ko-KR" sz="2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직결</a:t>
            </a:r>
            <a:r>
              <a:rPr lang="ko-KR" altLang="en-US" sz="23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되는 </a:t>
            </a:r>
            <a:r>
              <a:rPr lang="ko-KR" altLang="en-US" sz="2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 산업자산</a:t>
            </a:r>
          </a:p>
        </p:txBody>
      </p:sp>
      <p:sp>
        <p:nvSpPr>
          <p:cNvPr id="131" name="모서리가 둥근 직사각형 6">
            <a:extLst>
              <a:ext uri="{FF2B5EF4-FFF2-40B4-BE49-F238E27FC236}">
                <a16:creationId xmlns:a16="http://schemas.microsoft.com/office/drawing/2014/main" id="{FADBDFF4-6CDA-43E3-B12F-B3C6DC69535F}"/>
              </a:ext>
            </a:extLst>
          </p:cNvPr>
          <p:cNvSpPr/>
          <p:nvPr/>
        </p:nvSpPr>
        <p:spPr>
          <a:xfrm>
            <a:off x="389067" y="6252166"/>
            <a:ext cx="11413867" cy="438920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종합적인 핵심인력 양성</a:t>
            </a:r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</a:t>
            </a:r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 방안을 검토할 필요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3175F87B-0182-4AEE-BA32-9468A1DD7668}"/>
              </a:ext>
            </a:extLst>
          </p:cNvPr>
          <p:cNvSpPr txBox="1"/>
          <p:nvPr/>
        </p:nvSpPr>
        <p:spPr>
          <a:xfrm>
            <a:off x="6095997" y="987427"/>
            <a:ext cx="609599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2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r>
              <a:rPr lang="ko-KR" altLang="en-US" sz="25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급불확실성 </a:t>
            </a:r>
            <a:r>
              <a:rPr lang="ko-KR" altLang="en-US" sz="2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심화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581B24D2-AE2C-4775-BBAB-E25F92459856}"/>
              </a:ext>
            </a:extLst>
          </p:cNvPr>
          <p:cNvCxnSpPr>
            <a:cxnSpLocks/>
          </p:cNvCxnSpPr>
          <p:nvPr/>
        </p:nvCxnSpPr>
        <p:spPr>
          <a:xfrm>
            <a:off x="6096000" y="1103086"/>
            <a:ext cx="0" cy="4905828"/>
          </a:xfrm>
          <a:prstGeom prst="line">
            <a:avLst/>
          </a:prstGeom>
          <a:ln w="28575">
            <a:solidFill>
              <a:srgbClr val="B1C5ED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0" name="그룹 189">
            <a:extLst>
              <a:ext uri="{FF2B5EF4-FFF2-40B4-BE49-F238E27FC236}">
                <a16:creationId xmlns:a16="http://schemas.microsoft.com/office/drawing/2014/main" id="{065B2632-DFBA-4B11-B459-2D13F6A2EE02}"/>
              </a:ext>
            </a:extLst>
          </p:cNvPr>
          <p:cNvGrpSpPr/>
          <p:nvPr/>
        </p:nvGrpSpPr>
        <p:grpSpPr>
          <a:xfrm>
            <a:off x="571224" y="1976301"/>
            <a:ext cx="4913166" cy="1123670"/>
            <a:chOff x="338195" y="2108119"/>
            <a:chExt cx="4913166" cy="1123670"/>
          </a:xfrm>
        </p:grpSpPr>
        <p:grpSp>
          <p:nvGrpSpPr>
            <p:cNvPr id="189" name="그룹 188">
              <a:extLst>
                <a:ext uri="{FF2B5EF4-FFF2-40B4-BE49-F238E27FC236}">
                  <a16:creationId xmlns:a16="http://schemas.microsoft.com/office/drawing/2014/main" id="{4D751B88-5E1C-49CC-97A2-677F1EF076D8}"/>
                </a:ext>
              </a:extLst>
            </p:cNvPr>
            <p:cNvGrpSpPr/>
            <p:nvPr/>
          </p:nvGrpSpPr>
          <p:grpSpPr>
            <a:xfrm>
              <a:off x="338195" y="2108119"/>
              <a:ext cx="4913166" cy="483402"/>
              <a:chOff x="338195" y="2108119"/>
              <a:chExt cx="4913166" cy="483402"/>
            </a:xfrm>
          </p:grpSpPr>
          <p:sp>
            <p:nvSpPr>
              <p:cNvPr id="135" name="타원 134">
                <a:extLst>
                  <a:ext uri="{FF2B5EF4-FFF2-40B4-BE49-F238E27FC236}">
                    <a16:creationId xmlns:a16="http://schemas.microsoft.com/office/drawing/2014/main" id="{0C668D4A-DBC4-4929-812A-E675F0732739}"/>
                  </a:ext>
                </a:extLst>
              </p:cNvPr>
              <p:cNvSpPr/>
              <p:nvPr/>
            </p:nvSpPr>
            <p:spPr>
              <a:xfrm>
                <a:off x="338195" y="2108119"/>
                <a:ext cx="483402" cy="483402"/>
              </a:xfrm>
              <a:prstGeom prst="ellipse">
                <a:avLst/>
              </a:prstGeom>
              <a:solidFill>
                <a:srgbClr val="42C7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개념</a:t>
                </a:r>
              </a:p>
            </p:txBody>
          </p:sp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47AEE15A-EB7F-49F2-AE38-30C996B51E77}"/>
                  </a:ext>
                </a:extLst>
              </p:cNvPr>
              <p:cNvSpPr txBox="1"/>
              <p:nvPr/>
            </p:nvSpPr>
            <p:spPr>
              <a:xfrm>
                <a:off x="913635" y="2226710"/>
                <a:ext cx="4337726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ko-KR" altLang="en-US" sz="1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핵심인력은 전략기술</a:t>
                </a:r>
                <a:r>
                  <a:rPr lang="ko-KR" altLang="en-US" sz="1600" b="1" spc="-150" baseline="300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전문성</a:t>
                </a:r>
                <a:r>
                  <a:rPr lang="ko-KR" altLang="en-US" sz="1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을</a:t>
                </a:r>
                <a:r>
                  <a:rPr lang="ko-KR" altLang="en-US" sz="1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보유한 산업계 종사자</a:t>
                </a:r>
              </a:p>
            </p:txBody>
          </p:sp>
        </p:grpSp>
        <p:grpSp>
          <p:nvGrpSpPr>
            <p:cNvPr id="188" name="그룹 187">
              <a:extLst>
                <a:ext uri="{FF2B5EF4-FFF2-40B4-BE49-F238E27FC236}">
                  <a16:creationId xmlns:a16="http://schemas.microsoft.com/office/drawing/2014/main" id="{09A6697E-49E4-48AA-B093-7411FEEF50CC}"/>
                </a:ext>
              </a:extLst>
            </p:cNvPr>
            <p:cNvGrpSpPr/>
            <p:nvPr/>
          </p:nvGrpSpPr>
          <p:grpSpPr>
            <a:xfrm>
              <a:off x="338195" y="2748387"/>
              <a:ext cx="4068384" cy="483402"/>
              <a:chOff x="338195" y="2748387"/>
              <a:chExt cx="4068384" cy="483402"/>
            </a:xfrm>
          </p:grpSpPr>
          <p:sp>
            <p:nvSpPr>
              <p:cNvPr id="137" name="타원 136">
                <a:extLst>
                  <a:ext uri="{FF2B5EF4-FFF2-40B4-BE49-F238E27FC236}">
                    <a16:creationId xmlns:a16="http://schemas.microsoft.com/office/drawing/2014/main" id="{6C5844ED-2F25-4DE7-8DF9-03A3B565EA42}"/>
                  </a:ext>
                </a:extLst>
              </p:cNvPr>
              <p:cNvSpPr/>
              <p:nvPr/>
            </p:nvSpPr>
            <p:spPr>
              <a:xfrm>
                <a:off x="338195" y="2748387"/>
                <a:ext cx="483402" cy="483402"/>
              </a:xfrm>
              <a:prstGeom prst="ellipse">
                <a:avLst/>
              </a:prstGeom>
              <a:solidFill>
                <a:srgbClr val="42C7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특성</a:t>
                </a:r>
              </a:p>
            </p:txBody>
          </p:sp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930B8388-44A1-448B-89F1-4D94860EA1BB}"/>
                  </a:ext>
                </a:extLst>
              </p:cNvPr>
              <p:cNvSpPr txBox="1"/>
              <p:nvPr/>
            </p:nvSpPr>
            <p:spPr>
              <a:xfrm>
                <a:off x="913635" y="2877217"/>
                <a:ext cx="349294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ko-KR" altLang="en-US" sz="1600" b="1" spc="-2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선제적인 육성이 중요하며</a:t>
                </a:r>
                <a:r>
                  <a:rPr lang="en-US" altLang="ko-KR" sz="1600" b="1" spc="-2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600" b="1" spc="-20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유출시</a:t>
                </a:r>
                <a:r>
                  <a:rPr lang="ko-KR" altLang="en-US" sz="1600" b="1" spc="-2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피해 상당</a:t>
                </a:r>
              </a:p>
            </p:txBody>
          </p:sp>
        </p:grpSp>
      </p:grpSp>
      <p:grpSp>
        <p:nvGrpSpPr>
          <p:cNvPr id="164" name="그룹 163">
            <a:extLst>
              <a:ext uri="{FF2B5EF4-FFF2-40B4-BE49-F238E27FC236}">
                <a16:creationId xmlns:a16="http://schemas.microsoft.com/office/drawing/2014/main" id="{54B51043-9298-4DDF-8DE5-B39C8CF1BA62}"/>
              </a:ext>
            </a:extLst>
          </p:cNvPr>
          <p:cNvGrpSpPr/>
          <p:nvPr/>
        </p:nvGrpSpPr>
        <p:grpSpPr>
          <a:xfrm>
            <a:off x="883117" y="3511289"/>
            <a:ext cx="4679483" cy="2185098"/>
            <a:chOff x="905069" y="3788228"/>
            <a:chExt cx="3732247" cy="2304659"/>
          </a:xfrm>
        </p:grpSpPr>
        <p:sp>
          <p:nvSpPr>
            <p:cNvPr id="171" name="타원 170">
              <a:extLst>
                <a:ext uri="{FF2B5EF4-FFF2-40B4-BE49-F238E27FC236}">
                  <a16:creationId xmlns:a16="http://schemas.microsoft.com/office/drawing/2014/main" id="{D86E29B6-67F9-49EE-909C-88DF88384BBE}"/>
                </a:ext>
              </a:extLst>
            </p:cNvPr>
            <p:cNvSpPr/>
            <p:nvPr/>
          </p:nvSpPr>
          <p:spPr>
            <a:xfrm>
              <a:off x="1170122" y="4669746"/>
              <a:ext cx="1060987" cy="1348498"/>
            </a:xfrm>
            <a:prstGeom prst="ellipse">
              <a:avLst/>
            </a:prstGeom>
            <a:pattFill prst="diagBrick">
              <a:fgClr>
                <a:srgbClr val="FFC000"/>
              </a:fgClr>
              <a:bgClr>
                <a:schemeClr val="bg1"/>
              </a:bgClr>
            </a:pattFill>
            <a:ln>
              <a:noFill/>
            </a:ln>
            <a:effectLst>
              <a:innerShdw blurRad="25400" dist="38100" dir="16200000">
                <a:schemeClr val="tx2">
                  <a:lumMod val="5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169" name="자유형 58">
              <a:extLst>
                <a:ext uri="{FF2B5EF4-FFF2-40B4-BE49-F238E27FC236}">
                  <a16:creationId xmlns:a16="http://schemas.microsoft.com/office/drawing/2014/main" id="{47BF7957-A46E-458D-9BB9-2FC50B42678B}"/>
                </a:ext>
              </a:extLst>
            </p:cNvPr>
            <p:cNvSpPr/>
            <p:nvPr/>
          </p:nvSpPr>
          <p:spPr>
            <a:xfrm>
              <a:off x="905069" y="3788229"/>
              <a:ext cx="3732245" cy="2304661"/>
            </a:xfrm>
            <a:custGeom>
              <a:avLst/>
              <a:gdLst>
                <a:gd name="connsiteX0" fmla="*/ 0 w 3862874"/>
                <a:gd name="connsiteY0" fmla="*/ 0 h 2323322"/>
                <a:gd name="connsiteX1" fmla="*/ 0 w 3862874"/>
                <a:gd name="connsiteY1" fmla="*/ 2323322 h 2323322"/>
                <a:gd name="connsiteX2" fmla="*/ 3862874 w 3862874"/>
                <a:gd name="connsiteY2" fmla="*/ 2323322 h 2323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62874" h="2323322">
                  <a:moveTo>
                    <a:pt x="0" y="0"/>
                  </a:moveTo>
                  <a:lnTo>
                    <a:pt x="0" y="2323322"/>
                  </a:lnTo>
                  <a:lnTo>
                    <a:pt x="3862874" y="2323322"/>
                  </a:lnTo>
                </a:path>
              </a:pathLst>
            </a:custGeom>
            <a:noFill/>
            <a:ln w="28575">
              <a:solidFill>
                <a:srgbClr val="3351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7" name="TextBox 166">
            <a:extLst>
              <a:ext uri="{FF2B5EF4-FFF2-40B4-BE49-F238E27FC236}">
                <a16:creationId xmlns:a16="http://schemas.microsoft.com/office/drawing/2014/main" id="{C10597B8-C988-4B47-BCDA-FD687BE3E177}"/>
              </a:ext>
            </a:extLst>
          </p:cNvPr>
          <p:cNvSpPr txBox="1"/>
          <p:nvPr/>
        </p:nvSpPr>
        <p:spPr>
          <a:xfrm>
            <a:off x="2661709" y="5777943"/>
            <a:ext cx="1053042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재직기간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D4993235-270A-4760-8150-7C881728412D}"/>
              </a:ext>
            </a:extLst>
          </p:cNvPr>
          <p:cNvGrpSpPr/>
          <p:nvPr/>
        </p:nvGrpSpPr>
        <p:grpSpPr>
          <a:xfrm>
            <a:off x="555842" y="3487852"/>
            <a:ext cx="209161" cy="1678605"/>
            <a:chOff x="384804" y="3645069"/>
            <a:chExt cx="188424" cy="1573652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8F1F4BE5-323B-48AE-BB5D-05DD8B87B40A}"/>
                </a:ext>
              </a:extLst>
            </p:cNvPr>
            <p:cNvSpPr txBox="1"/>
            <p:nvPr/>
          </p:nvSpPr>
          <p:spPr>
            <a:xfrm>
              <a:off x="384804" y="3645069"/>
              <a:ext cx="59" cy="23082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endParaRPr lang="ko-KR" altLang="en-US" sz="16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6EA7D0D2-318D-401F-AC16-0FD89898A044}"/>
                </a:ext>
              </a:extLst>
            </p:cNvPr>
            <p:cNvSpPr txBox="1"/>
            <p:nvPr/>
          </p:nvSpPr>
          <p:spPr>
            <a:xfrm>
              <a:off x="397628" y="4188171"/>
              <a:ext cx="175600" cy="103055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ko-KR" altLang="en-US" sz="16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직</a:t>
              </a:r>
              <a:endParaRPr lang="en-US" altLang="ko-KR" sz="16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6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능</a:t>
              </a:r>
              <a:endParaRPr lang="en-US" altLang="ko-KR" sz="16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6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</a:t>
              </a:r>
              <a:endParaRPr lang="en-US" altLang="ko-KR" sz="16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6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준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22492935-9584-4D31-9958-D330E90A5560}"/>
              </a:ext>
            </a:extLst>
          </p:cNvPr>
          <p:cNvGrpSpPr/>
          <p:nvPr/>
        </p:nvGrpSpPr>
        <p:grpSpPr>
          <a:xfrm>
            <a:off x="4243851" y="3142240"/>
            <a:ext cx="1613202" cy="184666"/>
            <a:chOff x="4173820" y="3773442"/>
            <a:chExt cx="1613202" cy="184666"/>
          </a:xfrm>
        </p:grpSpPr>
        <p:sp>
          <p:nvSpPr>
            <p:cNvPr id="149" name="직사각형 148">
              <a:extLst>
                <a:ext uri="{FF2B5EF4-FFF2-40B4-BE49-F238E27FC236}">
                  <a16:creationId xmlns:a16="http://schemas.microsoft.com/office/drawing/2014/main" id="{F64CEA25-B424-4235-B207-85F12559FA25}"/>
                </a:ext>
              </a:extLst>
            </p:cNvPr>
            <p:cNvSpPr/>
            <p:nvPr/>
          </p:nvSpPr>
          <p:spPr>
            <a:xfrm>
              <a:off x="4173820" y="3794082"/>
              <a:ext cx="143386" cy="143388"/>
            </a:xfrm>
            <a:prstGeom prst="rect">
              <a:avLst/>
            </a:prstGeom>
            <a:solidFill>
              <a:srgbClr val="33F3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76144DE5-7B50-478E-8D75-FC03FA33F015}"/>
                </a:ext>
              </a:extLst>
            </p:cNvPr>
            <p:cNvSpPr txBox="1"/>
            <p:nvPr/>
          </p:nvSpPr>
          <p:spPr>
            <a:xfrm>
              <a:off x="4377662" y="3773442"/>
              <a:ext cx="1409360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산업기술인력</a:t>
              </a:r>
              <a:r>
                <a:rPr lang="en-US" altLang="ko-KR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8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산업부</a:t>
              </a:r>
              <a:r>
                <a:rPr lang="en-US" altLang="ko-KR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282E3DDF-EF36-4633-A41B-B18E9ACB5E5A}"/>
              </a:ext>
            </a:extLst>
          </p:cNvPr>
          <p:cNvGrpSpPr/>
          <p:nvPr/>
        </p:nvGrpSpPr>
        <p:grpSpPr>
          <a:xfrm>
            <a:off x="4243851" y="3652171"/>
            <a:ext cx="1570563" cy="184666"/>
            <a:chOff x="4175857" y="4144168"/>
            <a:chExt cx="1570563" cy="184666"/>
          </a:xfrm>
        </p:grpSpPr>
        <p:sp>
          <p:nvSpPr>
            <p:cNvPr id="147" name="직사각형 146">
              <a:extLst>
                <a:ext uri="{FF2B5EF4-FFF2-40B4-BE49-F238E27FC236}">
                  <a16:creationId xmlns:a16="http://schemas.microsoft.com/office/drawing/2014/main" id="{E308146C-7E72-431F-8494-BFD96461BEE9}"/>
                </a:ext>
              </a:extLst>
            </p:cNvPr>
            <p:cNvSpPr/>
            <p:nvPr/>
          </p:nvSpPr>
          <p:spPr>
            <a:xfrm>
              <a:off x="4175857" y="4164808"/>
              <a:ext cx="143386" cy="143388"/>
            </a:xfrm>
            <a:prstGeom prst="rect">
              <a:avLst/>
            </a:prstGeom>
            <a:solidFill>
              <a:srgbClr val="4484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7BAA7BDE-FDE6-4130-A6A5-8A27E993806D}"/>
                </a:ext>
              </a:extLst>
            </p:cNvPr>
            <p:cNvSpPr txBox="1"/>
            <p:nvPr/>
          </p:nvSpPr>
          <p:spPr>
            <a:xfrm>
              <a:off x="4379699" y="4144168"/>
              <a:ext cx="1366721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中企</a:t>
              </a:r>
              <a:r>
                <a:rPr lang="ko-KR" altLang="en-US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핵심인력</a:t>
              </a:r>
              <a:r>
                <a:rPr lang="en-US" altLang="ko-KR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8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중기부</a:t>
              </a:r>
              <a:r>
                <a:rPr lang="en-US" altLang="ko-KR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CEE9AD78-A9CC-4403-915F-2098AAB14D21}"/>
              </a:ext>
            </a:extLst>
          </p:cNvPr>
          <p:cNvGrpSpPr/>
          <p:nvPr/>
        </p:nvGrpSpPr>
        <p:grpSpPr>
          <a:xfrm>
            <a:off x="4243851" y="3397206"/>
            <a:ext cx="1570563" cy="184666"/>
            <a:chOff x="4175857" y="4514894"/>
            <a:chExt cx="1570563" cy="184666"/>
          </a:xfrm>
        </p:grpSpPr>
        <p:sp>
          <p:nvSpPr>
            <p:cNvPr id="145" name="직사각형 144">
              <a:extLst>
                <a:ext uri="{FF2B5EF4-FFF2-40B4-BE49-F238E27FC236}">
                  <a16:creationId xmlns:a16="http://schemas.microsoft.com/office/drawing/2014/main" id="{5EAE5D8C-0E9B-44EB-9499-01124702B576}"/>
                </a:ext>
              </a:extLst>
            </p:cNvPr>
            <p:cNvSpPr/>
            <p:nvPr/>
          </p:nvSpPr>
          <p:spPr>
            <a:xfrm>
              <a:off x="4175857" y="4535534"/>
              <a:ext cx="143386" cy="143388"/>
            </a:xfrm>
            <a:prstGeom prst="rect">
              <a:avLst/>
            </a:prstGeom>
            <a:solidFill>
              <a:srgbClr val="3F21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0A5521A3-9087-442D-9F7E-ED7DB1C797D1}"/>
                </a:ext>
              </a:extLst>
            </p:cNvPr>
            <p:cNvSpPr txBox="1"/>
            <p:nvPr/>
          </p:nvSpPr>
          <p:spPr>
            <a:xfrm>
              <a:off x="4379699" y="4514894"/>
              <a:ext cx="1366721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과학기술인재</a:t>
              </a:r>
              <a:r>
                <a:rPr lang="en-US" altLang="ko-KR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8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과기부</a:t>
              </a:r>
              <a:r>
                <a:rPr lang="en-US" altLang="ko-KR" sz="1200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08B54624-836E-4540-BFE4-41546598EC40}"/>
              </a:ext>
            </a:extLst>
          </p:cNvPr>
          <p:cNvGrpSpPr/>
          <p:nvPr/>
        </p:nvGrpSpPr>
        <p:grpSpPr>
          <a:xfrm>
            <a:off x="6448494" y="1664769"/>
            <a:ext cx="5359030" cy="4330348"/>
            <a:chOff x="6448494" y="1664769"/>
            <a:chExt cx="5359030" cy="4330348"/>
          </a:xfrm>
        </p:grpSpPr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5C81F27C-DAEE-4F0B-BC7C-206270ABAC0B}"/>
                </a:ext>
              </a:extLst>
            </p:cNvPr>
            <p:cNvSpPr/>
            <p:nvPr/>
          </p:nvSpPr>
          <p:spPr>
            <a:xfrm>
              <a:off x="6555272" y="1730630"/>
              <a:ext cx="5252252" cy="4178789"/>
            </a:xfrm>
            <a:prstGeom prst="ellipse">
              <a:avLst/>
            </a:prstGeom>
            <a:solidFill>
              <a:srgbClr val="3267CB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dirty="0"/>
            </a:p>
          </p:txBody>
        </p:sp>
        <p:sp>
          <p:nvSpPr>
            <p:cNvPr id="58" name="타원 57">
              <a:extLst>
                <a:ext uri="{FF2B5EF4-FFF2-40B4-BE49-F238E27FC236}">
                  <a16:creationId xmlns:a16="http://schemas.microsoft.com/office/drawing/2014/main" id="{E1093F25-A27F-4F0A-A66E-4DD2B3543CE8}"/>
                </a:ext>
              </a:extLst>
            </p:cNvPr>
            <p:cNvSpPr/>
            <p:nvPr/>
          </p:nvSpPr>
          <p:spPr>
            <a:xfrm>
              <a:off x="7416455" y="2745330"/>
              <a:ext cx="3571819" cy="2149389"/>
            </a:xfrm>
            <a:prstGeom prst="ellipse">
              <a:avLst/>
            </a:prstGeom>
            <a:solidFill>
              <a:srgbClr val="33F3A4"/>
            </a:solidFill>
            <a:ln>
              <a:noFill/>
            </a:ln>
            <a:effectLst>
              <a:outerShdw blurRad="101600" sx="102000" sy="102000" algn="ctr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DDA5C657-575E-4B35-A900-36653E2FCAB1}"/>
                </a:ext>
              </a:extLst>
            </p:cNvPr>
            <p:cNvSpPr txBox="1"/>
            <p:nvPr/>
          </p:nvSpPr>
          <p:spPr>
            <a:xfrm>
              <a:off x="6662157" y="3581676"/>
              <a:ext cx="713336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  <a:r>
                <a:rPr lang="en-US" altLang="ko-KR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·</a:t>
              </a:r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</a:t>
              </a:r>
              <a:endPara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양극화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8F27F19-70DD-460F-B138-826A3FFCFB44}"/>
                </a:ext>
              </a:extLst>
            </p:cNvPr>
            <p:cNvSpPr txBox="1"/>
            <p:nvPr/>
          </p:nvSpPr>
          <p:spPr>
            <a:xfrm>
              <a:off x="10130674" y="4848327"/>
              <a:ext cx="729366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4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인력유치</a:t>
              </a:r>
              <a:endPara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경쟁 심화</a:t>
              </a:r>
              <a:endPara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6DA861CF-D86E-4D9D-B836-DF01CCFE8E2F}"/>
                </a:ext>
              </a:extLst>
            </p:cNvPr>
            <p:cNvSpPr txBox="1"/>
            <p:nvPr/>
          </p:nvSpPr>
          <p:spPr>
            <a:xfrm>
              <a:off x="11065179" y="3411076"/>
              <a:ext cx="507831" cy="6463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글로벌</a:t>
              </a:r>
              <a:br>
                <a:rPr lang="en-US" altLang="ko-KR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4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공급망</a:t>
              </a:r>
              <a:endPara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내재화</a:t>
              </a:r>
              <a:endPara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827CCF46-5066-4326-A660-A21298AF5F5C}"/>
                </a:ext>
              </a:extLst>
            </p:cNvPr>
            <p:cNvSpPr txBox="1"/>
            <p:nvPr/>
          </p:nvSpPr>
          <p:spPr>
            <a:xfrm>
              <a:off x="7588798" y="4849375"/>
              <a:ext cx="713336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</a:t>
              </a:r>
              <a:r>
                <a:rPr lang="en-US" altLang="ko-KR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·</a:t>
              </a:r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  <a:endPara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4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인력편중</a:t>
              </a:r>
              <a:endPara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67C1841E-F91B-456F-BAEC-0914D7899A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179720" y="3983831"/>
              <a:ext cx="1678" cy="1925588"/>
            </a:xfrm>
            <a:prstGeom prst="line">
              <a:avLst/>
            </a:prstGeom>
            <a:ln w="349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연결선 69">
              <a:extLst>
                <a:ext uri="{FF2B5EF4-FFF2-40B4-BE49-F238E27FC236}">
                  <a16:creationId xmlns:a16="http://schemas.microsoft.com/office/drawing/2014/main" id="{20905A08-467B-44DA-A26E-E79DAD351366}"/>
                </a:ext>
              </a:extLst>
            </p:cNvPr>
            <p:cNvCxnSpPr/>
            <p:nvPr/>
          </p:nvCxnSpPr>
          <p:spPr>
            <a:xfrm rot="10800000" flipV="1">
              <a:off x="9174686" y="2450063"/>
              <a:ext cx="2075134" cy="1534022"/>
            </a:xfrm>
            <a:prstGeom prst="line">
              <a:avLst/>
            </a:prstGeom>
            <a:ln w="349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>
              <a:extLst>
                <a:ext uri="{FF2B5EF4-FFF2-40B4-BE49-F238E27FC236}">
                  <a16:creationId xmlns:a16="http://schemas.microsoft.com/office/drawing/2014/main" id="{7829E550-4A28-414C-A3C8-145C4488E6C3}"/>
                </a:ext>
              </a:extLst>
            </p:cNvPr>
            <p:cNvCxnSpPr/>
            <p:nvPr/>
          </p:nvCxnSpPr>
          <p:spPr>
            <a:xfrm rot="10800000" flipH="1" flipV="1">
              <a:off x="7104045" y="2450063"/>
              <a:ext cx="2075134" cy="1534022"/>
            </a:xfrm>
            <a:prstGeom prst="line">
              <a:avLst/>
            </a:prstGeom>
            <a:ln w="349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타원 81">
              <a:extLst>
                <a:ext uri="{FF2B5EF4-FFF2-40B4-BE49-F238E27FC236}">
                  <a16:creationId xmlns:a16="http://schemas.microsoft.com/office/drawing/2014/main" id="{AD3E9BD0-DE79-4FFC-82A9-EDC1EBE3EC12}"/>
                </a:ext>
              </a:extLst>
            </p:cNvPr>
            <p:cNvSpPr/>
            <p:nvPr/>
          </p:nvSpPr>
          <p:spPr>
            <a:xfrm>
              <a:off x="8929407" y="3334092"/>
              <a:ext cx="503982" cy="4993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100" b="1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양성</a:t>
              </a:r>
            </a:p>
          </p:txBody>
        </p: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305C5BE4-CD99-4A84-A967-5B3A808AD26A}"/>
                </a:ext>
              </a:extLst>
            </p:cNvPr>
            <p:cNvGrpSpPr/>
            <p:nvPr/>
          </p:nvGrpSpPr>
          <p:grpSpPr>
            <a:xfrm>
              <a:off x="8609840" y="3920400"/>
              <a:ext cx="1143116" cy="499378"/>
              <a:chOff x="8728375" y="3920400"/>
              <a:chExt cx="1143116" cy="499378"/>
            </a:xfrm>
          </p:grpSpPr>
          <p:sp>
            <p:nvSpPr>
              <p:cNvPr id="86" name="타원 85">
                <a:extLst>
                  <a:ext uri="{FF2B5EF4-FFF2-40B4-BE49-F238E27FC236}">
                    <a16:creationId xmlns:a16="http://schemas.microsoft.com/office/drawing/2014/main" id="{8A2D9A8B-F6B0-4E17-9470-E2592197259B}"/>
                  </a:ext>
                </a:extLst>
              </p:cNvPr>
              <p:cNvSpPr/>
              <p:nvPr/>
            </p:nvSpPr>
            <p:spPr>
              <a:xfrm>
                <a:off x="8728375" y="3920400"/>
                <a:ext cx="503982" cy="4993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1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활용</a:t>
                </a:r>
              </a:p>
            </p:txBody>
          </p:sp>
          <p:sp>
            <p:nvSpPr>
              <p:cNvPr id="87" name="타원 86">
                <a:extLst>
                  <a:ext uri="{FF2B5EF4-FFF2-40B4-BE49-F238E27FC236}">
                    <a16:creationId xmlns:a16="http://schemas.microsoft.com/office/drawing/2014/main" id="{EAF69C3C-5AD3-4E9F-8B83-CCCFAA66648D}"/>
                  </a:ext>
                </a:extLst>
              </p:cNvPr>
              <p:cNvSpPr/>
              <p:nvPr/>
            </p:nvSpPr>
            <p:spPr>
              <a:xfrm>
                <a:off x="9367509" y="3920400"/>
                <a:ext cx="503982" cy="4993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100" b="1"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</a:t>
                </a:r>
              </a:p>
            </p:txBody>
          </p:sp>
        </p:grp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56BE4DC2-B6E4-4D9E-B621-C281151131EF}"/>
                </a:ext>
              </a:extLst>
            </p:cNvPr>
            <p:cNvSpPr txBox="1"/>
            <p:nvPr/>
          </p:nvSpPr>
          <p:spPr>
            <a:xfrm>
              <a:off x="8234281" y="2056830"/>
              <a:ext cx="507831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ctr"/>
              <a:r>
                <a:rPr lang="ko-KR" altLang="en-US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산업</a:t>
              </a:r>
              <a:br>
                <a:rPr lang="en-US" altLang="ko-KR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고도화</a:t>
              </a:r>
              <a:endParaRPr lang="en-US" altLang="ko-KR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67E95900-1ED6-4DB8-8696-812CD7D9608D}"/>
                </a:ext>
              </a:extLst>
            </p:cNvPr>
            <p:cNvSpPr txBox="1"/>
            <p:nvPr/>
          </p:nvSpPr>
          <p:spPr>
            <a:xfrm>
              <a:off x="9437895" y="2056830"/>
              <a:ext cx="898644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ctr"/>
              <a:r>
                <a:rPr lang="ko-KR" altLang="en-US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 </a:t>
              </a:r>
              <a:r>
                <a:rPr lang="en-US" altLang="ko-KR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인력</a:t>
              </a:r>
              <a:br>
                <a:rPr lang="en-US" altLang="ko-KR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불일치 심화</a:t>
              </a:r>
              <a:endParaRPr lang="en-US" altLang="ko-KR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B04CA4D7-F2C9-4E29-A036-C9EF754BA4F6}"/>
                </a:ext>
              </a:extLst>
            </p:cNvPr>
            <p:cNvGrpSpPr/>
            <p:nvPr/>
          </p:nvGrpSpPr>
          <p:grpSpPr>
            <a:xfrm>
              <a:off x="9027870" y="1800877"/>
              <a:ext cx="307058" cy="891850"/>
              <a:chOff x="5732918" y="1230662"/>
              <a:chExt cx="673764" cy="1298853"/>
            </a:xfrm>
          </p:grpSpPr>
          <p:sp>
            <p:nvSpPr>
              <p:cNvPr id="106" name="이등변 삼각형 105">
                <a:extLst>
                  <a:ext uri="{FF2B5EF4-FFF2-40B4-BE49-F238E27FC236}">
                    <a16:creationId xmlns:a16="http://schemas.microsoft.com/office/drawing/2014/main" id="{C14D76AC-6556-4B96-A73B-D3113DA660C5}"/>
                  </a:ext>
                </a:extLst>
              </p:cNvPr>
              <p:cNvSpPr/>
              <p:nvPr/>
            </p:nvSpPr>
            <p:spPr>
              <a:xfrm rot="5400000">
                <a:off x="5334437" y="1629144"/>
                <a:ext cx="1298852" cy="501889"/>
              </a:xfrm>
              <a:prstGeom prst="triangle">
                <a:avLst/>
              </a:prstGeom>
              <a:gradFill>
                <a:gsLst>
                  <a:gs pos="46775">
                    <a:srgbClr val="FFFFFF">
                      <a:alpha val="18000"/>
                    </a:srgbClr>
                  </a:gs>
                  <a:gs pos="11000">
                    <a:schemeClr val="bg1">
                      <a:alpha val="0"/>
                    </a:schemeClr>
                  </a:gs>
                  <a:gs pos="86000">
                    <a:schemeClr val="bg1">
                      <a:alpha val="66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  <p:sp>
            <p:nvSpPr>
              <p:cNvPr id="107" name="이등변 삼각형 106">
                <a:extLst>
                  <a:ext uri="{FF2B5EF4-FFF2-40B4-BE49-F238E27FC236}">
                    <a16:creationId xmlns:a16="http://schemas.microsoft.com/office/drawing/2014/main" id="{F7E2136F-F606-4126-BB96-47481F8DA098}"/>
                  </a:ext>
                </a:extLst>
              </p:cNvPr>
              <p:cNvSpPr/>
              <p:nvPr/>
            </p:nvSpPr>
            <p:spPr>
              <a:xfrm rot="5400000">
                <a:off x="5506312" y="1629144"/>
                <a:ext cx="1298852" cy="501888"/>
              </a:xfrm>
              <a:prstGeom prst="triangle">
                <a:avLst/>
              </a:prstGeom>
              <a:gradFill>
                <a:gsLst>
                  <a:gs pos="12000">
                    <a:schemeClr val="bg1">
                      <a:alpha val="0"/>
                    </a:schemeClr>
                  </a:gs>
                  <a:gs pos="86000">
                    <a:schemeClr val="bg1">
                      <a:alpha val="32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</p:grpSp>
        <p:grpSp>
          <p:nvGrpSpPr>
            <p:cNvPr id="111" name="그룹 110">
              <a:extLst>
                <a:ext uri="{FF2B5EF4-FFF2-40B4-BE49-F238E27FC236}">
                  <a16:creationId xmlns:a16="http://schemas.microsoft.com/office/drawing/2014/main" id="{BC11B5F7-F3E7-4D2B-BC9D-6DE854FF4339}"/>
                </a:ext>
              </a:extLst>
            </p:cNvPr>
            <p:cNvGrpSpPr/>
            <p:nvPr/>
          </p:nvGrpSpPr>
          <p:grpSpPr>
            <a:xfrm rot="7881897">
              <a:off x="10854518" y="4236782"/>
              <a:ext cx="462641" cy="645290"/>
              <a:chOff x="5732918" y="1230663"/>
              <a:chExt cx="673769" cy="1298853"/>
            </a:xfrm>
          </p:grpSpPr>
          <p:sp>
            <p:nvSpPr>
              <p:cNvPr id="112" name="이등변 삼각형 111">
                <a:extLst>
                  <a:ext uri="{FF2B5EF4-FFF2-40B4-BE49-F238E27FC236}">
                    <a16:creationId xmlns:a16="http://schemas.microsoft.com/office/drawing/2014/main" id="{5C44124D-3772-4921-8524-F8889B499135}"/>
                  </a:ext>
                </a:extLst>
              </p:cNvPr>
              <p:cNvSpPr/>
              <p:nvPr/>
            </p:nvSpPr>
            <p:spPr>
              <a:xfrm rot="5400000">
                <a:off x="5334437" y="1629144"/>
                <a:ext cx="1298852" cy="501889"/>
              </a:xfrm>
              <a:prstGeom prst="triangle">
                <a:avLst/>
              </a:prstGeom>
              <a:gradFill>
                <a:gsLst>
                  <a:gs pos="46775">
                    <a:srgbClr val="FFFFFF">
                      <a:alpha val="18000"/>
                    </a:srgbClr>
                  </a:gs>
                  <a:gs pos="11000">
                    <a:schemeClr val="bg1">
                      <a:alpha val="0"/>
                    </a:schemeClr>
                  </a:gs>
                  <a:gs pos="86000">
                    <a:schemeClr val="bg1">
                      <a:alpha val="66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  <p:sp>
            <p:nvSpPr>
              <p:cNvPr id="113" name="이등변 삼각형 112">
                <a:extLst>
                  <a:ext uri="{FF2B5EF4-FFF2-40B4-BE49-F238E27FC236}">
                    <a16:creationId xmlns:a16="http://schemas.microsoft.com/office/drawing/2014/main" id="{6929AD37-9B74-453C-A2A9-624058584BA9}"/>
                  </a:ext>
                </a:extLst>
              </p:cNvPr>
              <p:cNvSpPr/>
              <p:nvPr/>
            </p:nvSpPr>
            <p:spPr>
              <a:xfrm rot="5400000">
                <a:off x="5506317" y="1629145"/>
                <a:ext cx="1298852" cy="501889"/>
              </a:xfrm>
              <a:prstGeom prst="triangle">
                <a:avLst/>
              </a:prstGeom>
              <a:gradFill>
                <a:gsLst>
                  <a:gs pos="12000">
                    <a:schemeClr val="bg1">
                      <a:alpha val="0"/>
                    </a:schemeClr>
                  </a:gs>
                  <a:gs pos="86000">
                    <a:schemeClr val="bg1">
                      <a:alpha val="32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</p:grpSp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BDFAC8BE-16BB-4FC3-8CD5-F245E6574066}"/>
                </a:ext>
              </a:extLst>
            </p:cNvPr>
            <p:cNvGrpSpPr/>
            <p:nvPr/>
          </p:nvGrpSpPr>
          <p:grpSpPr>
            <a:xfrm rot="13718103" flipH="1">
              <a:off x="7106821" y="4357228"/>
              <a:ext cx="462641" cy="645290"/>
              <a:chOff x="5732918" y="1230663"/>
              <a:chExt cx="673769" cy="1298853"/>
            </a:xfrm>
          </p:grpSpPr>
          <p:sp>
            <p:nvSpPr>
              <p:cNvPr id="115" name="이등변 삼각형 114">
                <a:extLst>
                  <a:ext uri="{FF2B5EF4-FFF2-40B4-BE49-F238E27FC236}">
                    <a16:creationId xmlns:a16="http://schemas.microsoft.com/office/drawing/2014/main" id="{8270C083-9CD8-4499-BFA5-9726F4C1CA14}"/>
                  </a:ext>
                </a:extLst>
              </p:cNvPr>
              <p:cNvSpPr/>
              <p:nvPr/>
            </p:nvSpPr>
            <p:spPr>
              <a:xfrm rot="5400000">
                <a:off x="5334437" y="1629144"/>
                <a:ext cx="1298852" cy="501889"/>
              </a:xfrm>
              <a:prstGeom prst="triangle">
                <a:avLst/>
              </a:prstGeom>
              <a:gradFill>
                <a:gsLst>
                  <a:gs pos="46775">
                    <a:srgbClr val="FFFFFF">
                      <a:alpha val="18000"/>
                    </a:srgbClr>
                  </a:gs>
                  <a:gs pos="11000">
                    <a:schemeClr val="bg1">
                      <a:alpha val="0"/>
                    </a:schemeClr>
                  </a:gs>
                  <a:gs pos="86000">
                    <a:schemeClr val="bg1">
                      <a:alpha val="66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  <p:sp>
            <p:nvSpPr>
              <p:cNvPr id="116" name="이등변 삼각형 115">
                <a:extLst>
                  <a:ext uri="{FF2B5EF4-FFF2-40B4-BE49-F238E27FC236}">
                    <a16:creationId xmlns:a16="http://schemas.microsoft.com/office/drawing/2014/main" id="{157CF3A7-58C8-4BB1-AAEC-E41F7A14E812}"/>
                  </a:ext>
                </a:extLst>
              </p:cNvPr>
              <p:cNvSpPr/>
              <p:nvPr/>
            </p:nvSpPr>
            <p:spPr>
              <a:xfrm rot="5400000">
                <a:off x="5506317" y="1629145"/>
                <a:ext cx="1298852" cy="501889"/>
              </a:xfrm>
              <a:prstGeom prst="triangle">
                <a:avLst/>
              </a:prstGeom>
              <a:gradFill>
                <a:gsLst>
                  <a:gs pos="12000">
                    <a:schemeClr val="bg1">
                      <a:alpha val="0"/>
                    </a:schemeClr>
                  </a:gs>
                  <a:gs pos="86000">
                    <a:schemeClr val="bg1">
                      <a:alpha val="32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</p:grp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771B1150-403A-4E11-AC5B-ABCD9865CFA5}"/>
                </a:ext>
              </a:extLst>
            </p:cNvPr>
            <p:cNvSpPr txBox="1"/>
            <p:nvPr/>
          </p:nvSpPr>
          <p:spPr>
            <a:xfrm>
              <a:off x="7484922" y="3713911"/>
              <a:ext cx="1211870" cy="19236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250" b="1" spc="-150" dirty="0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</a:t>
              </a:r>
              <a:r>
                <a:rPr lang="en-US" altLang="ko-KR" sz="1250" b="1" spc="-150" dirty="0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lang="ko-KR" altLang="en-US" sz="1250" b="1" spc="-150" dirty="0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인력 </a:t>
              </a:r>
              <a:r>
                <a:rPr lang="ko-KR" altLang="en-US" sz="1250" b="1" spc="-150" dirty="0" err="1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매칭지연</a:t>
              </a:r>
              <a:endParaRPr lang="en-US" altLang="ko-KR" sz="1250" b="1" spc="-150" dirty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5E935B87-BB0A-4109-8E83-BD859FE1882F}"/>
                </a:ext>
              </a:extLst>
            </p:cNvPr>
            <p:cNvSpPr txBox="1"/>
            <p:nvPr/>
          </p:nvSpPr>
          <p:spPr>
            <a:xfrm>
              <a:off x="7649230" y="4100096"/>
              <a:ext cx="883255" cy="19236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250" b="1" spc="-150" dirty="0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미취업장기화</a:t>
              </a:r>
              <a:r>
                <a:rPr lang="en-US" altLang="ko-KR" sz="1250" b="1" spc="-150" dirty="0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</p:txBody>
        </p:sp>
        <p:sp>
          <p:nvSpPr>
            <p:cNvPr id="125" name="화살표: 오른쪽 124">
              <a:extLst>
                <a:ext uri="{FF2B5EF4-FFF2-40B4-BE49-F238E27FC236}">
                  <a16:creationId xmlns:a16="http://schemas.microsoft.com/office/drawing/2014/main" id="{0CE0AF61-FEE0-4C0B-8902-1992D6C7DAFA}"/>
                </a:ext>
              </a:extLst>
            </p:cNvPr>
            <p:cNvSpPr/>
            <p:nvPr/>
          </p:nvSpPr>
          <p:spPr>
            <a:xfrm rot="5400000">
              <a:off x="8016688" y="3924164"/>
              <a:ext cx="148339" cy="161022"/>
            </a:xfrm>
            <a:prstGeom prst="rightArrow">
              <a:avLst/>
            </a:prstGeom>
            <a:solidFill>
              <a:srgbClr val="088A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cxnSp>
          <p:nvCxnSpPr>
            <p:cNvPr id="122" name="직선 연결선 121">
              <a:extLst>
                <a:ext uri="{FF2B5EF4-FFF2-40B4-BE49-F238E27FC236}">
                  <a16:creationId xmlns:a16="http://schemas.microsoft.com/office/drawing/2014/main" id="{0F2F9BEB-BD34-4FAA-8BBD-5D3BB73AB5EB}"/>
                </a:ext>
              </a:extLst>
            </p:cNvPr>
            <p:cNvCxnSpPr/>
            <p:nvPr/>
          </p:nvCxnSpPr>
          <p:spPr>
            <a:xfrm flipV="1">
              <a:off x="10562506" y="3713430"/>
              <a:ext cx="0" cy="174272"/>
            </a:xfrm>
            <a:prstGeom prst="line">
              <a:avLst/>
            </a:prstGeom>
            <a:ln w="25400">
              <a:solidFill>
                <a:schemeClr val="tx2">
                  <a:lumMod val="75000"/>
                </a:schemeClr>
              </a:solidFill>
              <a:tailEnd type="arrow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9676C8FE-C6FE-4F96-941C-794959DD5795}"/>
                </a:ext>
              </a:extLst>
            </p:cNvPr>
            <p:cNvSpPr txBox="1"/>
            <p:nvPr/>
          </p:nvSpPr>
          <p:spPr>
            <a:xfrm>
              <a:off x="9918161" y="3713911"/>
              <a:ext cx="637995" cy="19236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250" b="1" spc="-150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해외유출  </a:t>
              </a:r>
              <a:endParaRPr lang="en-US" altLang="ko-KR" sz="1250" b="1" spc="-150" dirty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B042010E-B6AC-437A-BA73-F46C83ED590A}"/>
                </a:ext>
              </a:extLst>
            </p:cNvPr>
            <p:cNvSpPr txBox="1"/>
            <p:nvPr/>
          </p:nvSpPr>
          <p:spPr>
            <a:xfrm>
              <a:off x="9884498" y="4100096"/>
              <a:ext cx="705321" cy="19236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algn="ctr">
                <a:defRPr sz="200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sz="1250" b="1" spc="-150">
                  <a:solidFill>
                    <a:schemeClr val="tx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이탈가속화</a:t>
              </a:r>
              <a:endParaRPr lang="en-US" altLang="ko-KR" sz="1250" b="1" spc="-150" dirty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7" name="화살표: 오른쪽 176">
              <a:extLst>
                <a:ext uri="{FF2B5EF4-FFF2-40B4-BE49-F238E27FC236}">
                  <a16:creationId xmlns:a16="http://schemas.microsoft.com/office/drawing/2014/main" id="{AB405C81-0DBB-410E-A081-FC9C9BBF46F8}"/>
                </a:ext>
              </a:extLst>
            </p:cNvPr>
            <p:cNvSpPr/>
            <p:nvPr/>
          </p:nvSpPr>
          <p:spPr>
            <a:xfrm rot="5400000">
              <a:off x="10162988" y="3924164"/>
              <a:ext cx="148339" cy="161022"/>
            </a:xfrm>
            <a:prstGeom prst="rightArrow">
              <a:avLst/>
            </a:prstGeom>
            <a:solidFill>
              <a:srgbClr val="088A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744E5C40-CAD8-4BF5-AF40-45BCC85A546C}"/>
                </a:ext>
              </a:extLst>
            </p:cNvPr>
            <p:cNvGrpSpPr/>
            <p:nvPr/>
          </p:nvGrpSpPr>
          <p:grpSpPr>
            <a:xfrm>
              <a:off x="8415590" y="2883531"/>
              <a:ext cx="1549148" cy="421158"/>
              <a:chOff x="8505067" y="2883531"/>
              <a:chExt cx="1549148" cy="421158"/>
            </a:xfrm>
          </p:grpSpPr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E6A63DD8-678E-45B5-B2C1-1D00B8440DAC}"/>
                  </a:ext>
                </a:extLst>
              </p:cNvPr>
              <p:cNvGrpSpPr/>
              <p:nvPr/>
            </p:nvGrpSpPr>
            <p:grpSpPr>
              <a:xfrm>
                <a:off x="8505067" y="2893341"/>
                <a:ext cx="748603" cy="401538"/>
                <a:chOff x="8455872" y="2964177"/>
                <a:chExt cx="748603" cy="401538"/>
              </a:xfrm>
            </p:grpSpPr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41C14150-4C02-440F-9B0D-5DE251E1E599}"/>
                    </a:ext>
                  </a:extLst>
                </p:cNvPr>
                <p:cNvSpPr txBox="1"/>
                <p:nvPr/>
              </p:nvSpPr>
              <p:spPr>
                <a:xfrm>
                  <a:off x="8455872" y="2980994"/>
                  <a:ext cx="748603" cy="3847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>
                  <a:defPPr>
                    <a:defRPr lang="ko-KR"/>
                  </a:defPPr>
                  <a:lvl1pPr algn="ctr">
                    <a:defRPr sz="20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l"/>
                  <a:r>
                    <a:rPr lang="ko-KR" altLang="en-US" sz="1250" b="1" spc="-150">
                      <a:solidFill>
                        <a:schemeClr val="tx2">
                          <a:lumMod val="50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질적</a:t>
                  </a:r>
                  <a:br>
                    <a:rPr lang="en-US" altLang="ko-KR" sz="1250" b="1" spc="-150">
                      <a:solidFill>
                        <a:schemeClr val="tx2">
                          <a:lumMod val="50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</a:br>
                  <a:r>
                    <a:rPr lang="ko-KR" altLang="en-US" sz="1250" b="1" spc="-150">
                      <a:solidFill>
                        <a:schemeClr val="tx2">
                          <a:lumMod val="50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미스매치     </a:t>
                  </a:r>
                  <a:endParaRPr lang="en-US" altLang="ko-KR" sz="1250" b="1" spc="-150" dirty="0">
                    <a:solidFill>
                      <a:schemeClr val="tx2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100" name="직선 연결선 99">
                  <a:extLst>
                    <a:ext uri="{FF2B5EF4-FFF2-40B4-BE49-F238E27FC236}">
                      <a16:creationId xmlns:a16="http://schemas.microsoft.com/office/drawing/2014/main" id="{7EF29E86-0B38-435B-ADFB-0E3CDFE931BD}"/>
                    </a:ext>
                  </a:extLst>
                </p:cNvPr>
                <p:cNvCxnSpPr/>
                <p:nvPr/>
              </p:nvCxnSpPr>
              <p:spPr>
                <a:xfrm flipV="1">
                  <a:off x="8900181" y="2964177"/>
                  <a:ext cx="0" cy="174272"/>
                </a:xfrm>
                <a:prstGeom prst="line">
                  <a:avLst/>
                </a:prstGeom>
                <a:ln w="25400">
                  <a:solidFill>
                    <a:schemeClr val="tx2">
                      <a:lumMod val="75000"/>
                    </a:schemeClr>
                  </a:solidFill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4" name="화살표: 오른쪽 123">
                <a:extLst>
                  <a:ext uri="{FF2B5EF4-FFF2-40B4-BE49-F238E27FC236}">
                    <a16:creationId xmlns:a16="http://schemas.microsoft.com/office/drawing/2014/main" id="{7A406866-A9F8-4F55-9682-64E76622D614}"/>
                  </a:ext>
                </a:extLst>
              </p:cNvPr>
              <p:cNvSpPr/>
              <p:nvPr/>
            </p:nvSpPr>
            <p:spPr>
              <a:xfrm>
                <a:off x="9167112" y="3009490"/>
                <a:ext cx="193582" cy="169240"/>
              </a:xfrm>
              <a:prstGeom prst="rightArrow">
                <a:avLst>
                  <a:gd name="adj1" fmla="val 50000"/>
                  <a:gd name="adj2" fmla="val 58899"/>
                </a:avLst>
              </a:prstGeom>
              <a:solidFill>
                <a:srgbClr val="088A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0DB479C5-5455-4747-9E47-89D7B50F2EFA}"/>
                  </a:ext>
                </a:extLst>
              </p:cNvPr>
              <p:cNvGrpSpPr/>
              <p:nvPr/>
            </p:nvGrpSpPr>
            <p:grpSpPr>
              <a:xfrm>
                <a:off x="9397967" y="2883531"/>
                <a:ext cx="656248" cy="421158"/>
                <a:chOff x="9348772" y="2949293"/>
                <a:chExt cx="656248" cy="421158"/>
              </a:xfrm>
            </p:grpSpPr>
            <p:grpSp>
              <p:nvGrpSpPr>
                <p:cNvPr id="28" name="그룹 27">
                  <a:extLst>
                    <a:ext uri="{FF2B5EF4-FFF2-40B4-BE49-F238E27FC236}">
                      <a16:creationId xmlns:a16="http://schemas.microsoft.com/office/drawing/2014/main" id="{33CF74C9-58B6-4F0F-9650-E73603A9DD2B}"/>
                    </a:ext>
                  </a:extLst>
                </p:cNvPr>
                <p:cNvGrpSpPr/>
                <p:nvPr/>
              </p:nvGrpSpPr>
              <p:grpSpPr>
                <a:xfrm>
                  <a:off x="9348772" y="2949293"/>
                  <a:ext cx="531147" cy="192360"/>
                  <a:chOff x="9348772" y="2949293"/>
                  <a:chExt cx="531147" cy="192360"/>
                </a:xfrm>
              </p:grpSpPr>
              <p:sp>
                <p:nvSpPr>
                  <p:cNvPr id="98" name="TextBox 97">
                    <a:extLst>
                      <a:ext uri="{FF2B5EF4-FFF2-40B4-BE49-F238E27FC236}">
                        <a16:creationId xmlns:a16="http://schemas.microsoft.com/office/drawing/2014/main" id="{358A1290-CE8A-4200-8263-7AB56B75E1C6}"/>
                      </a:ext>
                    </a:extLst>
                  </p:cNvPr>
                  <p:cNvSpPr txBox="1"/>
                  <p:nvPr/>
                </p:nvSpPr>
                <p:spPr>
                  <a:xfrm>
                    <a:off x="9348772" y="2949293"/>
                    <a:ext cx="423193" cy="19236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>
                    <a:defPPr>
                      <a:defRPr lang="ko-KR"/>
                    </a:defPPr>
                    <a:lvl1pPr algn="ctr">
                      <a:defRPr sz="2000" spc="-8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넥슨Lv2고딕 Bold" panose="00000800000000000000" pitchFamily="2" charset="-127"/>
                        <a:ea typeface="넥슨Lv2고딕 Bold" panose="00000800000000000000" pitchFamily="2" charset="-127"/>
                      </a:defRPr>
                    </a:lvl1pPr>
                  </a:lstStyle>
                  <a:p>
                    <a:pPr algn="l"/>
                    <a:r>
                      <a:rPr lang="ko-KR" altLang="en-US" sz="1250" b="1" spc="-150">
                        <a:solidFill>
                          <a:schemeClr val="tx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경력직</a:t>
                    </a:r>
                    <a:endParaRPr lang="ko-KR" altLang="en-US" sz="1250" b="1" spc="-150" dirty="0">
                      <a:solidFill>
                        <a:schemeClr val="tx2">
                          <a:lumMod val="50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101" name="직선 연결선 100">
                    <a:extLst>
                      <a:ext uri="{FF2B5EF4-FFF2-40B4-BE49-F238E27FC236}">
                        <a16:creationId xmlns:a16="http://schemas.microsoft.com/office/drawing/2014/main" id="{01423BCA-F7AF-414D-9641-E2E96EF1C81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9879919" y="2949293"/>
                    <a:ext cx="0" cy="174272"/>
                  </a:xfrm>
                  <a:prstGeom prst="line">
                    <a:avLst/>
                  </a:prstGeom>
                  <a:ln w="25400">
                    <a:solidFill>
                      <a:schemeClr val="tx2">
                        <a:lumMod val="75000"/>
                      </a:schemeClr>
                    </a:solidFill>
                    <a:tailEnd type="arrow" w="med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7" name="그룹 26">
                  <a:extLst>
                    <a:ext uri="{FF2B5EF4-FFF2-40B4-BE49-F238E27FC236}">
                      <a16:creationId xmlns:a16="http://schemas.microsoft.com/office/drawing/2014/main" id="{12E65465-8C96-459F-9209-16193E15165F}"/>
                    </a:ext>
                  </a:extLst>
                </p:cNvPr>
                <p:cNvGrpSpPr/>
                <p:nvPr/>
              </p:nvGrpSpPr>
              <p:grpSpPr>
                <a:xfrm>
                  <a:off x="9348772" y="3178091"/>
                  <a:ext cx="656248" cy="192360"/>
                  <a:chOff x="9348772" y="3178091"/>
                  <a:chExt cx="656248" cy="192360"/>
                </a:xfrm>
              </p:grpSpPr>
              <p:cxnSp>
                <p:nvCxnSpPr>
                  <p:cNvPr id="102" name="직선 연결선 101">
                    <a:extLst>
                      <a:ext uri="{FF2B5EF4-FFF2-40B4-BE49-F238E27FC236}">
                        <a16:creationId xmlns:a16="http://schemas.microsoft.com/office/drawing/2014/main" id="{4ADF096F-AB07-428A-95C3-A30881AC0842}"/>
                      </a:ext>
                    </a:extLst>
                  </p:cNvPr>
                  <p:cNvCxnSpPr/>
                  <p:nvPr/>
                </p:nvCxnSpPr>
                <p:spPr>
                  <a:xfrm>
                    <a:off x="10005020" y="3185626"/>
                    <a:ext cx="0" cy="174272"/>
                  </a:xfrm>
                  <a:prstGeom prst="line">
                    <a:avLst/>
                  </a:prstGeom>
                  <a:ln w="25400">
                    <a:solidFill>
                      <a:schemeClr val="tx2">
                        <a:lumMod val="75000"/>
                      </a:schemeClr>
                    </a:solidFill>
                    <a:tailEnd type="arrow" w="med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9" name="TextBox 178">
                    <a:extLst>
                      <a:ext uri="{FF2B5EF4-FFF2-40B4-BE49-F238E27FC236}">
                        <a16:creationId xmlns:a16="http://schemas.microsoft.com/office/drawing/2014/main" id="{1303196E-871A-463C-914A-D74F7874616C}"/>
                      </a:ext>
                    </a:extLst>
                  </p:cNvPr>
                  <p:cNvSpPr txBox="1"/>
                  <p:nvPr/>
                </p:nvSpPr>
                <p:spPr>
                  <a:xfrm>
                    <a:off x="9348772" y="3178091"/>
                    <a:ext cx="564257" cy="19236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>
                    <a:defPPr>
                      <a:defRPr lang="ko-KR"/>
                    </a:defPPr>
                    <a:lvl1pPr algn="ctr">
                      <a:defRPr sz="2000" spc="-8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넥슨Lv2고딕 Bold" panose="00000800000000000000" pitchFamily="2" charset="-127"/>
                        <a:ea typeface="넥슨Lv2고딕 Bold" panose="00000800000000000000" pitchFamily="2" charset="-127"/>
                      </a:defRPr>
                    </a:lvl1pPr>
                  </a:lstStyle>
                  <a:p>
                    <a:pPr algn="l"/>
                    <a:r>
                      <a:rPr lang="ko-KR" altLang="en-US" sz="1250" b="1" spc="-150">
                        <a:solidFill>
                          <a:schemeClr val="tx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신규채용</a:t>
                    </a:r>
                    <a:endParaRPr lang="ko-KR" altLang="en-US" sz="1250" b="1" spc="-150" dirty="0">
                      <a:solidFill>
                        <a:schemeClr val="tx2">
                          <a:lumMod val="50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</p:grpSp>
          </p:grp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DFA88B9A-0DDE-4637-A30B-1CE051E2BAB6}"/>
                </a:ext>
              </a:extLst>
            </p:cNvPr>
            <p:cNvGrpSpPr/>
            <p:nvPr/>
          </p:nvGrpSpPr>
          <p:grpSpPr>
            <a:xfrm>
              <a:off x="6448494" y="1664769"/>
              <a:ext cx="1427939" cy="377391"/>
              <a:chOff x="6537971" y="1664769"/>
              <a:chExt cx="1427939" cy="377391"/>
            </a:xfrm>
          </p:grpSpPr>
          <p:sp>
            <p:nvSpPr>
              <p:cNvPr id="109" name="모서리가 둥근 직사각형 32">
                <a:extLst>
                  <a:ext uri="{FF2B5EF4-FFF2-40B4-BE49-F238E27FC236}">
                    <a16:creationId xmlns:a16="http://schemas.microsoft.com/office/drawing/2014/main" id="{A11A80CF-ED5C-4C12-838F-61237025F181}"/>
                  </a:ext>
                </a:extLst>
              </p:cNvPr>
              <p:cNvSpPr/>
              <p:nvPr/>
            </p:nvSpPr>
            <p:spPr>
              <a:xfrm>
                <a:off x="6537971" y="1664769"/>
                <a:ext cx="967961" cy="326239"/>
              </a:xfrm>
              <a:prstGeom prst="roundRect">
                <a:avLst>
                  <a:gd name="adj" fmla="val 50000"/>
                </a:avLst>
              </a:prstGeom>
              <a:solidFill>
                <a:srgbClr val="2166E8"/>
              </a:solidFill>
              <a:ln w="28575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 anchorCtr="0"/>
              <a:lstStyle/>
              <a:p>
                <a:pPr algn="ctr"/>
                <a:r>
                  <a:rPr lang="ko-KR" altLang="en-US" sz="1600" b="1"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FFFFF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원인</a:t>
                </a:r>
                <a:endPara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1" name="자유형: 도형 40">
                <a:extLst>
                  <a:ext uri="{FF2B5EF4-FFF2-40B4-BE49-F238E27FC236}">
                    <a16:creationId xmlns:a16="http://schemas.microsoft.com/office/drawing/2014/main" id="{BA3D9FCC-3AE5-4AE0-8147-4FFB0BB9D263}"/>
                  </a:ext>
                </a:extLst>
              </p:cNvPr>
              <p:cNvSpPr/>
              <p:nvPr/>
            </p:nvSpPr>
            <p:spPr>
              <a:xfrm>
                <a:off x="7436644" y="1824038"/>
                <a:ext cx="529266" cy="218122"/>
              </a:xfrm>
              <a:custGeom>
                <a:avLst/>
                <a:gdLst>
                  <a:gd name="connsiteX0" fmla="*/ 0 w 392906"/>
                  <a:gd name="connsiteY0" fmla="*/ 0 h 161925"/>
                  <a:gd name="connsiteX1" fmla="*/ 230981 w 392906"/>
                  <a:gd name="connsiteY1" fmla="*/ 0 h 161925"/>
                  <a:gd name="connsiteX2" fmla="*/ 392906 w 392906"/>
                  <a:gd name="connsiteY2" fmla="*/ 16192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92906" h="161925">
                    <a:moveTo>
                      <a:pt x="0" y="0"/>
                    </a:moveTo>
                    <a:lnTo>
                      <a:pt x="230981" y="0"/>
                    </a:lnTo>
                    <a:lnTo>
                      <a:pt x="392906" y="161925"/>
                    </a:lnTo>
                  </a:path>
                </a:pathLst>
              </a:custGeom>
              <a:noFill/>
              <a:ln>
                <a:solidFill>
                  <a:srgbClr val="2166E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85" name="모서리가 둥근 직사각형 32">
              <a:extLst>
                <a:ext uri="{FF2B5EF4-FFF2-40B4-BE49-F238E27FC236}">
                  <a16:creationId xmlns:a16="http://schemas.microsoft.com/office/drawing/2014/main" id="{EA0F6097-1A50-4A25-BE21-33BAB3D55C10}"/>
                </a:ext>
              </a:extLst>
            </p:cNvPr>
            <p:cNvSpPr/>
            <p:nvPr/>
          </p:nvSpPr>
          <p:spPr>
            <a:xfrm>
              <a:off x="10389821" y="5668878"/>
              <a:ext cx="1410462" cy="326239"/>
            </a:xfrm>
            <a:prstGeom prst="roundRect">
              <a:avLst>
                <a:gd name="adj" fmla="val 50000"/>
              </a:avLst>
            </a:prstGeom>
            <a:solidFill>
              <a:srgbClr val="33F3A4"/>
            </a:solidFill>
            <a:ln w="285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sz="1600" b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Process</a:t>
              </a:r>
            </a:p>
          </p:txBody>
        </p:sp>
        <p:sp>
          <p:nvSpPr>
            <p:cNvPr id="43" name="자유형: 도형 42">
              <a:extLst>
                <a:ext uri="{FF2B5EF4-FFF2-40B4-BE49-F238E27FC236}">
                  <a16:creationId xmlns:a16="http://schemas.microsoft.com/office/drawing/2014/main" id="{C87AE4AD-0D0A-49D2-9DC3-F27D797B9A19}"/>
                </a:ext>
              </a:extLst>
            </p:cNvPr>
            <p:cNvSpPr/>
            <p:nvPr/>
          </p:nvSpPr>
          <p:spPr>
            <a:xfrm>
              <a:off x="9464040" y="4848225"/>
              <a:ext cx="1031317" cy="1009650"/>
            </a:xfrm>
            <a:custGeom>
              <a:avLst/>
              <a:gdLst>
                <a:gd name="connsiteX0" fmla="*/ 1252537 w 1252537"/>
                <a:gd name="connsiteY0" fmla="*/ 1009650 h 1009650"/>
                <a:gd name="connsiteX1" fmla="*/ 928687 w 1252537"/>
                <a:gd name="connsiteY1" fmla="*/ 1009650 h 1009650"/>
                <a:gd name="connsiteX2" fmla="*/ 0 w 1252537"/>
                <a:gd name="connsiteY2" fmla="*/ 0 h 100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52537" h="1009650">
                  <a:moveTo>
                    <a:pt x="1252537" y="1009650"/>
                  </a:moveTo>
                  <a:lnTo>
                    <a:pt x="928687" y="100965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33F3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26" name="그룹 1025">
            <a:extLst>
              <a:ext uri="{FF2B5EF4-FFF2-40B4-BE49-F238E27FC236}">
                <a16:creationId xmlns:a16="http://schemas.microsoft.com/office/drawing/2014/main" id="{6B056CFE-B118-4C4E-9418-6ED718E866FA}"/>
              </a:ext>
            </a:extLst>
          </p:cNvPr>
          <p:cNvGrpSpPr/>
          <p:nvPr/>
        </p:nvGrpSpPr>
        <p:grpSpPr>
          <a:xfrm>
            <a:off x="1310321" y="898415"/>
            <a:ext cx="3475354" cy="947465"/>
            <a:chOff x="1320886" y="898415"/>
            <a:chExt cx="3475354" cy="947465"/>
          </a:xfrm>
        </p:grpSpPr>
        <p:sp>
          <p:nvSpPr>
            <p:cNvPr id="191" name="L 도형 190">
              <a:extLst>
                <a:ext uri="{FF2B5EF4-FFF2-40B4-BE49-F238E27FC236}">
                  <a16:creationId xmlns:a16="http://schemas.microsoft.com/office/drawing/2014/main" id="{BBCA45F4-E504-419C-86D5-B94328E550D1}"/>
                </a:ext>
              </a:extLst>
            </p:cNvPr>
            <p:cNvSpPr/>
            <p:nvPr/>
          </p:nvSpPr>
          <p:spPr>
            <a:xfrm rot="5400000">
              <a:off x="1320886" y="898415"/>
              <a:ext cx="218057" cy="218057"/>
            </a:xfrm>
            <a:prstGeom prst="corner">
              <a:avLst>
                <a:gd name="adj1" fmla="val 24289"/>
                <a:gd name="adj2" fmla="val 22631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0" name="L 도형 199">
              <a:extLst>
                <a:ext uri="{FF2B5EF4-FFF2-40B4-BE49-F238E27FC236}">
                  <a16:creationId xmlns:a16="http://schemas.microsoft.com/office/drawing/2014/main" id="{10914D1A-B89A-4461-ABD8-150DC844353C}"/>
                </a:ext>
              </a:extLst>
            </p:cNvPr>
            <p:cNvSpPr/>
            <p:nvPr/>
          </p:nvSpPr>
          <p:spPr>
            <a:xfrm rot="16200000">
              <a:off x="4578183" y="1627823"/>
              <a:ext cx="218057" cy="218057"/>
            </a:xfrm>
            <a:prstGeom prst="corner">
              <a:avLst>
                <a:gd name="adj1" fmla="val 24289"/>
                <a:gd name="adj2" fmla="val 22631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28" name="그룹 1027">
            <a:extLst>
              <a:ext uri="{FF2B5EF4-FFF2-40B4-BE49-F238E27FC236}">
                <a16:creationId xmlns:a16="http://schemas.microsoft.com/office/drawing/2014/main" id="{70D10A0F-FE59-4152-BEE7-6E1DF41054BB}"/>
              </a:ext>
            </a:extLst>
          </p:cNvPr>
          <p:cNvGrpSpPr/>
          <p:nvPr/>
        </p:nvGrpSpPr>
        <p:grpSpPr>
          <a:xfrm>
            <a:off x="7674471" y="898415"/>
            <a:ext cx="2939049" cy="572240"/>
            <a:chOff x="7711310" y="898415"/>
            <a:chExt cx="2939049" cy="572240"/>
          </a:xfrm>
        </p:grpSpPr>
        <p:sp>
          <p:nvSpPr>
            <p:cNvPr id="198" name="L 도형 197">
              <a:extLst>
                <a:ext uri="{FF2B5EF4-FFF2-40B4-BE49-F238E27FC236}">
                  <a16:creationId xmlns:a16="http://schemas.microsoft.com/office/drawing/2014/main" id="{6D221E6C-72F8-4E26-A058-7A173BB2ABB3}"/>
                </a:ext>
              </a:extLst>
            </p:cNvPr>
            <p:cNvSpPr/>
            <p:nvPr/>
          </p:nvSpPr>
          <p:spPr>
            <a:xfrm rot="5400000">
              <a:off x="7711310" y="898415"/>
              <a:ext cx="218057" cy="218057"/>
            </a:xfrm>
            <a:prstGeom prst="corner">
              <a:avLst>
                <a:gd name="adj1" fmla="val 24289"/>
                <a:gd name="adj2" fmla="val 22631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2" name="L 도형 201">
              <a:extLst>
                <a:ext uri="{FF2B5EF4-FFF2-40B4-BE49-F238E27FC236}">
                  <a16:creationId xmlns:a16="http://schemas.microsoft.com/office/drawing/2014/main" id="{E2F92B58-9509-46E2-B939-213FF91DF619}"/>
                </a:ext>
              </a:extLst>
            </p:cNvPr>
            <p:cNvSpPr/>
            <p:nvPr/>
          </p:nvSpPr>
          <p:spPr>
            <a:xfrm rot="16200000">
              <a:off x="10432302" y="1252598"/>
              <a:ext cx="218057" cy="218057"/>
            </a:xfrm>
            <a:prstGeom prst="corner">
              <a:avLst>
                <a:gd name="adj1" fmla="val 24289"/>
                <a:gd name="adj2" fmla="val 22631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타원 9">
            <a:extLst>
              <a:ext uri="{FF2B5EF4-FFF2-40B4-BE49-F238E27FC236}">
                <a16:creationId xmlns:a16="http://schemas.microsoft.com/office/drawing/2014/main" id="{248BBDE2-C875-46C5-9191-4053BF81CAA8}"/>
              </a:ext>
            </a:extLst>
          </p:cNvPr>
          <p:cNvSpPr/>
          <p:nvPr/>
        </p:nvSpPr>
        <p:spPr>
          <a:xfrm>
            <a:off x="535140" y="3511857"/>
            <a:ext cx="257778" cy="25777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低</a:t>
            </a:r>
          </a:p>
        </p:txBody>
      </p:sp>
      <p:sp>
        <p:nvSpPr>
          <p:cNvPr id="110" name="타원 109">
            <a:extLst>
              <a:ext uri="{FF2B5EF4-FFF2-40B4-BE49-F238E27FC236}">
                <a16:creationId xmlns:a16="http://schemas.microsoft.com/office/drawing/2014/main" id="{D57BBF5A-4C3E-42FD-B3BA-46F25D61CAA4}"/>
              </a:ext>
            </a:extLst>
          </p:cNvPr>
          <p:cNvSpPr/>
          <p:nvPr/>
        </p:nvSpPr>
        <p:spPr>
          <a:xfrm>
            <a:off x="535140" y="5467754"/>
            <a:ext cx="257778" cy="25777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高</a:t>
            </a:r>
          </a:p>
        </p:txBody>
      </p:sp>
      <p:sp>
        <p:nvSpPr>
          <p:cNvPr id="117" name="타원 116">
            <a:extLst>
              <a:ext uri="{FF2B5EF4-FFF2-40B4-BE49-F238E27FC236}">
                <a16:creationId xmlns:a16="http://schemas.microsoft.com/office/drawing/2014/main" id="{01410498-FC16-4CC6-A62D-7D6606A77EB2}"/>
              </a:ext>
            </a:extLst>
          </p:cNvPr>
          <p:cNvSpPr/>
          <p:nvPr/>
        </p:nvSpPr>
        <p:spPr>
          <a:xfrm>
            <a:off x="841413" y="5772164"/>
            <a:ext cx="257778" cy="25777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長</a:t>
            </a:r>
          </a:p>
        </p:txBody>
      </p:sp>
      <p:sp>
        <p:nvSpPr>
          <p:cNvPr id="118" name="타원 117">
            <a:extLst>
              <a:ext uri="{FF2B5EF4-FFF2-40B4-BE49-F238E27FC236}">
                <a16:creationId xmlns:a16="http://schemas.microsoft.com/office/drawing/2014/main" id="{BF3C1439-3576-4E78-8073-5328AD68BEC4}"/>
              </a:ext>
            </a:extLst>
          </p:cNvPr>
          <p:cNvSpPr/>
          <p:nvPr/>
        </p:nvSpPr>
        <p:spPr>
          <a:xfrm>
            <a:off x="5312281" y="5772164"/>
            <a:ext cx="257778" cy="25777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短</a:t>
            </a:r>
          </a:p>
        </p:txBody>
      </p:sp>
    </p:spTree>
    <p:extLst>
      <p:ext uri="{BB962C8B-B14F-4D97-AF65-F5344CB8AC3E}">
        <p14:creationId xmlns:p14="http://schemas.microsoft.com/office/powerpoint/2010/main" val="944286051"/>
      </p:ext>
    </p:extLst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62820" y="2700607"/>
            <a:ext cx="2821794" cy="2623118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820020" y="2700607"/>
            <a:ext cx="2792502" cy="2599697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540032" y="2700607"/>
            <a:ext cx="2821794" cy="2634829"/>
          </a:xfrm>
          <a:prstGeom prst="rect">
            <a:avLst/>
          </a:prstGeom>
        </p:spPr>
      </p:pic>
      <p:grpSp>
        <p:nvGrpSpPr>
          <p:cNvPr id="30" name="그룹 29"/>
          <p:cNvGrpSpPr/>
          <p:nvPr/>
        </p:nvGrpSpPr>
        <p:grpSpPr>
          <a:xfrm rot="0">
            <a:off x="4055533" y="1924050"/>
            <a:ext cx="4055533" cy="4933950"/>
            <a:chOff x="4055533" y="1579269"/>
            <a:chExt cx="4055533" cy="2891131"/>
          </a:xfrm>
        </p:grpSpPr>
        <p:cxnSp>
          <p:nvCxnSpPr>
            <p:cNvPr id="53" name="직선 연결선 52"/>
            <p:cNvCxnSpPr/>
            <p:nvPr/>
          </p:nvCxnSpPr>
          <p:spPr>
            <a:xfrm>
              <a:off x="4055533" y="1579269"/>
              <a:ext cx="0" cy="2891131"/>
            </a:xfrm>
            <a:prstGeom prst="line">
              <a:avLst/>
            </a:prstGeom>
            <a:ln w="28575">
              <a:solidFill>
                <a:srgbClr val="b1c5ed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8111066" y="1579269"/>
              <a:ext cx="0" cy="2891131"/>
            </a:xfrm>
            <a:prstGeom prst="line">
              <a:avLst/>
            </a:prstGeom>
            <a:ln w="28575">
              <a:solidFill>
                <a:srgbClr val="b1c5ed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타원 42"/>
          <p:cNvSpPr/>
          <p:nvPr/>
        </p:nvSpPr>
        <p:spPr>
          <a:xfrm>
            <a:off x="4319246" y="1754787"/>
            <a:ext cx="605506" cy="605508"/>
          </a:xfrm>
          <a:prstGeom prst="ellipse">
            <a:avLst/>
          </a:prstGeom>
          <a:solidFill>
            <a:srgbClr val="42c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non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/>
                <a:ea typeface="맑은 고딕"/>
              </a:rPr>
              <a:t>활용</a:t>
            </a:r>
            <a:endParaRPr lang="ko-KR" altLang="en-US" b="1" spc="-80">
              <a:solidFill>
                <a:schemeClr val="accent1">
                  <a:lumMod val="50000"/>
                </a:schemeClr>
              </a:solidFill>
              <a:latin typeface="맑은 고딕"/>
              <a:ea typeface="맑은 고딕"/>
            </a:endParaRPr>
          </a:p>
        </p:txBody>
      </p:sp>
      <p:cxnSp>
        <p:nvCxnSpPr>
          <p:cNvPr id="2" name="직선 연결선 1"/>
          <p:cNvCxnSpPr/>
          <p:nvPr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0355" y="240443"/>
            <a:ext cx="6748835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8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해외 주요국과의 수급여건 비교 </a:t>
            </a:r>
            <a:r>
              <a:rPr lang="en-US" altLang="ko-KR" sz="240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(Process</a:t>
            </a:r>
            <a:r>
              <a:rPr lang="ko-KR" altLang="en-US" sz="200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+mn-ea"/>
              </a:rPr>
              <a:t>別</a:t>
            </a:r>
            <a:r>
              <a:rPr lang="en-US" altLang="ko-KR" sz="240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)</a:t>
            </a:r>
            <a:endParaRPr lang="ko-KR" altLang="en-US" sz="240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rgbClr val="3267cb"/>
              </a:solidFill>
              <a:latin typeface="맑은 고딕"/>
              <a:ea typeface="맑은 고딕"/>
            </a:endParaRPr>
          </a:p>
        </p:txBody>
      </p:sp>
      <p:grpSp>
        <p:nvGrpSpPr>
          <p:cNvPr id="8" name="그룹 7"/>
          <p:cNvGrpSpPr/>
          <p:nvPr/>
        </p:nvGrpSpPr>
        <p:grpSpPr>
          <a:xfrm rot="0">
            <a:off x="657432" y="1754787"/>
            <a:ext cx="2750265" cy="605508"/>
            <a:chOff x="544657" y="1650012"/>
            <a:chExt cx="2750265" cy="605508"/>
          </a:xfrm>
        </p:grpSpPr>
        <p:sp>
          <p:nvSpPr>
            <p:cNvPr id="45" name="타원 44"/>
            <p:cNvSpPr/>
            <p:nvPr/>
          </p:nvSpPr>
          <p:spPr>
            <a:xfrm>
              <a:off x="544657" y="1650012"/>
              <a:ext cx="605506" cy="605508"/>
            </a:xfrm>
            <a:prstGeom prst="ellipse">
              <a:avLst/>
            </a:prstGeom>
            <a:solidFill>
              <a:srgbClr val="33f3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맑은 고딕"/>
                  <a:ea typeface="맑은 고딕"/>
                </a:rPr>
                <a:t>양성</a:t>
              </a:r>
              <a:endParaRPr lang="ko-KR" altLang="en-US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65520" y="1813550"/>
              <a:ext cx="2012605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b="1" spc="-150">
                  <a:latin typeface="맑은 고딕"/>
                  <a:ea typeface="맑은 고딕"/>
                </a:rPr>
                <a:t>산업인력 배출규모 多</a:t>
              </a:r>
              <a:endParaRPr lang="ko-KR" altLang="en-US" b="1" spc="-150">
                <a:latin typeface="맑은 고딕"/>
                <a:ea typeface="맑은 고딕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040109" y="1918325"/>
            <a:ext cx="2713241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lvl="0">
              <a:defRPr/>
            </a:pPr>
            <a:r>
              <a:rPr lang="ko-KR" altLang="en-US" b="1" spc="-150">
                <a:latin typeface="맑은 고딕"/>
                <a:ea typeface="맑은 고딕"/>
              </a:rPr>
              <a:t>인재들의 산업계 활용도 미흡</a:t>
            </a:r>
            <a:endParaRPr lang="ko-KR" altLang="en-US" b="1" spc="-150">
              <a:latin typeface="맑은 고딕"/>
              <a:ea typeface="맑은 고딕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8263973" y="1754787"/>
            <a:ext cx="605506" cy="605508"/>
          </a:xfrm>
          <a:prstGeom prst="ellipse">
            <a:avLst/>
          </a:prstGeom>
          <a:solidFill>
            <a:srgbClr val="3267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non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관리</a:t>
            </a:r>
            <a:endParaRPr lang="ko-KR" altLang="en-US" b="1" spc="-8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84836" y="1919041"/>
            <a:ext cx="3016664" cy="27699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lvl="0">
              <a:defRPr/>
            </a:pPr>
            <a:r>
              <a:rPr lang="ko-KR" altLang="en-US" b="1" spc="-300">
                <a:latin typeface="맑은 고딕"/>
                <a:ea typeface="맑은 고딕"/>
              </a:rPr>
              <a:t>해외인재 유입 </a:t>
            </a:r>
            <a:r>
              <a:rPr lang="en-US" altLang="ko-KR" b="1" spc="-300">
                <a:latin typeface="맑은 고딕"/>
                <a:ea typeface="맑은 고딕"/>
              </a:rPr>
              <a:t>&lt;</a:t>
            </a:r>
            <a:r>
              <a:rPr lang="ko-KR" altLang="en-US" b="1" spc="-300">
                <a:latin typeface="맑은 고딕"/>
                <a:ea typeface="맑은 고딕"/>
              </a:rPr>
              <a:t> 국내 우수인재 유출</a:t>
            </a:r>
            <a:endParaRPr lang="ko-KR" altLang="en-US" b="1" spc="-300">
              <a:latin typeface="맑은 고딕"/>
              <a:ea typeface="맑은 고딕"/>
            </a:endParaRPr>
          </a:p>
        </p:txBody>
      </p:sp>
      <p:grpSp>
        <p:nvGrpSpPr>
          <p:cNvPr id="88" name="그룹 87"/>
          <p:cNvGrpSpPr/>
          <p:nvPr/>
        </p:nvGrpSpPr>
        <p:grpSpPr>
          <a:xfrm rot="0">
            <a:off x="543440" y="913039"/>
            <a:ext cx="11105121" cy="574705"/>
            <a:chOff x="543440" y="1091681"/>
            <a:chExt cx="11105121" cy="574705"/>
          </a:xfrm>
        </p:grpSpPr>
        <p:sp>
          <p:nvSpPr>
            <p:cNvPr id="89" name="모서리가 둥근 직사각형 88"/>
            <p:cNvSpPr/>
            <p:nvPr/>
          </p:nvSpPr>
          <p:spPr>
            <a:xfrm>
              <a:off x="543440" y="1091681"/>
              <a:ext cx="11105121" cy="57470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57150">
              <a:gradFill>
                <a:gsLst>
                  <a:gs pos="0">
                    <a:schemeClr val="bg1">
                      <a:lumMod val="75000"/>
                    </a:schemeClr>
                  </a:gs>
                  <a:gs pos="82000">
                    <a:srgbClr val="3267cb"/>
                  </a:gs>
                </a:gsLst>
                <a:lin ang="5400000" scaled="1"/>
              </a:gradFill>
            </a:ln>
            <a:effectLst>
              <a:outerShdw dist="50800" dir="2700000" algn="tl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90" name="모서리가 둥근 직사각형 89"/>
            <p:cNvSpPr/>
            <p:nvPr/>
          </p:nvSpPr>
          <p:spPr>
            <a:xfrm>
              <a:off x="2110775" y="1146101"/>
              <a:ext cx="7970452" cy="497384"/>
            </a:xfrm>
            <a:prstGeom prst="roundRect">
              <a:avLst>
                <a:gd name="adj" fmla="val 13623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pPr algn="ctr">
                <a:buSzPct val="120000"/>
                <a:defRPr/>
              </a:pPr>
              <a:r>
                <a:rPr lang="ko-KR" altLang="en-US" sz="22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맑은 고딕"/>
                  <a:ea typeface="맑은 고딕"/>
                </a:rPr>
                <a:t>인력배출</a:t>
              </a:r>
              <a:r>
                <a:rPr lang="ko-KR" altLang="en-US" sz="20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195c1"/>
                  </a:solidFill>
                  <a:latin typeface="맑은 고딕"/>
                  <a:ea typeface="맑은 고딕"/>
                </a:rPr>
                <a:t> </a:t>
              </a:r>
              <a:r>
                <a:rPr lang="ko-KR" altLang="en-US" sz="2400" b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3267cb"/>
                  </a:solidFill>
                  <a:latin typeface="+mn-ea"/>
                </a:rPr>
                <a:t>量</a:t>
              </a:r>
              <a:r>
                <a:rPr lang="ko-KR" altLang="en-US" sz="2400" b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3267cb"/>
                  </a:solidFill>
                  <a:latin typeface="맑은 고딕"/>
                  <a:ea typeface="맑은 고딕"/>
                </a:rPr>
                <a:t>은 많으나</a:t>
              </a:r>
              <a:r>
                <a:rPr lang="en-US" altLang="ko-KR" sz="2400" b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3267cb"/>
                  </a:solidFill>
                  <a:latin typeface="맑은 고딕"/>
                  <a:ea typeface="맑은 고딕"/>
                </a:rPr>
                <a:t>, </a:t>
              </a:r>
              <a:r>
                <a:rPr lang="ko-KR" altLang="en-US" sz="2400" b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3267cb"/>
                  </a:solidFill>
                  <a:latin typeface="+mn-ea"/>
                </a:rPr>
                <a:t>質</a:t>
              </a:r>
              <a:r>
                <a:rPr lang="ko-KR" altLang="en-US" sz="2400" b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3267cb"/>
                  </a:solidFill>
                  <a:latin typeface="맑은 고딕"/>
                  <a:ea typeface="맑은 고딕"/>
                </a:rPr>
                <a:t>적으로 낮고</a:t>
              </a:r>
              <a:r>
                <a:rPr lang="en-US" altLang="ko-KR" sz="20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195c1"/>
                  </a:solidFill>
                  <a:latin typeface="맑은 고딕"/>
                  <a:ea typeface="맑은 고딕"/>
                </a:rPr>
                <a:t>, </a:t>
              </a:r>
              <a:r>
                <a:rPr lang="ko-KR" altLang="en-US" sz="22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맑은 고딕"/>
                  <a:ea typeface="맑은 고딕"/>
                </a:rPr>
                <a:t>두뇌</a:t>
              </a:r>
              <a:r>
                <a:rPr lang="ko-KR" altLang="en-US" sz="2400" b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3267cb"/>
                  </a:solidFill>
                  <a:latin typeface="맑은 고딕"/>
                  <a:ea typeface="맑은 고딕"/>
                </a:rPr>
                <a:t>유출도 더 심각</a:t>
              </a:r>
              <a:endParaRPr lang="ko-KR" altLang="en-US" sz="2400" b="1">
                <a:solidFill>
                  <a:srgbClr val="3267cb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91" name="그룹 90"/>
            <p:cNvGrpSpPr/>
            <p:nvPr/>
          </p:nvGrpSpPr>
          <p:grpSpPr>
            <a:xfrm rot="0">
              <a:off x="921187" y="1259634"/>
              <a:ext cx="10349627" cy="204518"/>
              <a:chOff x="975003" y="1259634"/>
              <a:chExt cx="10349627" cy="204518"/>
            </a:xfrm>
          </p:grpSpPr>
          <p:grpSp>
            <p:nvGrpSpPr>
              <p:cNvPr id="92" name="그룹 91"/>
              <p:cNvGrpSpPr/>
              <p:nvPr/>
            </p:nvGrpSpPr>
            <p:grpSpPr>
              <a:xfrm rot="0">
                <a:off x="975003" y="1259634"/>
                <a:ext cx="244574" cy="204518"/>
                <a:chOff x="951924" y="1240334"/>
                <a:chExt cx="290731" cy="243117"/>
              </a:xfrm>
            </p:grpSpPr>
            <p:grpSp>
              <p:nvGrpSpPr>
                <p:cNvPr id="100" name="그룹 99"/>
                <p:cNvGrpSpPr/>
                <p:nvPr/>
              </p:nvGrpSpPr>
              <p:grpSpPr>
                <a:xfrm rot="0">
                  <a:off x="951924" y="1240334"/>
                  <a:ext cx="126151" cy="243117"/>
                  <a:chOff x="7751012" y="2675447"/>
                  <a:chExt cx="202363" cy="389992"/>
                </a:xfrm>
              </p:grpSpPr>
              <p:cxnSp>
                <p:nvCxnSpPr>
                  <p:cNvPr id="104" name="직선 연결선 103"/>
                  <p:cNvCxnSpPr/>
                  <p:nvPr/>
                </p:nvCxnSpPr>
                <p:spPr>
                  <a:xfrm>
                    <a:off x="7751012" y="2675447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rgbClr val="3267cb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직선 연결선 104"/>
                  <p:cNvCxnSpPr/>
                  <p:nvPr/>
                </p:nvCxnSpPr>
                <p:spPr>
                  <a:xfrm flipV="1">
                    <a:off x="7751012" y="2863076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chemeClr val="tx1">
                        <a:lumMod val="85000"/>
                        <a:lumOff val="15000"/>
                        <a:alpha val="26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01" name="그룹 100"/>
                <p:cNvGrpSpPr/>
                <p:nvPr/>
              </p:nvGrpSpPr>
              <p:grpSpPr>
                <a:xfrm rot="0">
                  <a:off x="1116504" y="1240334"/>
                  <a:ext cx="126151" cy="243117"/>
                  <a:chOff x="7751012" y="2675447"/>
                  <a:chExt cx="202363" cy="389992"/>
                </a:xfrm>
              </p:grpSpPr>
              <p:cxnSp>
                <p:nvCxnSpPr>
                  <p:cNvPr id="102" name="직선 연결선 101"/>
                  <p:cNvCxnSpPr/>
                  <p:nvPr/>
                </p:nvCxnSpPr>
                <p:spPr>
                  <a:xfrm>
                    <a:off x="7751012" y="2675447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rgbClr val="3267cb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직선 연결선 102"/>
                  <p:cNvCxnSpPr/>
                  <p:nvPr/>
                </p:nvCxnSpPr>
                <p:spPr>
                  <a:xfrm flipV="1">
                    <a:off x="7751012" y="2863076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chemeClr val="tx1">
                        <a:lumMod val="85000"/>
                        <a:lumOff val="15000"/>
                        <a:alpha val="26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93" name="그룹 92"/>
              <p:cNvGrpSpPr/>
              <p:nvPr/>
            </p:nvGrpSpPr>
            <p:grpSpPr>
              <a:xfrm rot="0" flipH="1">
                <a:off x="11080056" y="1259634"/>
                <a:ext cx="244574" cy="204518"/>
                <a:chOff x="951924" y="1240334"/>
                <a:chExt cx="290731" cy="243117"/>
              </a:xfrm>
            </p:grpSpPr>
            <p:grpSp>
              <p:nvGrpSpPr>
                <p:cNvPr id="94" name="그룹 93"/>
                <p:cNvGrpSpPr/>
                <p:nvPr/>
              </p:nvGrpSpPr>
              <p:grpSpPr>
                <a:xfrm rot="0">
                  <a:off x="951924" y="1240334"/>
                  <a:ext cx="126151" cy="243117"/>
                  <a:chOff x="7751012" y="2675447"/>
                  <a:chExt cx="202363" cy="389992"/>
                </a:xfrm>
              </p:grpSpPr>
              <p:cxnSp>
                <p:nvCxnSpPr>
                  <p:cNvPr id="98" name="직선 연결선 97"/>
                  <p:cNvCxnSpPr/>
                  <p:nvPr/>
                </p:nvCxnSpPr>
                <p:spPr>
                  <a:xfrm>
                    <a:off x="7751012" y="2675447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rgbClr val="3267cb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직선 연결선 98"/>
                  <p:cNvCxnSpPr/>
                  <p:nvPr/>
                </p:nvCxnSpPr>
                <p:spPr>
                  <a:xfrm flipV="1">
                    <a:off x="7751012" y="2863076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chemeClr val="tx1">
                        <a:lumMod val="85000"/>
                        <a:lumOff val="15000"/>
                        <a:alpha val="26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95" name="그룹 94"/>
                <p:cNvGrpSpPr/>
                <p:nvPr/>
              </p:nvGrpSpPr>
              <p:grpSpPr>
                <a:xfrm rot="0">
                  <a:off x="1116504" y="1240334"/>
                  <a:ext cx="126151" cy="243117"/>
                  <a:chOff x="7751012" y="2675447"/>
                  <a:chExt cx="202363" cy="389992"/>
                </a:xfrm>
              </p:grpSpPr>
              <p:cxnSp>
                <p:nvCxnSpPr>
                  <p:cNvPr id="96" name="직선 연결선 95"/>
                  <p:cNvCxnSpPr/>
                  <p:nvPr/>
                </p:nvCxnSpPr>
                <p:spPr>
                  <a:xfrm>
                    <a:off x="7751012" y="2675447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rgbClr val="3267cb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직선 연결선 96"/>
                  <p:cNvCxnSpPr/>
                  <p:nvPr/>
                </p:nvCxnSpPr>
                <p:spPr>
                  <a:xfrm flipV="1">
                    <a:off x="7751012" y="2863076"/>
                    <a:ext cx="202363" cy="202363"/>
                  </a:xfrm>
                  <a:prstGeom prst="line">
                    <a:avLst/>
                  </a:prstGeom>
                  <a:ln w="50800" cap="rnd">
                    <a:solidFill>
                      <a:schemeClr val="tx1">
                        <a:lumMod val="85000"/>
                        <a:lumOff val="15000"/>
                        <a:alpha val="26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grpSp>
        <p:nvGrpSpPr>
          <p:cNvPr id="107" name="그룹 106"/>
          <p:cNvGrpSpPr/>
          <p:nvPr/>
        </p:nvGrpSpPr>
        <p:grpSpPr>
          <a:xfrm rot="0">
            <a:off x="2011092" y="2603571"/>
            <a:ext cx="1724361" cy="474361"/>
            <a:chOff x="2044961" y="2276874"/>
            <a:chExt cx="1610192" cy="369332"/>
          </a:xfrm>
        </p:grpSpPr>
        <p:sp>
          <p:nvSpPr>
            <p:cNvPr id="87" name="TextBox 86"/>
            <p:cNvSpPr txBox="1"/>
            <p:nvPr/>
          </p:nvSpPr>
          <p:spPr>
            <a:xfrm>
              <a:off x="2368903" y="2276874"/>
              <a:ext cx="1195762" cy="33495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청년층</a:t>
              </a:r>
              <a:r>
                <a:rPr lang="en-US" altLang="ko-KR" sz="1100">
                  <a:latin typeface="맑은 고딕"/>
                  <a:ea typeface="맑은 고딕"/>
                </a:rPr>
                <a:t>(</a:t>
              </a:r>
              <a:r>
                <a:rPr lang="ko-KR" altLang="en-US" sz="1100">
                  <a:latin typeface="맑은 고딕"/>
                  <a:ea typeface="맑은 고딕"/>
                </a:rPr>
                <a:t>만 </a:t>
              </a:r>
              <a:r>
                <a:rPr lang="en-US" altLang="ko-KR" sz="1100">
                  <a:latin typeface="맑은 고딕"/>
                  <a:ea typeface="맑은 고딕"/>
                </a:rPr>
                <a:t>25</a:t>
              </a:r>
              <a:r>
                <a:rPr lang="ko-KR" altLang="en-US" sz="1100">
                  <a:latin typeface="맑은 고딕"/>
                  <a:ea typeface="맑은 고딕"/>
                </a:rPr>
                <a:t>세</a:t>
              </a:r>
              <a:r>
                <a:rPr lang="en-US" altLang="ko-KR" sz="1100">
                  <a:latin typeface="맑은 고딕"/>
                  <a:ea typeface="맑은 고딕"/>
                </a:rPr>
                <a:t>~34</a:t>
              </a:r>
              <a:r>
                <a:rPr lang="ko-KR" altLang="en-US" sz="1100">
                  <a:latin typeface="맑은 고딕"/>
                  <a:ea typeface="맑은 고딕"/>
                </a:rPr>
                <a:t>세</a:t>
              </a:r>
              <a:r>
                <a:rPr lang="en-US" altLang="ko-KR" sz="1100">
                  <a:latin typeface="맑은 고딕"/>
                  <a:ea typeface="맑은 고딕"/>
                </a:rPr>
                <a:t>)</a:t>
              </a:r>
              <a:endParaRPr lang="en-US" altLang="ko-KR" sz="1100">
                <a:latin typeface="맑은 고딕"/>
                <a:ea typeface="맑은 고딕"/>
              </a:endParaRPr>
            </a:p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고등교육 이수율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06" name="그룹 105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84" name="타원 83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86" name="직선 연결선 85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1" name="그룹 110"/>
          <p:cNvGrpSpPr/>
          <p:nvPr/>
        </p:nvGrpSpPr>
        <p:grpSpPr>
          <a:xfrm rot="16200000">
            <a:off x="3229738" y="4345465"/>
            <a:ext cx="846437" cy="574517"/>
            <a:chOff x="2044961" y="2280183"/>
            <a:chExt cx="659024" cy="536478"/>
          </a:xfrm>
        </p:grpSpPr>
        <p:sp>
          <p:nvSpPr>
            <p:cNvPr id="112" name="TextBox 111"/>
            <p:cNvSpPr txBox="1"/>
            <p:nvPr/>
          </p:nvSpPr>
          <p:spPr>
            <a:xfrm rot="5400000">
              <a:off x="2269013" y="2411297"/>
              <a:ext cx="566088" cy="30385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대학교육</a:t>
              </a:r>
              <a:br>
                <a:rPr lang="en-US" altLang="ko-KR" sz="1200">
                  <a:latin typeface="맑은 고딕"/>
                  <a:ea typeface="맑은 고딕"/>
                </a:rPr>
              </a:br>
              <a:r>
                <a:rPr lang="ko-KR" altLang="en-US" sz="1200">
                  <a:latin typeface="맑은 고딕"/>
                  <a:ea typeface="맑은 고딕"/>
                </a:rPr>
                <a:t>경쟁력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13" name="그룹 112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14" name="타원 113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15" name="직선 연결선 114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6" name="그룹 115"/>
          <p:cNvGrpSpPr/>
          <p:nvPr/>
        </p:nvGrpSpPr>
        <p:grpSpPr>
          <a:xfrm rot="16200000">
            <a:off x="15149" y="4224498"/>
            <a:ext cx="846445" cy="816446"/>
            <a:chOff x="2044961" y="1794379"/>
            <a:chExt cx="659031" cy="762389"/>
          </a:xfrm>
        </p:grpSpPr>
        <p:sp>
          <p:nvSpPr>
            <p:cNvPr id="117" name="TextBox 116"/>
            <p:cNvSpPr txBox="1"/>
            <p:nvPr/>
          </p:nvSpPr>
          <p:spPr>
            <a:xfrm rot="5400000">
              <a:off x="2206886" y="2059663"/>
              <a:ext cx="719388" cy="27482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r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이공계</a:t>
              </a:r>
              <a:endParaRPr lang="ko-KR" altLang="en-US" sz="1200">
                <a:latin typeface="맑은 고딕"/>
                <a:ea typeface="맑은 고딕"/>
              </a:endParaRPr>
            </a:p>
            <a:p>
              <a:pPr algn="r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대졸자 비율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18" name="그룹 117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19" name="타원 118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20" name="직선 연결선 119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4" name="그룹 123"/>
          <p:cNvGrpSpPr/>
          <p:nvPr/>
        </p:nvGrpSpPr>
        <p:grpSpPr>
          <a:xfrm rot="0">
            <a:off x="6146859" y="2603571"/>
            <a:ext cx="1871687" cy="442953"/>
            <a:chOff x="2044961" y="2276874"/>
            <a:chExt cx="1747763" cy="344878"/>
          </a:xfrm>
        </p:grpSpPr>
        <p:sp>
          <p:nvSpPr>
            <p:cNvPr id="135" name="TextBox 134"/>
            <p:cNvSpPr txBox="1"/>
            <p:nvPr/>
          </p:nvSpPr>
          <p:spPr>
            <a:xfrm>
              <a:off x="2368903" y="2276872"/>
              <a:ext cx="1423820" cy="279283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청년층</a:t>
              </a:r>
              <a:r>
                <a:rPr lang="en-US" altLang="ko-KR" sz="1200">
                  <a:latin typeface="맑은 고딕"/>
                  <a:ea typeface="맑은 고딕"/>
                </a:rPr>
                <a:t>(</a:t>
              </a:r>
              <a:r>
                <a:rPr lang="ko-KR" altLang="en-US" sz="1200">
                  <a:latin typeface="맑은 고딕"/>
                  <a:ea typeface="맑은 고딕"/>
                </a:rPr>
                <a:t>만 </a:t>
              </a:r>
              <a:r>
                <a:rPr lang="en-US" altLang="ko-KR" sz="1200">
                  <a:latin typeface="맑은 고딕"/>
                  <a:ea typeface="맑은 고딕"/>
                </a:rPr>
                <a:t>25</a:t>
              </a:r>
              <a:r>
                <a:rPr lang="ko-KR" altLang="en-US" sz="1200">
                  <a:latin typeface="맑은 고딕"/>
                  <a:ea typeface="맑은 고딕"/>
                </a:rPr>
                <a:t>세</a:t>
              </a:r>
              <a:r>
                <a:rPr lang="en-US" altLang="ko-KR" sz="1200">
                  <a:latin typeface="맑은 고딕"/>
                  <a:ea typeface="맑은 고딕"/>
                </a:rPr>
                <a:t>~34</a:t>
              </a:r>
              <a:r>
                <a:rPr lang="ko-KR" altLang="en-US" sz="1200">
                  <a:latin typeface="맑은 고딕"/>
                  <a:ea typeface="맑은 고딕"/>
                </a:rPr>
                <a:t>세</a:t>
              </a:r>
              <a:r>
                <a:rPr lang="en-US" altLang="ko-KR" sz="1200">
                  <a:latin typeface="맑은 고딕"/>
                  <a:ea typeface="맑은 고딕"/>
                </a:rPr>
                <a:t>)</a:t>
              </a:r>
              <a:br>
                <a:rPr lang="en-US" altLang="ko-KR" sz="1200">
                  <a:latin typeface="맑은 고딕"/>
                  <a:ea typeface="맑은 고딕"/>
                </a:rPr>
              </a:br>
              <a:r>
                <a:rPr lang="ko-KR" altLang="en-US" sz="1200">
                  <a:latin typeface="맑은 고딕"/>
                  <a:ea typeface="맑은 고딕"/>
                </a:rPr>
                <a:t>고등교육 이수자 실업률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36" name="그룹 135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37" name="타원 136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38" name="직선 연결선 137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5" name="그룹 124"/>
          <p:cNvGrpSpPr/>
          <p:nvPr/>
        </p:nvGrpSpPr>
        <p:grpSpPr>
          <a:xfrm rot="16200000">
            <a:off x="7308961" y="4402002"/>
            <a:ext cx="846439" cy="461439"/>
            <a:chOff x="2044961" y="2280181"/>
            <a:chExt cx="659026" cy="430887"/>
          </a:xfrm>
        </p:grpSpPr>
        <p:sp>
          <p:nvSpPr>
            <p:cNvPr id="131" name="TextBox 130"/>
            <p:cNvSpPr txBox="1"/>
            <p:nvPr/>
          </p:nvSpPr>
          <p:spPr>
            <a:xfrm rot="5400000">
              <a:off x="2349954" y="2330352"/>
              <a:ext cx="404204" cy="30385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노동</a:t>
              </a:r>
              <a:endParaRPr lang="ko-KR" altLang="en-US" sz="1200">
                <a:latin typeface="맑은 고딕"/>
                <a:ea typeface="맑은 고딕"/>
              </a:endParaRPr>
            </a:p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생산성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32" name="그룹 131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33" name="타원 132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34" name="직선 연결선 133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6" name="그룹 125"/>
          <p:cNvGrpSpPr/>
          <p:nvPr/>
        </p:nvGrpSpPr>
        <p:grpSpPr>
          <a:xfrm rot="16200000">
            <a:off x="4190250" y="4224499"/>
            <a:ext cx="846443" cy="816445"/>
            <a:chOff x="2044961" y="1831108"/>
            <a:chExt cx="659029" cy="762388"/>
          </a:xfrm>
        </p:grpSpPr>
        <p:sp>
          <p:nvSpPr>
            <p:cNvPr id="127" name="TextBox 126"/>
            <p:cNvSpPr txBox="1"/>
            <p:nvPr/>
          </p:nvSpPr>
          <p:spPr>
            <a:xfrm rot="5400000">
              <a:off x="2195343" y="2084848"/>
              <a:ext cx="713433" cy="30386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r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숙련노동자</a:t>
              </a:r>
              <a:endParaRPr lang="ko-KR" altLang="en-US" sz="1200">
                <a:latin typeface="맑은 고딕"/>
                <a:ea typeface="맑은 고딕"/>
              </a:endParaRPr>
            </a:p>
            <a:p>
              <a:pPr algn="r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구인 용이성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28" name="그룹 127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29" name="타원 128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30" name="직선 연결선 129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1" name="그룹 140"/>
          <p:cNvGrpSpPr/>
          <p:nvPr/>
        </p:nvGrpSpPr>
        <p:grpSpPr>
          <a:xfrm rot="0">
            <a:off x="9886378" y="2603571"/>
            <a:ext cx="962163" cy="237181"/>
            <a:chOff x="2044961" y="2276874"/>
            <a:chExt cx="898458" cy="184666"/>
          </a:xfrm>
        </p:grpSpPr>
        <p:sp>
          <p:nvSpPr>
            <p:cNvPr id="152" name="TextBox 151"/>
            <p:cNvSpPr txBox="1"/>
            <p:nvPr/>
          </p:nvSpPr>
          <p:spPr>
            <a:xfrm>
              <a:off x="2368908" y="2276869"/>
              <a:ext cx="539342" cy="138381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인재유출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53" name="그룹 152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54" name="타원 153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55" name="직선 연결선 154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2" name="그룹 141"/>
          <p:cNvGrpSpPr/>
          <p:nvPr/>
        </p:nvGrpSpPr>
        <p:grpSpPr>
          <a:xfrm rot="16200000">
            <a:off x="11241087" y="4147591"/>
            <a:ext cx="846439" cy="970258"/>
            <a:chOff x="2044961" y="2222469"/>
            <a:chExt cx="659026" cy="906017"/>
          </a:xfrm>
        </p:grpSpPr>
        <p:sp>
          <p:nvSpPr>
            <p:cNvPr id="148" name="TextBox 147"/>
            <p:cNvSpPr txBox="1"/>
            <p:nvPr/>
          </p:nvSpPr>
          <p:spPr>
            <a:xfrm rot="5400000">
              <a:off x="2147064" y="2504573"/>
              <a:ext cx="839029" cy="27482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인구천명당</a:t>
              </a:r>
              <a:endParaRPr lang="ko-KR" altLang="en-US" sz="1200">
                <a:latin typeface="맑은 고딕"/>
                <a:ea typeface="맑은 고딕"/>
              </a:endParaRPr>
            </a:p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외국인 학생수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49" name="그룹 148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50" name="타원 149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51" name="직선 연결선 150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3" name="그룹 142"/>
          <p:cNvGrpSpPr/>
          <p:nvPr/>
        </p:nvGrpSpPr>
        <p:grpSpPr>
          <a:xfrm rot="16200000">
            <a:off x="8028116" y="4478909"/>
            <a:ext cx="846443" cy="307626"/>
            <a:chOff x="2044961" y="2160507"/>
            <a:chExt cx="659029" cy="287258"/>
          </a:xfrm>
        </p:grpSpPr>
        <p:sp>
          <p:nvSpPr>
            <p:cNvPr id="144" name="TextBox 143"/>
            <p:cNvSpPr txBox="1"/>
            <p:nvPr/>
          </p:nvSpPr>
          <p:spPr>
            <a:xfrm rot="5400000">
              <a:off x="2403869" y="2147644"/>
              <a:ext cx="270636" cy="32960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r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인재</a:t>
              </a:r>
              <a:endParaRPr lang="ko-KR" altLang="en-US" sz="1200">
                <a:latin typeface="맑은 고딕"/>
                <a:ea typeface="맑은 고딕"/>
              </a:endParaRPr>
            </a:p>
            <a:p>
              <a:pPr algn="r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유입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grpSp>
          <p:nvGrpSpPr>
            <p:cNvPr id="145" name="그룹 144"/>
            <p:cNvGrpSpPr/>
            <p:nvPr/>
          </p:nvGrpSpPr>
          <p:grpSpPr>
            <a:xfrm rot="0">
              <a:off x="2044961" y="2316426"/>
              <a:ext cx="235355" cy="115550"/>
              <a:chOff x="2044961" y="2316426"/>
              <a:chExt cx="235355" cy="115550"/>
            </a:xfrm>
          </p:grpSpPr>
          <p:sp>
            <p:nvSpPr>
              <p:cNvPr id="146" name="타원 145"/>
              <p:cNvSpPr/>
              <p:nvPr/>
            </p:nvSpPr>
            <p:spPr>
              <a:xfrm>
                <a:off x="2044961" y="2316426"/>
                <a:ext cx="115550" cy="115550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147" name="직선 연결선 146"/>
              <p:cNvCxnSpPr/>
              <p:nvPr/>
            </p:nvCxnSpPr>
            <p:spPr>
              <a:xfrm>
                <a:off x="2115783" y="2356210"/>
                <a:ext cx="164533" cy="0"/>
              </a:xfrm>
              <a:prstGeom prst="line">
                <a:avLst/>
              </a:prstGeom>
              <a:ln>
                <a:solidFill>
                  <a:srgbClr val="91aee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59" name="직선 연결선 158"/>
          <p:cNvCxnSpPr/>
          <p:nvPr/>
        </p:nvCxnSpPr>
        <p:spPr>
          <a:xfrm>
            <a:off x="4055533" y="4819651"/>
            <a:ext cx="0" cy="2078134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직선 연결선 159"/>
          <p:cNvCxnSpPr/>
          <p:nvPr/>
        </p:nvCxnSpPr>
        <p:spPr>
          <a:xfrm>
            <a:off x="8111066" y="4819651"/>
            <a:ext cx="0" cy="2078134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그룹 64"/>
          <p:cNvGrpSpPr/>
          <p:nvPr/>
        </p:nvGrpSpPr>
        <p:grpSpPr>
          <a:xfrm rot="0">
            <a:off x="2442744" y="5733182"/>
            <a:ext cx="7315200" cy="372231"/>
            <a:chOff x="2438400" y="2280963"/>
            <a:chExt cx="7315200" cy="372231"/>
          </a:xfrm>
        </p:grpSpPr>
        <p:sp>
          <p:nvSpPr>
            <p:cNvPr id="57" name="모서리가 둥근 직사각형 56"/>
            <p:cNvSpPr/>
            <p:nvPr/>
          </p:nvSpPr>
          <p:spPr>
            <a:xfrm>
              <a:off x="2438400" y="2280963"/>
              <a:ext cx="7315200" cy="37223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63" name="그룹 62"/>
            <p:cNvGrpSpPr/>
            <p:nvPr/>
          </p:nvGrpSpPr>
          <p:grpSpPr>
            <a:xfrm rot="0">
              <a:off x="3099142" y="2359356"/>
              <a:ext cx="6092229" cy="215444"/>
              <a:chOff x="5113588" y="-1415858"/>
              <a:chExt cx="6092229" cy="215444"/>
            </a:xfrm>
          </p:grpSpPr>
          <p:grpSp>
            <p:nvGrpSpPr>
              <p:cNvPr id="61" name="그룹 60"/>
              <p:cNvGrpSpPr/>
              <p:nvPr/>
            </p:nvGrpSpPr>
            <p:grpSpPr>
              <a:xfrm rot="0">
                <a:off x="5113588" y="-1415858"/>
                <a:ext cx="573164" cy="215444"/>
                <a:chOff x="7042138" y="-1620316"/>
                <a:chExt cx="573164" cy="215444"/>
              </a:xfrm>
            </p:grpSpPr>
            <p:cxnSp>
              <p:nvCxnSpPr>
                <p:cNvPr id="60" name="직선 연결선 59"/>
                <p:cNvCxnSpPr/>
                <p:nvPr/>
              </p:nvCxnSpPr>
              <p:spPr>
                <a:xfrm>
                  <a:off x="7042138" y="-1512594"/>
                  <a:ext cx="180000" cy="0"/>
                </a:xfrm>
                <a:prstGeom prst="line">
                  <a:avLst/>
                </a:prstGeom>
                <a:ln w="28575">
                  <a:solidFill>
                    <a:srgbClr val="643bf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4" name="TextBox 63"/>
                <p:cNvSpPr txBox="1"/>
                <p:nvPr/>
              </p:nvSpPr>
              <p:spPr>
                <a:xfrm>
                  <a:off x="7276509" y="-1620316"/>
                  <a:ext cx="338793" cy="2154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lvl="0">
                    <a:defRPr/>
                  </a:pPr>
                  <a:r>
                    <a:rPr lang="ko-KR" altLang="en-US" sz="1400">
                      <a:latin typeface="맑은 고딕"/>
                      <a:ea typeface="맑은 고딕"/>
                    </a:rPr>
                    <a:t>한국</a:t>
                  </a:r>
                  <a:endParaRPr lang="ko-KR" altLang="en-US" sz="1400"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66" name="그룹 65"/>
              <p:cNvGrpSpPr/>
              <p:nvPr/>
            </p:nvGrpSpPr>
            <p:grpSpPr>
              <a:xfrm rot="0">
                <a:off x="6075230" y="-1415858"/>
                <a:ext cx="1059322" cy="215444"/>
                <a:chOff x="7042138" y="-1620316"/>
                <a:chExt cx="1059322" cy="215444"/>
              </a:xfrm>
            </p:grpSpPr>
            <p:cxnSp>
              <p:nvCxnSpPr>
                <p:cNvPr id="67" name="직선 연결선 66"/>
                <p:cNvCxnSpPr/>
                <p:nvPr/>
              </p:nvCxnSpPr>
              <p:spPr>
                <a:xfrm>
                  <a:off x="7042138" y="-1512594"/>
                  <a:ext cx="180000" cy="0"/>
                </a:xfrm>
                <a:prstGeom prst="line">
                  <a:avLst/>
                </a:prstGeom>
                <a:ln w="28575">
                  <a:solidFill>
                    <a:srgbClr val="fea81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TextBox 67"/>
                <p:cNvSpPr txBox="1"/>
                <p:nvPr/>
              </p:nvSpPr>
              <p:spPr>
                <a:xfrm>
                  <a:off x="7276509" y="-1620316"/>
                  <a:ext cx="824951" cy="2154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lvl="0">
                    <a:defRPr/>
                  </a:pPr>
                  <a:r>
                    <a:rPr lang="en-US" altLang="ko-KR" sz="1400">
                      <a:latin typeface="맑은 고딕"/>
                      <a:ea typeface="맑은 고딕"/>
                    </a:rPr>
                    <a:t>OECD </a:t>
                  </a:r>
                  <a:r>
                    <a:rPr lang="ko-KR" altLang="en-US" sz="1400">
                      <a:latin typeface="맑은 고딕"/>
                      <a:ea typeface="맑은 고딕"/>
                    </a:rPr>
                    <a:t>평균</a:t>
                  </a:r>
                  <a:endParaRPr lang="ko-KR" altLang="en-US" sz="1400"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69" name="그룹 68"/>
              <p:cNvGrpSpPr/>
              <p:nvPr/>
            </p:nvGrpSpPr>
            <p:grpSpPr>
              <a:xfrm rot="0">
                <a:off x="7578687" y="-1415858"/>
                <a:ext cx="575040" cy="215444"/>
                <a:chOff x="7042138" y="-1620316"/>
                <a:chExt cx="575040" cy="215444"/>
              </a:xfrm>
            </p:grpSpPr>
            <p:cxnSp>
              <p:nvCxnSpPr>
                <p:cNvPr id="70" name="직선 연결선 69"/>
                <p:cNvCxnSpPr/>
                <p:nvPr/>
              </p:nvCxnSpPr>
              <p:spPr>
                <a:xfrm>
                  <a:off x="7042138" y="-1512594"/>
                  <a:ext cx="180000" cy="0"/>
                </a:xfrm>
                <a:prstGeom prst="line">
                  <a:avLst/>
                </a:prstGeom>
                <a:ln w="28575">
                  <a:solidFill>
                    <a:srgbClr val="42c7f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1" name="TextBox 70"/>
                <p:cNvSpPr txBox="1"/>
                <p:nvPr/>
              </p:nvSpPr>
              <p:spPr>
                <a:xfrm>
                  <a:off x="7276509" y="-1620316"/>
                  <a:ext cx="340669" cy="2154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lvl="0">
                    <a:defRPr/>
                  </a:pPr>
                  <a:r>
                    <a:rPr lang="ko-KR" altLang="en-US" sz="1400">
                      <a:latin typeface="맑은 고딕"/>
                      <a:ea typeface="맑은 고딕"/>
                    </a:rPr>
                    <a:t>독일</a:t>
                  </a:r>
                  <a:endParaRPr lang="ko-KR" altLang="en-US" sz="1400"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72" name="그룹 71"/>
              <p:cNvGrpSpPr/>
              <p:nvPr/>
            </p:nvGrpSpPr>
            <p:grpSpPr>
              <a:xfrm rot="0">
                <a:off x="8540329" y="-1415858"/>
                <a:ext cx="575423" cy="215444"/>
                <a:chOff x="7042138" y="-1620316"/>
                <a:chExt cx="575423" cy="215444"/>
              </a:xfrm>
            </p:grpSpPr>
            <p:cxnSp>
              <p:nvCxnSpPr>
                <p:cNvPr id="73" name="직선 연결선 72"/>
                <p:cNvCxnSpPr/>
                <p:nvPr/>
              </p:nvCxnSpPr>
              <p:spPr>
                <a:xfrm>
                  <a:off x="7042138" y="-1512594"/>
                  <a:ext cx="180000" cy="0"/>
                </a:xfrm>
                <a:prstGeom prst="line">
                  <a:avLst/>
                </a:prstGeom>
                <a:ln w="28575">
                  <a:solidFill>
                    <a:srgbClr val="b367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4" name="TextBox 73"/>
                <p:cNvSpPr txBox="1"/>
                <p:nvPr/>
              </p:nvSpPr>
              <p:spPr>
                <a:xfrm>
                  <a:off x="7276507" y="-1620316"/>
                  <a:ext cx="341054" cy="2154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lvl="0">
                    <a:defRPr/>
                  </a:pPr>
                  <a:r>
                    <a:rPr lang="ko-KR" altLang="en-US" sz="1400">
                      <a:latin typeface="맑은 고딕"/>
                      <a:ea typeface="맑은 고딕"/>
                    </a:rPr>
                    <a:t>일본</a:t>
                  </a:r>
                  <a:endParaRPr lang="ko-KR" altLang="en-US" sz="1400"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75" name="그룹 74"/>
              <p:cNvGrpSpPr/>
              <p:nvPr/>
            </p:nvGrpSpPr>
            <p:grpSpPr>
              <a:xfrm rot="0">
                <a:off x="9501971" y="-1415858"/>
                <a:ext cx="747256" cy="215444"/>
                <a:chOff x="7042138" y="-1620316"/>
                <a:chExt cx="747256" cy="215444"/>
              </a:xfrm>
            </p:grpSpPr>
            <p:cxnSp>
              <p:nvCxnSpPr>
                <p:cNvPr id="76" name="직선 연결선 75"/>
                <p:cNvCxnSpPr/>
                <p:nvPr/>
              </p:nvCxnSpPr>
              <p:spPr>
                <a:xfrm>
                  <a:off x="7042138" y="-1512594"/>
                  <a:ext cx="180000" cy="0"/>
                </a:xfrm>
                <a:prstGeom prst="line">
                  <a:avLst/>
                </a:prstGeom>
                <a:ln w="28575">
                  <a:solidFill>
                    <a:srgbClr val="45c99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7" name="TextBox 76"/>
                <p:cNvSpPr txBox="1"/>
                <p:nvPr/>
              </p:nvSpPr>
              <p:spPr>
                <a:xfrm>
                  <a:off x="7276509" y="-1620316"/>
                  <a:ext cx="512885" cy="2154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lvl="0">
                    <a:defRPr/>
                  </a:pPr>
                  <a:r>
                    <a:rPr lang="ko-KR" altLang="en-US" sz="1400">
                      <a:latin typeface="맑은 고딕"/>
                      <a:ea typeface="맑은 고딕"/>
                    </a:rPr>
                    <a:t>핀란드</a:t>
                  </a:r>
                  <a:endParaRPr lang="ko-KR" altLang="en-US" sz="1400"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78" name="그룹 77"/>
              <p:cNvGrpSpPr/>
              <p:nvPr/>
            </p:nvGrpSpPr>
            <p:grpSpPr>
              <a:xfrm rot="0">
                <a:off x="10632892" y="-1415858"/>
                <a:ext cx="572925" cy="215444"/>
                <a:chOff x="7042138" y="-1620316"/>
                <a:chExt cx="572925" cy="215444"/>
              </a:xfrm>
            </p:grpSpPr>
            <p:cxnSp>
              <p:nvCxnSpPr>
                <p:cNvPr id="79" name="직선 연결선 78"/>
                <p:cNvCxnSpPr/>
                <p:nvPr/>
              </p:nvCxnSpPr>
              <p:spPr>
                <a:xfrm>
                  <a:off x="7042138" y="-1512594"/>
                  <a:ext cx="180000" cy="0"/>
                </a:xfrm>
                <a:prstGeom prst="line">
                  <a:avLst/>
                </a:prstGeom>
                <a:ln w="28575">
                  <a:solidFill>
                    <a:srgbClr val="061e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0" name="TextBox 79"/>
                <p:cNvSpPr txBox="1"/>
                <p:nvPr/>
              </p:nvSpPr>
              <p:spPr>
                <a:xfrm>
                  <a:off x="7276509" y="-1620316"/>
                  <a:ext cx="338554" cy="2154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lvl="0">
                    <a:defRPr/>
                  </a:pPr>
                  <a:r>
                    <a:rPr lang="ko-KR" altLang="en-US" sz="1400">
                      <a:latin typeface="맑은 고딕"/>
                      <a:ea typeface="맑은 고딕"/>
                    </a:rPr>
                    <a:t>미국</a:t>
                  </a:r>
                  <a:endParaRPr lang="ko-KR" altLang="en-US" sz="1400">
                    <a:latin typeface="맑은 고딕"/>
                    <a:ea typeface="맑은 고딕"/>
                  </a:endParaRPr>
                </a:p>
              </p:txBody>
            </p:sp>
          </p:grpSp>
        </p:grpSp>
      </p:grpSp>
      <p:sp>
        <p:nvSpPr>
          <p:cNvPr id="156" name="TextBox 155"/>
          <p:cNvSpPr txBox="1"/>
          <p:nvPr/>
        </p:nvSpPr>
        <p:spPr>
          <a:xfrm>
            <a:off x="304000" y="206067"/>
            <a:ext cx="359073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ko-KR" sz="28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/>
                <a:ea typeface="바탕"/>
              </a:rPr>
              <a:t>Ⅱ</a:t>
            </a:r>
            <a:endParaRPr lang="ko-KR" altLang="en-US" sz="2800" spc="-8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/>
              <a:ea typeface="바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4000" y="206067"/>
            <a:ext cx="359073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ko-KR" sz="28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/>
                <a:ea typeface="바탕"/>
              </a:rPr>
              <a:t>Ⅲ</a:t>
            </a:r>
            <a:endParaRPr lang="ko-KR" altLang="en-US" sz="2800" spc="-8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/>
              <a:ea typeface="바탕"/>
            </a:endParaRPr>
          </a:p>
        </p:txBody>
      </p:sp>
      <p:grpSp>
        <p:nvGrpSpPr>
          <p:cNvPr id="116" name="그룹 115"/>
          <p:cNvGrpSpPr/>
          <p:nvPr/>
        </p:nvGrpSpPr>
        <p:grpSpPr>
          <a:xfrm rot="0">
            <a:off x="356572" y="1363552"/>
            <a:ext cx="11419607" cy="2496179"/>
            <a:chOff x="356572" y="1363552"/>
            <a:chExt cx="11419607" cy="1861099"/>
          </a:xfrm>
        </p:grpSpPr>
        <p:sp>
          <p:nvSpPr>
            <p:cNvPr id="31" name="직사각형 30"/>
            <p:cNvSpPr/>
            <p:nvPr/>
          </p:nvSpPr>
          <p:spPr>
            <a:xfrm>
              <a:off x="356759" y="1363552"/>
              <a:ext cx="7600950" cy="30499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8846" y="1379202"/>
              <a:ext cx="297677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chemeClr val="bg1"/>
                  </a:solidFill>
                  <a:latin typeface="맑은 고딕"/>
                  <a:ea typeface="맑은 고딕"/>
                </a:rPr>
                <a:t>공급자중심 </a:t>
              </a:r>
              <a:r>
                <a:rPr lang="en-US" altLang="ko-KR" b="1">
                  <a:solidFill>
                    <a:schemeClr val="bg1"/>
                  </a:solidFill>
                  <a:latin typeface="맑은 고딕"/>
                  <a:ea typeface="맑은 고딕"/>
                </a:rPr>
                <a:t>Push</a:t>
              </a:r>
              <a:r>
                <a:rPr lang="en-US" altLang="ko-KR" sz="1200">
                  <a:solidFill>
                    <a:schemeClr val="bg1"/>
                  </a:solidFill>
                  <a:latin typeface="맑은 고딕"/>
                  <a:ea typeface="맑은 고딕"/>
                </a:rPr>
                <a:t>(supply-driven push)</a:t>
              </a:r>
              <a:endParaRPr lang="ko-KR" altLang="en-US" sz="120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8121164" y="1363552"/>
              <a:ext cx="3644418" cy="304995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734709" y="1379202"/>
              <a:ext cx="2417328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chemeClr val="bg1"/>
                  </a:solidFill>
                  <a:latin typeface="맑은 고딕"/>
                  <a:ea typeface="맑은 고딕"/>
                </a:rPr>
                <a:t>수요대응 </a:t>
              </a:r>
              <a:r>
                <a:rPr lang="en-US" altLang="ko-KR" b="1">
                  <a:solidFill>
                    <a:schemeClr val="bg1"/>
                  </a:solidFill>
                  <a:latin typeface="맑은 고딕"/>
                  <a:ea typeface="맑은 고딕"/>
                </a:rPr>
                <a:t>Pull</a:t>
              </a:r>
              <a:r>
                <a:rPr lang="en-US" altLang="ko-KR" sz="1200">
                  <a:solidFill>
                    <a:schemeClr val="bg1"/>
                  </a:solidFill>
                  <a:latin typeface="맑은 고딕"/>
                  <a:ea typeface="맑은 고딕"/>
                </a:rPr>
                <a:t>(on-demand pull)</a:t>
              </a:r>
              <a:endParaRPr lang="en-US" altLang="ko-KR" sz="120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356572" y="2918651"/>
              <a:ext cx="3680285" cy="306000"/>
            </a:xfrm>
            <a:prstGeom prst="rect">
              <a:avLst/>
            </a:prstGeom>
            <a:solidFill>
              <a:srgbClr val="42c7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273791" y="2918651"/>
              <a:ext cx="7491789" cy="306000"/>
            </a:xfrm>
            <a:prstGeom prst="rect">
              <a:avLst/>
            </a:prstGeom>
            <a:solidFill>
              <a:srgbClr val="0196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514455" y="2948541"/>
              <a:ext cx="1549783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sz="1600" b="1">
                  <a:solidFill>
                    <a:schemeClr val="tx2">
                      <a:lumMod val="50000"/>
                    </a:schemeClr>
                  </a:solidFill>
                  <a:latin typeface="맑은 고딕"/>
                  <a:ea typeface="맑은 고딕"/>
                </a:rPr>
                <a:t>노동투입</a:t>
              </a:r>
              <a:r>
                <a:rPr lang="en-US" altLang="ko-KR" sz="1100">
                  <a:solidFill>
                    <a:schemeClr val="tx2">
                      <a:lumMod val="50000"/>
                    </a:schemeClr>
                  </a:solidFill>
                  <a:latin typeface="맑은 고딕"/>
                  <a:ea typeface="맑은 고딕"/>
                </a:rPr>
                <a:t>(Labour Input)</a:t>
              </a:r>
              <a:endParaRPr lang="en-US" altLang="ko-KR" sz="1100">
                <a:solidFill>
                  <a:schemeClr val="tx2">
                    <a:lumMod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391996" y="2948541"/>
              <a:ext cx="3255378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sz="1600" b="1">
                  <a:solidFill>
                    <a:schemeClr val="bg1"/>
                  </a:solidFill>
                  <a:latin typeface="맑은 고딕"/>
                  <a:ea typeface="맑은 고딕"/>
                </a:rPr>
                <a:t>인적자원개발</a:t>
              </a:r>
              <a:r>
                <a:rPr lang="en-US" altLang="ko-KR" sz="1100">
                  <a:solidFill>
                    <a:schemeClr val="bg1"/>
                  </a:solidFill>
                  <a:latin typeface="맑은 고딕"/>
                  <a:ea typeface="맑은 고딕"/>
                </a:rPr>
                <a:t>(HRD:Human-Resource Development)</a:t>
              </a:r>
              <a:endParaRPr lang="en-US" altLang="ko-KR" sz="110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9" name="오른쪽 화살표 48"/>
            <p:cNvSpPr/>
            <p:nvPr/>
          </p:nvSpPr>
          <p:spPr>
            <a:xfrm>
              <a:off x="7914709" y="1404082"/>
              <a:ext cx="250597" cy="22623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dist="381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90" name="그룹 89"/>
            <p:cNvGrpSpPr/>
            <p:nvPr/>
          </p:nvGrpSpPr>
          <p:grpSpPr>
            <a:xfrm rot="0">
              <a:off x="356759" y="1754170"/>
              <a:ext cx="7661085" cy="1038225"/>
              <a:chOff x="426419" y="1754170"/>
              <a:chExt cx="7515687" cy="1038225"/>
            </a:xfrm>
          </p:grpSpPr>
          <p:sp>
            <p:nvSpPr>
              <p:cNvPr id="12" name="양쪽 모서리가 둥근 사각형 11"/>
              <p:cNvSpPr/>
              <p:nvPr/>
            </p:nvSpPr>
            <p:spPr>
              <a:xfrm>
                <a:off x="426419" y="1754170"/>
                <a:ext cx="3610438" cy="380816"/>
              </a:xfrm>
              <a:prstGeom prst="round2SameRect">
                <a:avLst>
                  <a:gd name="adj1" fmla="val 16667"/>
                  <a:gd name="adj2" fmla="val 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13" name="양쪽 모서리가 둥근 사각형 12"/>
              <p:cNvSpPr/>
              <p:nvPr/>
            </p:nvSpPr>
            <p:spPr>
              <a:xfrm>
                <a:off x="4273792" y="1754170"/>
                <a:ext cx="3610438" cy="380816"/>
              </a:xfrm>
              <a:prstGeom prst="round2SameRect">
                <a:avLst>
                  <a:gd name="adj1" fmla="val 16667"/>
                  <a:gd name="adj2" fmla="val 0"/>
                </a:avLst>
              </a:prstGeom>
              <a:solidFill>
                <a:srgbClr val="4377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2390991" y="1794733"/>
                <a:ext cx="882293" cy="276999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중등교육</a:t>
                </a:r>
                <a:endParaRPr lang="ko-KR" altLang="en-US" b="1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19" name="그룹 18"/>
              <p:cNvGrpSpPr/>
              <p:nvPr/>
            </p:nvGrpSpPr>
            <p:grpSpPr>
              <a:xfrm rot="0">
                <a:off x="1327000" y="1831845"/>
                <a:ext cx="936210" cy="202775"/>
                <a:chOff x="741890" y="1888326"/>
                <a:chExt cx="1246095" cy="245357"/>
              </a:xfrm>
            </p:grpSpPr>
            <p:sp>
              <p:nvSpPr>
                <p:cNvPr id="20" name="모서리가 둥근 직사각형 19"/>
                <p:cNvSpPr/>
                <p:nvPr/>
              </p:nvSpPr>
              <p:spPr>
                <a:xfrm>
                  <a:off x="741890" y="1888326"/>
                  <a:ext cx="1246095" cy="24535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1400"/>
                </a:p>
              </p:txBody>
            </p:sp>
            <p:sp>
              <p:nvSpPr>
                <p:cNvPr id="21" name="TextBox 20"/>
                <p:cNvSpPr txBox="1"/>
                <p:nvPr/>
              </p:nvSpPr>
              <p:spPr>
                <a:xfrm>
                  <a:off x="861127" y="1927707"/>
                  <a:ext cx="1007620" cy="16659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algn="ctr">
                    <a:defRPr/>
                  </a:pPr>
                  <a:r>
                    <a:rPr lang="ko-KR" altLang="en-US" sz="1200" b="1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맑은 고딕"/>
                      <a:ea typeface="맑은 고딕"/>
                    </a:rPr>
                    <a:t>‘</a:t>
                  </a:r>
                  <a:r>
                    <a:rPr lang="en-US" altLang="ko-KR" sz="1200" b="1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맑은 고딕"/>
                      <a:ea typeface="맑은 고딕"/>
                    </a:rPr>
                    <a:t>70~’80</a:t>
                  </a:r>
                  <a:r>
                    <a:rPr lang="ko-KR" altLang="en-US" sz="1200" b="1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맑은 고딕"/>
                      <a:ea typeface="맑은 고딕"/>
                    </a:rPr>
                    <a:t>년대</a:t>
                  </a:r>
                  <a:endParaRPr lang="ko-KR" altLang="en-US" sz="1200" b="1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22" name="TextBox 21"/>
              <p:cNvSpPr txBox="1"/>
              <p:nvPr/>
            </p:nvSpPr>
            <p:spPr>
              <a:xfrm>
                <a:off x="6238364" y="1794733"/>
                <a:ext cx="882293" cy="276999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공학교육</a:t>
                </a:r>
                <a:endParaRPr lang="ko-KR" altLang="en-US" b="1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24" name="그룹 23"/>
              <p:cNvGrpSpPr/>
              <p:nvPr/>
            </p:nvGrpSpPr>
            <p:grpSpPr>
              <a:xfrm rot="0">
                <a:off x="5174373" y="1831845"/>
                <a:ext cx="936210" cy="202775"/>
                <a:chOff x="5035984" y="1888326"/>
                <a:chExt cx="1246095" cy="245357"/>
              </a:xfrm>
            </p:grpSpPr>
            <p:sp>
              <p:nvSpPr>
                <p:cNvPr id="25" name="모서리가 둥근 직사각형 24"/>
                <p:cNvSpPr/>
                <p:nvPr/>
              </p:nvSpPr>
              <p:spPr>
                <a:xfrm>
                  <a:off x="5035984" y="1888326"/>
                  <a:ext cx="1246095" cy="24535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1400"/>
                </a:p>
              </p:txBody>
            </p:sp>
            <p:sp>
              <p:nvSpPr>
                <p:cNvPr id="26" name="TextBox 25"/>
                <p:cNvSpPr txBox="1"/>
                <p:nvPr/>
              </p:nvSpPr>
              <p:spPr>
                <a:xfrm>
                  <a:off x="5155221" y="1927707"/>
                  <a:ext cx="1007620" cy="16659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algn="ctr">
                    <a:defRPr/>
                  </a:pPr>
                  <a:r>
                    <a:rPr lang="ko-KR" altLang="en-US" sz="1200" b="1">
                      <a:solidFill>
                        <a:srgbClr val="4377d5"/>
                      </a:solidFill>
                      <a:latin typeface="맑은 고딕"/>
                      <a:ea typeface="맑은 고딕"/>
                    </a:rPr>
                    <a:t>‘</a:t>
                  </a:r>
                  <a:r>
                    <a:rPr lang="en-US" altLang="ko-KR" sz="1200" b="1">
                      <a:solidFill>
                        <a:srgbClr val="4377d5"/>
                      </a:solidFill>
                      <a:latin typeface="맑은 고딕"/>
                      <a:ea typeface="맑은 고딕"/>
                    </a:rPr>
                    <a:t>90~’00</a:t>
                  </a:r>
                  <a:r>
                    <a:rPr lang="ko-KR" altLang="en-US" sz="1200" b="1">
                      <a:solidFill>
                        <a:srgbClr val="4377d5"/>
                      </a:solidFill>
                      <a:latin typeface="맑은 고딕"/>
                      <a:ea typeface="맑은 고딕"/>
                    </a:rPr>
                    <a:t>년대</a:t>
                  </a:r>
                  <a:endParaRPr lang="ko-KR" altLang="en-US" sz="1200" b="1">
                    <a:solidFill>
                      <a:srgbClr val="4377d5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35" name="TextBox 34"/>
              <p:cNvSpPr txBox="1"/>
              <p:nvPr/>
            </p:nvSpPr>
            <p:spPr>
              <a:xfrm>
                <a:off x="862831" y="2272963"/>
                <a:ext cx="1015664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algn="ctr">
                  <a:defRPr/>
                </a:pPr>
                <a:r>
                  <a:rPr lang="ko-KR" altLang="en-US" sz="1400">
                    <a:latin typeface="맑은 고딕"/>
                    <a:ea typeface="맑은 고딕"/>
                  </a:rPr>
                  <a:t>중등직업교육</a:t>
                </a:r>
                <a:br>
                  <a:rPr lang="en-US" altLang="ko-KR" sz="1400">
                    <a:latin typeface="맑은 고딕"/>
                    <a:ea typeface="맑은 고딕"/>
                  </a:rPr>
                </a:br>
                <a:r>
                  <a:rPr lang="en-US" altLang="ko-KR" sz="1200">
                    <a:latin typeface="맑은 고딕"/>
                    <a:ea typeface="맑은 고딕"/>
                  </a:rPr>
                  <a:t>(</a:t>
                </a:r>
                <a:r>
                  <a:rPr lang="ko-KR" altLang="en-US" sz="1200">
                    <a:latin typeface="맑은 고딕"/>
                    <a:ea typeface="맑은 고딕"/>
                  </a:rPr>
                  <a:t>공고 등</a:t>
                </a:r>
                <a:r>
                  <a:rPr lang="en-US" altLang="ko-KR" sz="1200">
                    <a:latin typeface="맑은 고딕"/>
                    <a:ea typeface="맑은 고딕"/>
                  </a:rPr>
                  <a:t>) </a:t>
                </a:r>
                <a:endParaRPr lang="en-US" altLang="ko-KR" sz="1200">
                  <a:latin typeface="맑은 고딕"/>
                  <a:ea typeface="맑은 고딕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783737" y="2257575"/>
                <a:ext cx="898644" cy="43088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algn="ctr">
                  <a:defRPr/>
                </a:pPr>
                <a:r>
                  <a:rPr lang="ko-KR" altLang="en-US" sz="1400">
                    <a:latin typeface="맑은 고딕"/>
                    <a:ea typeface="맑은 고딕"/>
                  </a:rPr>
                  <a:t>특성화대학</a:t>
                </a:r>
                <a:r>
                  <a:rPr lang="en-US" altLang="ko-KR" sz="1400">
                    <a:latin typeface="맑은 고딕"/>
                    <a:ea typeface="맑은 고딕"/>
                  </a:rPr>
                  <a:t>,</a:t>
                </a:r>
                <a:br>
                  <a:rPr lang="en-US" altLang="ko-KR" sz="1400">
                    <a:latin typeface="맑은 고딕"/>
                    <a:ea typeface="맑은 고딕"/>
                  </a:rPr>
                </a:br>
                <a:r>
                  <a:rPr lang="ko-KR" altLang="en-US" sz="1400">
                    <a:latin typeface="맑은 고딕"/>
                    <a:ea typeface="맑은 고딕"/>
                  </a:rPr>
                  <a:t>공학 석박사</a:t>
                </a:r>
                <a:endParaRPr lang="ko-KR" altLang="en-US" sz="1400">
                  <a:latin typeface="맑은 고딕"/>
                  <a:ea typeface="맑은 고딕"/>
                </a:endParaRPr>
              </a:p>
            </p:txBody>
          </p:sp>
          <p:sp>
            <p:nvSpPr>
              <p:cNvPr id="45" name="모서리가 둥근 직사각형 44"/>
              <p:cNvSpPr/>
              <p:nvPr/>
            </p:nvSpPr>
            <p:spPr>
              <a:xfrm>
                <a:off x="426419" y="1754170"/>
                <a:ext cx="3610438" cy="1038225"/>
              </a:xfrm>
              <a:prstGeom prst="roundRect">
                <a:avLst>
                  <a:gd name="adj" fmla="val 5658"/>
                </a:avLst>
              </a:prstGeom>
              <a:noFill/>
              <a:ln>
                <a:solidFill>
                  <a:srgbClr val="8497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46" name="모서리가 둥근 직사각형 45"/>
              <p:cNvSpPr/>
              <p:nvPr/>
            </p:nvSpPr>
            <p:spPr>
              <a:xfrm>
                <a:off x="4274519" y="1754170"/>
                <a:ext cx="3610438" cy="1038225"/>
              </a:xfrm>
              <a:prstGeom prst="roundRect">
                <a:avLst>
                  <a:gd name="adj" fmla="val 5658"/>
                </a:avLst>
              </a:prstGeom>
              <a:noFill/>
              <a:ln>
                <a:solidFill>
                  <a:srgbClr val="4377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48" name="오른쪽 화살표 47"/>
              <p:cNvSpPr/>
              <p:nvPr/>
            </p:nvSpPr>
            <p:spPr>
              <a:xfrm>
                <a:off x="3995224" y="1865981"/>
                <a:ext cx="335118" cy="195983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8497b0"/>
              </a:solidFill>
              <a:ln>
                <a:noFill/>
              </a:ln>
              <a:effectLst>
                <a:outerShdw dist="38100" algn="l" rotWithShape="0">
                  <a:schemeClr val="bg1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7896387" y="2031872"/>
                <a:ext cx="45719" cy="4501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2613263" y="2365296"/>
                <a:ext cx="1015664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algn="ctr">
                  <a:defRPr/>
                </a:pPr>
                <a:r>
                  <a:rPr lang="ko-KR" altLang="en-US" sz="1400">
                    <a:latin typeface="맑은 고딕"/>
                    <a:ea typeface="맑은 고딕"/>
                  </a:rPr>
                  <a:t>기술자격제도</a:t>
                </a:r>
                <a:endParaRPr lang="ko-KR" altLang="en-US" sz="1400">
                  <a:latin typeface="맑은 고딕"/>
                  <a:ea typeface="맑은 고딕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6512126" y="2257575"/>
                <a:ext cx="1015664" cy="43088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algn="ctr">
                  <a:defRPr/>
                </a:pPr>
                <a:r>
                  <a:rPr lang="ko-KR" altLang="en-US" sz="1400">
                    <a:latin typeface="맑은 고딕"/>
                    <a:ea typeface="맑은 고딕"/>
                  </a:rPr>
                  <a:t>고등교육</a:t>
                </a:r>
                <a:r>
                  <a:rPr lang="en-US" altLang="ko-KR" sz="1400">
                    <a:latin typeface="맑은 고딕"/>
                    <a:ea typeface="맑은 고딕"/>
                  </a:rPr>
                  <a:t>·</a:t>
                </a:r>
                <a:br>
                  <a:rPr lang="en-US" altLang="ko-KR" sz="1400">
                    <a:latin typeface="맑은 고딕"/>
                    <a:ea typeface="맑은 고딕"/>
                  </a:rPr>
                </a:br>
                <a:r>
                  <a:rPr lang="ko-KR" altLang="en-US" sz="1400">
                    <a:latin typeface="맑은 고딕"/>
                    <a:ea typeface="맑은 고딕"/>
                  </a:rPr>
                  <a:t>이공계지원법</a:t>
                </a:r>
                <a:endParaRPr lang="ko-KR" altLang="en-US" sz="1400">
                  <a:latin typeface="맑은 고딕"/>
                  <a:ea typeface="맑은 고딕"/>
                </a:endParaRPr>
              </a:p>
            </p:txBody>
          </p:sp>
          <p:cxnSp>
            <p:nvCxnSpPr>
              <p:cNvPr id="56" name="직선 연결선 55"/>
              <p:cNvCxnSpPr/>
              <p:nvPr/>
            </p:nvCxnSpPr>
            <p:spPr>
              <a:xfrm>
                <a:off x="2250040" y="2232217"/>
                <a:ext cx="0" cy="44592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직선 연결선 56"/>
              <p:cNvCxnSpPr/>
              <p:nvPr/>
            </p:nvCxnSpPr>
            <p:spPr>
              <a:xfrm>
                <a:off x="6079011" y="2232217"/>
                <a:ext cx="0" cy="44592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그룹 98"/>
            <p:cNvGrpSpPr/>
            <p:nvPr/>
          </p:nvGrpSpPr>
          <p:grpSpPr>
            <a:xfrm rot="0">
              <a:off x="8120545" y="1754170"/>
              <a:ext cx="3655634" cy="1038225"/>
              <a:chOff x="8121164" y="1754170"/>
              <a:chExt cx="3610438" cy="1038225"/>
            </a:xfrm>
          </p:grpSpPr>
          <p:sp>
            <p:nvSpPr>
              <p:cNvPr id="17" name="양쪽 모서리가 둥근 사각형 16"/>
              <p:cNvSpPr/>
              <p:nvPr/>
            </p:nvSpPr>
            <p:spPr>
              <a:xfrm>
                <a:off x="8121164" y="1754170"/>
                <a:ext cx="3610438" cy="380816"/>
              </a:xfrm>
              <a:prstGeom prst="round2SameRect">
                <a:avLst>
                  <a:gd name="adj1" fmla="val 16667"/>
                  <a:gd name="adj2" fmla="val 0"/>
                </a:avLst>
              </a:prstGeom>
              <a:solidFill>
                <a:srgbClr val="4351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0085736" y="1794733"/>
                <a:ext cx="882293" cy="276999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산학협력</a:t>
                </a:r>
                <a:endParaRPr lang="ko-KR" altLang="en-US" b="1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28" name="그룹 27"/>
              <p:cNvGrpSpPr/>
              <p:nvPr/>
            </p:nvGrpSpPr>
            <p:grpSpPr>
              <a:xfrm rot="0">
                <a:off x="9021745" y="1831845"/>
                <a:ext cx="936210" cy="202775"/>
                <a:chOff x="8819090" y="1888326"/>
                <a:chExt cx="1246095" cy="245357"/>
              </a:xfrm>
            </p:grpSpPr>
            <p:sp>
              <p:nvSpPr>
                <p:cNvPr id="29" name="모서리가 둥근 직사각형 28"/>
                <p:cNvSpPr/>
                <p:nvPr/>
              </p:nvSpPr>
              <p:spPr>
                <a:xfrm>
                  <a:off x="8819090" y="1888326"/>
                  <a:ext cx="1246095" cy="24535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1400"/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8934930" y="1927707"/>
                  <a:ext cx="1014415" cy="16659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 w="9525"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/>
                      <a:ea typeface="넥슨Lv2고딕 Bold"/>
                    </a:defRPr>
                  </a:lvl1pPr>
                </a:lstStyle>
                <a:p>
                  <a:pPr algn="ctr">
                    <a:defRPr/>
                  </a:pPr>
                  <a:r>
                    <a:rPr lang="ko-KR" altLang="en-US" sz="1200" b="1">
                      <a:solidFill>
                        <a:srgbClr val="4351ce"/>
                      </a:solidFill>
                      <a:latin typeface="맑은 고딕"/>
                      <a:ea typeface="맑은 고딕"/>
                    </a:rPr>
                    <a:t>‘</a:t>
                  </a:r>
                  <a:r>
                    <a:rPr lang="en-US" altLang="ko-KR" sz="1200" b="1">
                      <a:solidFill>
                        <a:srgbClr val="4351ce"/>
                      </a:solidFill>
                      <a:latin typeface="맑은 고딕"/>
                      <a:ea typeface="맑은 고딕"/>
                    </a:rPr>
                    <a:t>00~’10</a:t>
                  </a:r>
                  <a:r>
                    <a:rPr lang="ko-KR" altLang="en-US" sz="1200" b="1">
                      <a:solidFill>
                        <a:srgbClr val="4351ce"/>
                      </a:solidFill>
                      <a:latin typeface="맑은 고딕"/>
                      <a:ea typeface="맑은 고딕"/>
                    </a:rPr>
                    <a:t>년대</a:t>
                  </a:r>
                  <a:endParaRPr lang="ko-KR" altLang="en-US" sz="1200" b="1">
                    <a:solidFill>
                      <a:srgbClr val="4351ce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37" name="TextBox 36"/>
              <p:cNvSpPr txBox="1"/>
              <p:nvPr/>
            </p:nvSpPr>
            <p:spPr>
              <a:xfrm>
                <a:off x="8408194" y="2365296"/>
                <a:ext cx="1237198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algn="ctr">
                  <a:defRPr/>
                </a:pPr>
                <a:r>
                  <a:rPr lang="ko-KR" altLang="en-US" sz="1400">
                    <a:latin typeface="맑은 고딕"/>
                    <a:ea typeface="맑은 고딕"/>
                  </a:rPr>
                  <a:t>대학 산학협력단</a:t>
                </a:r>
                <a:endParaRPr lang="ko-KR" altLang="en-US" sz="1400">
                  <a:latin typeface="맑은 고딕"/>
                  <a:ea typeface="맑은 고딕"/>
                </a:endParaRPr>
              </a:p>
            </p:txBody>
          </p:sp>
          <p:sp>
            <p:nvSpPr>
              <p:cNvPr id="47" name="모서리가 둥근 직사각형 46"/>
              <p:cNvSpPr/>
              <p:nvPr/>
            </p:nvSpPr>
            <p:spPr>
              <a:xfrm>
                <a:off x="8121164" y="1754170"/>
                <a:ext cx="3610438" cy="1038225"/>
              </a:xfrm>
              <a:prstGeom prst="roundRect">
                <a:avLst>
                  <a:gd name="adj" fmla="val 5658"/>
                </a:avLst>
              </a:prstGeom>
              <a:noFill/>
              <a:ln>
                <a:solidFill>
                  <a:srgbClr val="4351c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10405799" y="2365296"/>
                <a:ext cx="846387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algn="ctr">
                  <a:defRPr/>
                </a:pPr>
                <a:r>
                  <a:rPr lang="ko-KR" altLang="en-US" sz="1400">
                    <a:latin typeface="맑은 고딕"/>
                    <a:ea typeface="맑은 고딕"/>
                  </a:rPr>
                  <a:t>산학협력법</a:t>
                </a:r>
                <a:endParaRPr lang="ko-KR" altLang="en-US" sz="1400">
                  <a:latin typeface="맑은 고딕"/>
                  <a:ea typeface="맑은 고딕"/>
                </a:endParaRPr>
              </a:p>
            </p:txBody>
          </p:sp>
          <p:cxnSp>
            <p:nvCxnSpPr>
              <p:cNvPr id="58" name="직선 연결선 57"/>
              <p:cNvCxnSpPr/>
              <p:nvPr/>
            </p:nvCxnSpPr>
            <p:spPr>
              <a:xfrm>
                <a:off x="9926383" y="2232217"/>
                <a:ext cx="0" cy="44592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오른쪽 화살표 58"/>
            <p:cNvSpPr/>
            <p:nvPr/>
          </p:nvSpPr>
          <p:spPr>
            <a:xfrm>
              <a:off x="4023515" y="2924290"/>
              <a:ext cx="304653" cy="27993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42c7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30" name="그룹 129"/>
          <p:cNvGrpSpPr/>
          <p:nvPr/>
        </p:nvGrpSpPr>
        <p:grpSpPr>
          <a:xfrm rot="0">
            <a:off x="841586" y="4631524"/>
            <a:ext cx="10807278" cy="1687300"/>
            <a:chOff x="483536" y="4469598"/>
            <a:chExt cx="10807278" cy="2015002"/>
          </a:xfrm>
        </p:grpSpPr>
        <p:sp>
          <p:nvSpPr>
            <p:cNvPr id="61" name="직사각형 60"/>
            <p:cNvSpPr/>
            <p:nvPr/>
          </p:nvSpPr>
          <p:spPr>
            <a:xfrm>
              <a:off x="483536" y="4819930"/>
              <a:ext cx="1112423" cy="1664670"/>
            </a:xfrm>
            <a:prstGeom prst="rect">
              <a:avLst/>
            </a:prstGeom>
            <a:solidFill>
              <a:srgbClr val="dee7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4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811820" y="4868888"/>
              <a:ext cx="2485296" cy="3693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133350" indent="-133350">
                <a:buFont typeface="Wingdings"/>
                <a:buChar char="§"/>
                <a:defRPr/>
              </a:pPr>
              <a:r>
                <a:rPr lang="ko-KR" altLang="en-US" sz="1200" b="1">
                  <a:latin typeface="맑은 고딕"/>
                  <a:ea typeface="맑은 고딕"/>
                </a:rPr>
                <a:t>대학</a:t>
              </a:r>
              <a:r>
                <a:rPr lang="ko-KR" altLang="en-US" sz="1200" b="1">
                  <a:latin typeface="+mn-ea"/>
                  <a:ea typeface="+mn-ea"/>
                </a:rPr>
                <a:t>內</a:t>
              </a:r>
              <a:r>
                <a:rPr lang="ko-KR" altLang="en-US" sz="1200" b="1">
                  <a:latin typeface="맑은 고딕"/>
                  <a:ea typeface="맑은 고딕"/>
                </a:rPr>
                <a:t> 학사</a:t>
              </a:r>
              <a:r>
                <a:rPr lang="en-US" altLang="ko-KR" sz="1200" b="1">
                  <a:latin typeface="맑은 고딕"/>
                  <a:ea typeface="맑은 고딕"/>
                </a:rPr>
                <a:t>·</a:t>
              </a:r>
              <a:r>
                <a:rPr lang="ko-KR" altLang="en-US" sz="1200" b="1">
                  <a:latin typeface="맑은 고딕"/>
                  <a:ea typeface="맑은 고딕"/>
                </a:rPr>
                <a:t>석박사</a:t>
              </a:r>
              <a:r>
                <a:rPr lang="en-US" altLang="ko-KR" sz="1200" b="1">
                  <a:latin typeface="맑은 고딕"/>
                  <a:ea typeface="맑은 고딕"/>
                </a:rPr>
                <a:t>·</a:t>
              </a:r>
              <a:r>
                <a:rPr lang="ko-KR" altLang="en-US" sz="1200" b="1">
                  <a:latin typeface="맑은 고딕"/>
                  <a:ea typeface="맑은 고딕"/>
                </a:rPr>
                <a:t>재직자 과정</a:t>
              </a:r>
              <a:r>
                <a:rPr lang="ko-KR" altLang="en-US" sz="1200">
                  <a:latin typeface="맑은 고딕"/>
                  <a:ea typeface="맑은 고딕"/>
                </a:rPr>
                <a:t>운영</a:t>
              </a:r>
              <a:endParaRPr lang="ko-KR" altLang="en-US" sz="1200">
                <a:latin typeface="맑은 고딕"/>
                <a:ea typeface="맑은 고딕"/>
              </a:endParaRPr>
            </a:p>
            <a:p>
              <a:pPr marL="133350" indent="-133350">
                <a:buFont typeface="Wingdings"/>
                <a:buChar char="§"/>
                <a:defRPr/>
              </a:pPr>
              <a:r>
                <a:rPr lang="ko-KR" altLang="en-US" sz="1200" b="1">
                  <a:latin typeface="맑은 고딕"/>
                  <a:ea typeface="맑은 고딕"/>
                </a:rPr>
                <a:t>산학 공동</a:t>
              </a:r>
              <a:r>
                <a:rPr lang="ko-KR" altLang="en-US" sz="1200">
                  <a:latin typeface="맑은 고딕"/>
                  <a:ea typeface="맑은 고딕"/>
                </a:rPr>
                <a:t>연구</a:t>
              </a:r>
              <a:endParaRPr lang="ko-KR" altLang="en-US" sz="1200">
                <a:latin typeface="맑은 고딕"/>
                <a:ea typeface="맑은 고딕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033022" y="4868888"/>
              <a:ext cx="1519647" cy="3693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133350" indent="-133350">
                <a:buFont typeface="Wingdings"/>
                <a:buChar char="§"/>
                <a:defRPr/>
              </a:pPr>
              <a:r>
                <a:rPr lang="ko-KR" altLang="en-US" sz="1200" b="1">
                  <a:latin typeface="맑은 고딕"/>
                  <a:ea typeface="맑은 고딕"/>
                </a:rPr>
                <a:t>기업</a:t>
              </a:r>
              <a:r>
                <a:rPr lang="en-US" altLang="ko-KR" sz="1200" b="1">
                  <a:latin typeface="맑은 고딕"/>
                  <a:ea typeface="맑은 고딕"/>
                </a:rPr>
                <a:t>-</a:t>
              </a:r>
              <a:r>
                <a:rPr lang="ko-KR" altLang="en-US" sz="1200" b="1">
                  <a:latin typeface="맑은 고딕"/>
                  <a:ea typeface="맑은 고딕"/>
                </a:rPr>
                <a:t>인력 </a:t>
              </a:r>
              <a:r>
                <a:rPr lang="ko-KR" altLang="en-US" sz="1200">
                  <a:latin typeface="맑은 고딕"/>
                  <a:ea typeface="맑은 고딕"/>
                </a:rPr>
                <a:t>매칭지원</a:t>
              </a:r>
              <a:endParaRPr lang="ko-KR" altLang="en-US" sz="1200">
                <a:latin typeface="맑은 고딕"/>
                <a:ea typeface="맑은 고딕"/>
              </a:endParaRPr>
            </a:p>
            <a:p>
              <a:pPr marL="133350" indent="-133350">
                <a:buFont typeface="Wingdings"/>
                <a:buChar char="§"/>
                <a:defRPr/>
              </a:pPr>
              <a:r>
                <a:rPr lang="ko-KR" altLang="en-US" sz="1200" b="1">
                  <a:latin typeface="맑은 고딕"/>
                  <a:ea typeface="맑은 고딕"/>
                </a:rPr>
                <a:t>전문인력 </a:t>
              </a:r>
              <a:r>
                <a:rPr lang="ko-KR" altLang="en-US" sz="1200">
                  <a:latin typeface="맑은 고딕"/>
                  <a:ea typeface="맑은 고딕"/>
                </a:rPr>
                <a:t>인건비지원</a:t>
              </a:r>
              <a:endParaRPr lang="en-US" altLang="ko-KR" sz="1200">
                <a:latin typeface="맑은 고딕"/>
                <a:ea typeface="맑은 고딕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324708" y="4854059"/>
              <a:ext cx="1895391" cy="3693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133350" indent="-133350">
                <a:buFont typeface="Wingdings"/>
                <a:buChar char="§"/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산업</a:t>
              </a:r>
              <a:r>
                <a:rPr lang="ko-KR" altLang="en-US" sz="1200" b="1">
                  <a:latin typeface="맑은 고딕"/>
                  <a:ea typeface="맑은 고딕"/>
                </a:rPr>
                <a:t>기술</a:t>
              </a:r>
              <a:r>
                <a:rPr lang="en-US" altLang="ko-KR" sz="1050">
                  <a:latin typeface="맑은 고딕"/>
                  <a:ea typeface="맑은 고딕"/>
                </a:rPr>
                <a:t>(</a:t>
              </a:r>
              <a:r>
                <a:rPr lang="ko-KR" altLang="en-US" sz="1050">
                  <a:latin typeface="맑은 고딕"/>
                  <a:ea typeface="맑은 고딕"/>
                </a:rPr>
                <a:t>인력</a:t>
              </a:r>
              <a:r>
                <a:rPr lang="en-US" altLang="ko-KR" sz="1050">
                  <a:latin typeface="맑은 고딕"/>
                  <a:ea typeface="맑은 고딕"/>
                </a:rPr>
                <a:t>)</a:t>
              </a:r>
              <a:r>
                <a:rPr lang="ko-KR" altLang="en-US" sz="1200" b="1">
                  <a:latin typeface="맑은 고딕"/>
                  <a:ea typeface="맑은 고딕"/>
                </a:rPr>
                <a:t>보호</a:t>
              </a:r>
              <a:endParaRPr lang="ko-KR" altLang="en-US" sz="1200" b="1">
                <a:latin typeface="맑은 고딕"/>
                <a:ea typeface="맑은 고딕"/>
              </a:endParaRPr>
            </a:p>
            <a:p>
              <a:pPr marL="133350" indent="-133350">
                <a:buFont typeface="Wingdings"/>
                <a:buChar char="§"/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장기근속 등 </a:t>
              </a:r>
              <a:r>
                <a:rPr lang="ko-KR" altLang="en-US" sz="1200" b="1">
                  <a:latin typeface="맑은 고딕"/>
                  <a:ea typeface="맑은 고딕"/>
                </a:rPr>
                <a:t>고용유지 지원</a:t>
              </a:r>
              <a:endParaRPr lang="ko-KR" altLang="en-US" sz="1200" b="1">
                <a:latin typeface="맑은 고딕"/>
                <a:ea typeface="맑은 고딕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811820" y="5319610"/>
              <a:ext cx="1548181" cy="3693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 b="1">
                  <a:latin typeface="맑은 고딕"/>
                  <a:ea typeface="맑은 고딕"/>
                </a:rPr>
                <a:t>인적자원법</a:t>
              </a:r>
              <a:r>
                <a:rPr lang="en-US" altLang="ko-KR" sz="1200">
                  <a:latin typeface="맑은 고딕"/>
                  <a:ea typeface="맑은 고딕"/>
                </a:rPr>
                <a:t>, </a:t>
              </a:r>
              <a:r>
                <a:rPr lang="ko-KR" altLang="en-US" sz="1200">
                  <a:latin typeface="맑은 고딕"/>
                  <a:ea typeface="맑은 고딕"/>
                </a:rPr>
                <a:t>산학협력법 </a:t>
              </a:r>
              <a:br>
                <a:rPr lang="en-US" altLang="ko-KR" sz="1200">
                  <a:latin typeface="맑은 고딕"/>
                  <a:ea typeface="맑은 고딕"/>
                </a:rPr>
              </a:br>
              <a:r>
                <a:rPr lang="ko-KR" altLang="en-US" sz="1200">
                  <a:latin typeface="맑은 고딕"/>
                  <a:ea typeface="맑은 고딕"/>
                </a:rPr>
                <a:t>산업기술혁신법 등</a:t>
              </a:r>
              <a:endParaRPr lang="ko-KR" altLang="en-US" sz="1200">
                <a:latin typeface="맑은 고딕"/>
                <a:ea typeface="맑은 고딕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033022" y="5319610"/>
              <a:ext cx="1858842" cy="3693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 b="1">
                  <a:latin typeface="맑은 고딕"/>
                  <a:ea typeface="맑은 고딕"/>
                </a:rPr>
                <a:t>중소기업인력법</a:t>
              </a:r>
              <a:r>
                <a:rPr lang="en-US" altLang="ko-KR" sz="1200">
                  <a:latin typeface="맑은 고딕"/>
                  <a:ea typeface="맑은 고딕"/>
                </a:rPr>
                <a:t>, </a:t>
              </a:r>
              <a:r>
                <a:rPr lang="ko-KR" altLang="en-US" sz="1200">
                  <a:latin typeface="맑은 고딕"/>
                  <a:ea typeface="맑은 고딕"/>
                </a:rPr>
                <a:t>중견기업법</a:t>
              </a:r>
              <a:r>
                <a:rPr lang="en-US" altLang="ko-KR" sz="1200">
                  <a:latin typeface="맑은 고딕"/>
                  <a:ea typeface="맑은 고딕"/>
                </a:rPr>
                <a:t>, </a:t>
              </a:r>
              <a:br>
                <a:rPr lang="en-US" altLang="ko-KR" sz="1200">
                  <a:latin typeface="맑은 고딕"/>
                  <a:ea typeface="맑은 고딕"/>
                </a:rPr>
              </a:br>
              <a:r>
                <a:rPr lang="ko-KR" altLang="en-US" sz="1200">
                  <a:latin typeface="맑은 고딕"/>
                  <a:ea typeface="맑은 고딕"/>
                </a:rPr>
                <a:t>이공계지원특별법 등</a:t>
              </a:r>
              <a:endParaRPr lang="ko-KR" altLang="en-US" sz="1200">
                <a:latin typeface="맑은 고딕"/>
                <a:ea typeface="맑은 고딕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8324708" y="5319610"/>
              <a:ext cx="2108269" cy="3693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 b="1">
                  <a:latin typeface="맑은 고딕"/>
                  <a:ea typeface="맑은 고딕"/>
                </a:rPr>
                <a:t>산업기술보호법</a:t>
              </a:r>
              <a:r>
                <a:rPr lang="en-US" altLang="ko-KR" sz="1200" b="1">
                  <a:latin typeface="맑은 고딕"/>
                  <a:ea typeface="맑은 고딕"/>
                </a:rPr>
                <a:t>, </a:t>
              </a:r>
              <a:r>
                <a:rPr lang="ko-KR" altLang="en-US" sz="1200">
                  <a:latin typeface="맑은 고딕"/>
                  <a:ea typeface="맑은 고딕"/>
                </a:rPr>
                <a:t>고용정책기본법</a:t>
              </a:r>
              <a:r>
                <a:rPr lang="en-US" altLang="ko-KR" sz="1200">
                  <a:latin typeface="맑은 고딕"/>
                  <a:ea typeface="맑은 고딕"/>
                </a:rPr>
                <a:t>,</a:t>
              </a:r>
              <a:br>
                <a:rPr lang="en-US" altLang="ko-KR" sz="1200">
                  <a:latin typeface="맑은 고딕"/>
                  <a:ea typeface="맑은 고딕"/>
                </a:rPr>
              </a:br>
              <a:r>
                <a:rPr lang="en-US" altLang="ko-KR" sz="1200">
                  <a:latin typeface="맑은 고딕"/>
                  <a:ea typeface="맑은 고딕"/>
                </a:rPr>
                <a:t> </a:t>
              </a:r>
              <a:r>
                <a:rPr lang="ko-KR" altLang="en-US" sz="1200">
                  <a:latin typeface="맑은 고딕"/>
                  <a:ea typeface="맑은 고딕"/>
                </a:rPr>
                <a:t>중소기업인력법 등</a:t>
              </a:r>
              <a:endParaRPr lang="ko-KR" altLang="en-US" sz="1200">
                <a:latin typeface="맑은 고딕"/>
                <a:ea typeface="맑은 고딕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811820" y="5871925"/>
              <a:ext cx="2023311" cy="184666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"/>
                  <a:ea typeface="넥슨Lv2고딕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디지털</a:t>
              </a:r>
              <a:r>
                <a:rPr lang="en-US" altLang="ko-KR" sz="1200">
                  <a:latin typeface="맑은 고딕"/>
                  <a:ea typeface="맑은 고딕"/>
                </a:rPr>
                <a:t>·</a:t>
              </a:r>
              <a:r>
                <a:rPr lang="ko-KR" altLang="en-US" sz="1200">
                  <a:latin typeface="맑은 고딕"/>
                  <a:ea typeface="맑은 고딕"/>
                </a:rPr>
                <a:t>신기술 혁신공유대학 등 </a:t>
              </a:r>
              <a:endParaRPr lang="ko-KR" altLang="en-US" sz="1200">
                <a:latin typeface="맑은 고딕"/>
                <a:ea typeface="맑은 고딕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033022" y="5871925"/>
              <a:ext cx="2242922" cy="184666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중견기업 핵심연구인력성장지원 등</a:t>
              </a:r>
              <a:endParaRPr lang="ko-KR" altLang="en-US" sz="1200">
                <a:latin typeface="맑은 고딕"/>
                <a:ea typeface="맑은 고딕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324708" y="5871925"/>
              <a:ext cx="1336904" cy="184666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"/>
                  <a:ea typeface="넥슨Lv2고딕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청년내일채움공제 등</a:t>
              </a:r>
              <a:endParaRPr lang="ko-KR" altLang="en-US" sz="1200">
                <a:latin typeface="맑은 고딕"/>
                <a:ea typeface="맑은 고딕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1811820" y="6247091"/>
              <a:ext cx="2168542" cy="184666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"/>
                  <a:ea typeface="넥슨Lv2고딕"/>
                </a:defRPr>
              </a:lvl1pPr>
            </a:lstStyle>
            <a:p>
              <a:pPr lvl="0">
                <a:defRPr/>
              </a:pPr>
              <a:r>
                <a:rPr lang="en-US" altLang="ko-KR" sz="1200">
                  <a:latin typeface="맑은 고딕"/>
                  <a:ea typeface="맑은 고딕"/>
                </a:rPr>
                <a:t>BIG3+</a:t>
              </a:r>
              <a:r>
                <a:rPr lang="ko-KR" altLang="en-US" sz="1200">
                  <a:latin typeface="맑은 고딕"/>
                  <a:ea typeface="맑은 고딕"/>
                </a:rPr>
                <a:t>인공지능 인재양성방안</a:t>
              </a:r>
              <a:r>
                <a:rPr lang="en-US" altLang="ko-KR" sz="1050">
                  <a:latin typeface="맑은 고딕"/>
                  <a:ea typeface="맑은 고딕"/>
                </a:rPr>
                <a:t>(‘21.4)</a:t>
              </a:r>
              <a:endParaRPr lang="ko-KR" altLang="en-US" sz="1050">
                <a:latin typeface="맑은 고딕"/>
                <a:ea typeface="맑은 고딕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033022" y="6247091"/>
              <a:ext cx="2451633" cy="184666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중소기업 맞춤형 일자리 지원방안</a:t>
              </a:r>
              <a:r>
                <a:rPr lang="en-US" altLang="ko-KR" sz="1050">
                  <a:latin typeface="맑은 고딕"/>
                  <a:ea typeface="맑은 고딕"/>
                </a:rPr>
                <a:t>(‘21.9)</a:t>
              </a:r>
              <a:endParaRPr lang="en-US" altLang="ko-KR" sz="1050">
                <a:latin typeface="맑은 고딕"/>
                <a:ea typeface="맑은 고딕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8324708" y="6247091"/>
              <a:ext cx="2064989" cy="184666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"/>
                  <a:ea typeface="넥슨Lv2고딕"/>
                </a:defRPr>
              </a:lvl1pPr>
            </a:lstStyle>
            <a:p>
              <a:pPr lvl="0">
                <a:defRPr/>
              </a:pPr>
              <a:r>
                <a:rPr lang="ko-KR" altLang="en-US" sz="1200">
                  <a:latin typeface="맑은 고딕"/>
                  <a:ea typeface="맑은 고딕"/>
                </a:rPr>
                <a:t>산업기술보호기본계획</a:t>
              </a:r>
              <a:r>
                <a:rPr lang="en-US" altLang="ko-KR" sz="1050">
                  <a:latin typeface="맑은 고딕"/>
                  <a:ea typeface="맑은 고딕"/>
                </a:rPr>
                <a:t>(</a:t>
              </a:r>
              <a:r>
                <a:rPr lang="ko-KR" altLang="en-US" sz="1050">
                  <a:latin typeface="맑은 고딕"/>
                  <a:ea typeface="맑은 고딕"/>
                </a:rPr>
                <a:t>연말 예정</a:t>
              </a:r>
              <a:r>
                <a:rPr lang="en-US" altLang="ko-KR" sz="1050">
                  <a:latin typeface="맑은 고딕"/>
                  <a:ea typeface="맑은 고딕"/>
                </a:rPr>
                <a:t>)</a:t>
              </a:r>
              <a:endParaRPr lang="en-US" altLang="ko-KR" sz="1050">
                <a:latin typeface="맑은 고딕"/>
                <a:ea typeface="맑은 고딕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716247" y="4972717"/>
              <a:ext cx="647001" cy="16555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0" tIns="0" rIns="0" bIns="0" anchor="ctr" anchorCtr="0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algn="ctr"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3267cb"/>
                  </a:solidFill>
                  <a:latin typeface="넥슨Lv1고딕 Bold"/>
                  <a:ea typeface="넥슨Lv1고딕 Bold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lvl="0">
                <a:defRPr/>
              </a:pPr>
              <a:r>
                <a:rPr lang="ko-KR" altLang="en-US" b="1">
                  <a:latin typeface="맑은 고딕"/>
                  <a:ea typeface="맑은 고딕"/>
                </a:rPr>
                <a:t>주요내용</a:t>
              </a:r>
              <a:endParaRPr lang="ko-KR" altLang="en-US" b="1">
                <a:latin typeface="맑은 고딕"/>
                <a:ea typeface="맑은 고딕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97123" y="5419631"/>
              <a:ext cx="485251" cy="16555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"/>
                  <a:ea typeface="넥슨Lv2고딕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3267cb"/>
                  </a:solidFill>
                  <a:latin typeface="맑은 고딕"/>
                  <a:ea typeface="맑은 고딕"/>
                </a:rPr>
                <a:t>법제도</a:t>
              </a:r>
              <a:endParaRPr lang="ko-KR" altLang="en-US" b="1">
                <a:solidFill>
                  <a:srgbClr val="3267cb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0469" y="5856535"/>
              <a:ext cx="338554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"/>
                  <a:ea typeface="넥슨Lv2고딕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3267cb"/>
                  </a:solidFill>
                  <a:latin typeface="맑은 고딕"/>
                  <a:ea typeface="맑은 고딕"/>
                </a:rPr>
                <a:t>사업</a:t>
              </a:r>
              <a:endParaRPr lang="ko-KR" altLang="en-US" sz="1100">
                <a:solidFill>
                  <a:srgbClr val="3267cb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3030" y="6254093"/>
              <a:ext cx="373435" cy="16555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"/>
                  <a:ea typeface="넥슨Lv2고딕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3267cb"/>
                  </a:solidFill>
                  <a:latin typeface="맑은 고딕"/>
                  <a:ea typeface="맑은 고딕"/>
                </a:rPr>
                <a:t>정 책</a:t>
              </a:r>
              <a:endParaRPr lang="ko-KR" altLang="en-US" b="1">
                <a:solidFill>
                  <a:srgbClr val="3267cb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8" name="양쪽 모서리가 둥근 사각형 77"/>
            <p:cNvSpPr/>
            <p:nvPr/>
          </p:nvSpPr>
          <p:spPr>
            <a:xfrm>
              <a:off x="1595959" y="4469598"/>
              <a:ext cx="3172141" cy="329693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33f3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맑은 고딕"/>
                  <a:ea typeface="맑은 고딕"/>
                </a:rPr>
                <a:t>양성</a:t>
              </a:r>
              <a:endParaRPr lang="ko-KR" altLang="en-US" sz="1600" b="1" spc="-80">
                <a:solidFill>
                  <a:schemeClr val="accent1">
                    <a:lumMod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9" name="양쪽 모서리가 둥근 사각형 78"/>
            <p:cNvSpPr/>
            <p:nvPr/>
          </p:nvSpPr>
          <p:spPr>
            <a:xfrm>
              <a:off x="4817876" y="4469598"/>
              <a:ext cx="3172141" cy="329693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42c7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맑은 고딕"/>
                  <a:ea typeface="맑은 고딕"/>
                </a:rPr>
                <a:t>활용</a:t>
              </a:r>
              <a:endParaRPr lang="ko-KR" altLang="en-US" sz="1600" b="1" spc="-80">
                <a:solidFill>
                  <a:schemeClr val="accent1">
                    <a:lumMod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80" name="양쪽 모서리가 둥근 사각형 79"/>
            <p:cNvSpPr/>
            <p:nvPr/>
          </p:nvSpPr>
          <p:spPr>
            <a:xfrm>
              <a:off x="8057996" y="4469598"/>
              <a:ext cx="3172141" cy="329693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3267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관리</a:t>
              </a:r>
              <a:endParaRPr lang="ko-KR" altLang="en-US" sz="1600" b="1" spc="-8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81" name="모서리가 둥근 직사각형 80"/>
            <p:cNvSpPr/>
            <p:nvPr/>
          </p:nvSpPr>
          <p:spPr>
            <a:xfrm>
              <a:off x="6603647" y="4879207"/>
              <a:ext cx="819872" cy="139569"/>
            </a:xfrm>
            <a:prstGeom prst="roundRect">
              <a:avLst>
                <a:gd name="adj" fmla="val 16667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ko-KR" altLang="en-US" sz="10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정보매칭</a:t>
              </a:r>
              <a:endParaRPr lang="ko-KR" altLang="en-US" sz="10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82" name="모서리가 둥근 직사각형 81"/>
            <p:cNvSpPr/>
            <p:nvPr/>
          </p:nvSpPr>
          <p:spPr>
            <a:xfrm>
              <a:off x="6603650" y="5071619"/>
              <a:ext cx="819872" cy="139569"/>
            </a:xfrm>
            <a:prstGeom prst="roundRect">
              <a:avLst>
                <a:gd name="adj" fmla="val 16667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ko-KR" altLang="en-US" sz="10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보상매칭</a:t>
              </a:r>
              <a:endParaRPr lang="ko-KR" altLang="en-US" sz="10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84" name="그룹 83"/>
            <p:cNvGrpSpPr/>
            <p:nvPr/>
          </p:nvGrpSpPr>
          <p:grpSpPr>
            <a:xfrm rot="0">
              <a:off x="4804506" y="4873570"/>
              <a:ext cx="3215849" cy="1611030"/>
              <a:chOff x="4908550" y="4374169"/>
              <a:chExt cx="3365500" cy="2140931"/>
            </a:xfrm>
          </p:grpSpPr>
          <p:cxnSp>
            <p:nvCxnSpPr>
              <p:cNvPr id="95" name="직선 연결선 94"/>
              <p:cNvCxnSpPr/>
              <p:nvPr/>
            </p:nvCxnSpPr>
            <p:spPr>
              <a:xfrm>
                <a:off x="4908550" y="4374169"/>
                <a:ext cx="0" cy="214093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>
                <a:off x="8274050" y="4374169"/>
                <a:ext cx="0" cy="214093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5" name="직선 연결선 84"/>
            <p:cNvCxnSpPr/>
            <p:nvPr/>
          </p:nvCxnSpPr>
          <p:spPr>
            <a:xfrm>
              <a:off x="1595959" y="5274285"/>
              <a:ext cx="9634179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연결선 86"/>
            <p:cNvCxnSpPr/>
            <p:nvPr/>
          </p:nvCxnSpPr>
          <p:spPr>
            <a:xfrm>
              <a:off x="1595959" y="5734268"/>
              <a:ext cx="9634179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직선 연결선 87"/>
            <p:cNvCxnSpPr/>
            <p:nvPr/>
          </p:nvCxnSpPr>
          <p:spPr>
            <a:xfrm>
              <a:off x="1595959" y="6194250"/>
              <a:ext cx="9634179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그룹 88"/>
            <p:cNvGrpSpPr/>
            <p:nvPr/>
          </p:nvGrpSpPr>
          <p:grpSpPr>
            <a:xfrm rot="0">
              <a:off x="521678" y="5274285"/>
              <a:ext cx="1073047" cy="1210315"/>
              <a:chOff x="426419" y="5078324"/>
              <a:chExt cx="10082508" cy="1537157"/>
            </a:xfrm>
          </p:grpSpPr>
          <p:cxnSp>
            <p:nvCxnSpPr>
              <p:cNvPr id="91" name="직선 연결선 90"/>
              <p:cNvCxnSpPr/>
              <p:nvPr/>
            </p:nvCxnSpPr>
            <p:spPr>
              <a:xfrm>
                <a:off x="426419" y="5078324"/>
                <a:ext cx="10082508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직선 연결선 91"/>
              <p:cNvCxnSpPr/>
              <p:nvPr/>
            </p:nvCxnSpPr>
            <p:spPr>
              <a:xfrm>
                <a:off x="426419" y="5662523"/>
                <a:ext cx="10082508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직선 연결선 92"/>
              <p:cNvCxnSpPr/>
              <p:nvPr/>
            </p:nvCxnSpPr>
            <p:spPr>
              <a:xfrm>
                <a:off x="426419" y="6246722"/>
                <a:ext cx="10082508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직선 연결선 93"/>
              <p:cNvCxnSpPr/>
              <p:nvPr/>
            </p:nvCxnSpPr>
            <p:spPr>
              <a:xfrm>
                <a:off x="426419" y="6615481"/>
                <a:ext cx="10082508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8" name="직선 연결선 97"/>
            <p:cNvCxnSpPr/>
            <p:nvPr/>
          </p:nvCxnSpPr>
          <p:spPr>
            <a:xfrm>
              <a:off x="1595959" y="5279912"/>
              <a:ext cx="9634179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직사각형 5"/>
            <p:cNvSpPr/>
            <p:nvPr/>
          </p:nvSpPr>
          <p:spPr>
            <a:xfrm>
              <a:off x="483536" y="4815169"/>
              <a:ext cx="10807278" cy="1669431"/>
            </a:xfrm>
            <a:prstGeom prst="rect">
              <a:avLst/>
            </a:prstGeom>
            <a:ln w="28575">
              <a:solidFill>
                <a:srgbClr val="dee7f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890355" y="240443"/>
            <a:ext cx="4815421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8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그간 정부의 정책내용 및 평가</a:t>
            </a:r>
            <a:endParaRPr lang="ko-KR" altLang="en-US" sz="2800" b="1">
              <a:solidFill>
                <a:srgbClr val="3267cb"/>
              </a:solidFill>
              <a:latin typeface="맑은 고딕"/>
              <a:ea typeface="맑은 고딕"/>
            </a:endParaRPr>
          </a:p>
        </p:txBody>
      </p:sp>
      <p:grpSp>
        <p:nvGrpSpPr>
          <p:cNvPr id="115" name="그룹 114"/>
          <p:cNvGrpSpPr/>
          <p:nvPr/>
        </p:nvGrpSpPr>
        <p:grpSpPr>
          <a:xfrm rot="0">
            <a:off x="370509" y="924398"/>
            <a:ext cx="4944365" cy="292388"/>
            <a:chOff x="370509" y="924398"/>
            <a:chExt cx="4944365" cy="292388"/>
          </a:xfrm>
        </p:grpSpPr>
        <p:sp>
          <p:nvSpPr>
            <p:cNvPr id="43" name="TextBox 42"/>
            <p:cNvSpPr txBox="1"/>
            <p:nvPr/>
          </p:nvSpPr>
          <p:spPr>
            <a:xfrm>
              <a:off x="676104" y="924398"/>
              <a:ext cx="4638770" cy="29238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900" b="1">
                  <a:solidFill>
                    <a:srgbClr val="4351ce"/>
                  </a:solidFill>
                  <a:latin typeface="맑은 고딕"/>
                  <a:ea typeface="맑은 고딕"/>
                </a:rPr>
                <a:t>공급주도 인력배출下</a:t>
              </a:r>
              <a:r>
                <a:rPr lang="en-US" altLang="ko-KR" sz="1900" b="1">
                  <a:solidFill>
                    <a:srgbClr val="4351ce"/>
                  </a:solidFill>
                  <a:latin typeface="맑은 고딕"/>
                  <a:ea typeface="맑은 고딕"/>
                </a:rPr>
                <a:t>, </a:t>
              </a:r>
              <a:r>
                <a:rPr lang="ko-KR" altLang="en-US" sz="1900" b="1">
                  <a:solidFill>
                    <a:srgbClr val="4351ce"/>
                  </a:solidFill>
                  <a:latin typeface="맑은 고딕"/>
                  <a:ea typeface="맑은 고딕"/>
                </a:rPr>
                <a:t>수요대응성 강화 추세</a:t>
              </a:r>
              <a:endParaRPr lang="ko-KR" altLang="en-US" sz="1900" b="1">
                <a:solidFill>
                  <a:srgbClr val="4351c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114" name="그림 113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370509" y="957566"/>
              <a:ext cx="226053" cy="226053"/>
            </a:xfrm>
            <a:prstGeom prst="rect">
              <a:avLst/>
            </a:prstGeom>
          </p:spPr>
        </p:pic>
      </p:grpSp>
      <p:grpSp>
        <p:nvGrpSpPr>
          <p:cNvPr id="131" name="그룹 130"/>
          <p:cNvGrpSpPr/>
          <p:nvPr/>
        </p:nvGrpSpPr>
        <p:grpSpPr>
          <a:xfrm rot="0">
            <a:off x="517285" y="4196982"/>
            <a:ext cx="6836015" cy="269304"/>
            <a:chOff x="355360" y="4111257"/>
            <a:chExt cx="6836015" cy="269304"/>
          </a:xfrm>
        </p:grpSpPr>
        <p:grpSp>
          <p:nvGrpSpPr>
            <p:cNvPr id="60" name="그룹 59"/>
            <p:cNvGrpSpPr/>
            <p:nvPr/>
          </p:nvGrpSpPr>
          <p:grpSpPr>
            <a:xfrm rot="0">
              <a:off x="5161319" y="4133850"/>
              <a:ext cx="2030056" cy="219781"/>
              <a:chOff x="4641603" y="3353314"/>
              <a:chExt cx="2030056" cy="219781"/>
            </a:xfrm>
          </p:grpSpPr>
          <p:sp>
            <p:nvSpPr>
              <p:cNvPr id="102" name="TextBox 101"/>
              <p:cNvSpPr txBox="1"/>
              <p:nvPr/>
            </p:nvSpPr>
            <p:spPr>
              <a:xfrm>
                <a:off x="4641603" y="3362839"/>
                <a:ext cx="67906" cy="210256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endParaRPr lang="en-US" altLang="ko-KR" sz="1400" b="1">
                  <a:solidFill>
                    <a:schemeClr val="tx2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6599890" y="3353314"/>
                <a:ext cx="71769" cy="20955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endParaRPr lang="en-US" altLang="ko-KR" sz="1400" b="1">
                  <a:solidFill>
                    <a:schemeClr val="tx2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120" name="그룹 119"/>
            <p:cNvGrpSpPr/>
            <p:nvPr/>
          </p:nvGrpSpPr>
          <p:grpSpPr>
            <a:xfrm rot="0">
              <a:off x="355360" y="4111257"/>
              <a:ext cx="4769090" cy="269304"/>
              <a:chOff x="355360" y="4098557"/>
              <a:chExt cx="4769090" cy="269304"/>
            </a:xfrm>
          </p:grpSpPr>
          <p:sp>
            <p:nvSpPr>
              <p:cNvPr id="101" name="TextBox 100"/>
              <p:cNvSpPr txBox="1"/>
              <p:nvPr/>
            </p:nvSpPr>
            <p:spPr>
              <a:xfrm>
                <a:off x="633476" y="4098557"/>
                <a:ext cx="4490974" cy="269304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1750" b="1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대학 주관 학과</a:t>
                </a:r>
                <a:r>
                  <a:rPr lang="en-US" altLang="ko-KR" sz="1750" b="1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1750" b="1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과정下 정부 주도 인력양성 추진</a:t>
                </a:r>
                <a:endParaRPr lang="ko-KR" altLang="en-US" sz="1750" b="1">
                  <a:solidFill>
                    <a:schemeClr val="accent1">
                      <a:lumMod val="75000"/>
                    </a:schemeClr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119" name="그룹 118"/>
              <p:cNvGrpSpPr/>
              <p:nvPr/>
            </p:nvGrpSpPr>
            <p:grpSpPr>
              <a:xfrm rot="0">
                <a:off x="355360" y="4146961"/>
                <a:ext cx="172496" cy="172496"/>
                <a:chOff x="355360" y="4158559"/>
                <a:chExt cx="172496" cy="172496"/>
              </a:xfrm>
            </p:grpSpPr>
            <p:sp>
              <p:nvSpPr>
                <p:cNvPr id="117" name="타원 116"/>
                <p:cNvSpPr/>
                <p:nvPr/>
              </p:nvSpPr>
              <p:spPr>
                <a:xfrm>
                  <a:off x="355360" y="4158559"/>
                  <a:ext cx="172496" cy="172496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/>
                </a:p>
              </p:txBody>
            </p:sp>
            <p:sp>
              <p:nvSpPr>
                <p:cNvPr id="118" name="이등변 삼각형 117"/>
                <p:cNvSpPr/>
                <p:nvPr/>
              </p:nvSpPr>
              <p:spPr>
                <a:xfrm rot="5400000">
                  <a:off x="415026" y="4213090"/>
                  <a:ext cx="73583" cy="63434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/>
                </a:p>
              </p:txBody>
            </p:sp>
          </p:grpSp>
        </p:grpSp>
      </p:grpSp>
      <p:sp>
        <p:nvSpPr>
          <p:cNvPr id="100" name="TextBox 99"/>
          <p:cNvSpPr txBox="1"/>
          <p:nvPr/>
        </p:nvSpPr>
        <p:spPr>
          <a:xfrm>
            <a:off x="6118705" y="240443"/>
            <a:ext cx="1982915" cy="40011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600" b="1" spc="-15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그간 정책내용</a:t>
            </a:r>
            <a:endParaRPr lang="ko-KR" altLang="en-US" sz="2600" b="1" spc="-15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" name="그룹 193">
            <a:extLst>
              <a:ext uri="{FF2B5EF4-FFF2-40B4-BE49-F238E27FC236}">
                <a16:creationId xmlns:a16="http://schemas.microsoft.com/office/drawing/2014/main" id="{ADCC8FF8-2B0B-46B1-952F-285CC4B73009}"/>
              </a:ext>
            </a:extLst>
          </p:cNvPr>
          <p:cNvGrpSpPr/>
          <p:nvPr/>
        </p:nvGrpSpPr>
        <p:grpSpPr>
          <a:xfrm>
            <a:off x="8124825" y="1588227"/>
            <a:ext cx="3616325" cy="1432800"/>
            <a:chOff x="8124825" y="1588227"/>
            <a:chExt cx="3616325" cy="1432800"/>
          </a:xfrm>
        </p:grpSpPr>
        <p:sp>
          <p:nvSpPr>
            <p:cNvPr id="95" name="모서리가 둥근 직사각형 124">
              <a:extLst>
                <a:ext uri="{FF2B5EF4-FFF2-40B4-BE49-F238E27FC236}">
                  <a16:creationId xmlns:a16="http://schemas.microsoft.com/office/drawing/2014/main" id="{D60A9CD3-7DBB-4B3B-8FF8-0133C23FE4ED}"/>
                </a:ext>
              </a:extLst>
            </p:cNvPr>
            <p:cNvSpPr/>
            <p:nvPr/>
          </p:nvSpPr>
          <p:spPr>
            <a:xfrm>
              <a:off x="8124825" y="1588227"/>
              <a:ext cx="3616325" cy="1432800"/>
            </a:xfrm>
            <a:prstGeom prst="roundRect">
              <a:avLst>
                <a:gd name="adj" fmla="val 14950"/>
              </a:avLst>
            </a:prstGeom>
            <a:solidFill>
              <a:srgbClr val="178DA9"/>
            </a:solidFill>
            <a:ln w="158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/>
                <a:t>  </a:t>
              </a:r>
              <a:endParaRPr lang="ko-KR" altLang="en-US" sz="2000" b="1" dirty="0"/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3E4AF2A4-6CCF-4A1E-90D8-EAC5CACC562C}"/>
                </a:ext>
              </a:extLst>
            </p:cNvPr>
            <p:cNvSpPr txBox="1"/>
            <p:nvPr/>
          </p:nvSpPr>
          <p:spPr>
            <a:xfrm>
              <a:off x="9285252" y="1996851"/>
              <a:ext cx="2276264" cy="61555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 algn="ctr"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l"/>
              <a:r>
                <a:rPr lang="ko-KR" altLang="en-US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수요주도 </a:t>
              </a:r>
              <a:r>
                <a:rPr lang="en-US" altLang="ko-KR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HRD</a:t>
              </a:r>
              <a:r>
                <a:rPr lang="ko-KR" altLang="en-US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로</a:t>
              </a:r>
              <a:br>
                <a:rPr lang="en-US" altLang="ko-KR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사업체계 대전환 필요</a:t>
              </a:r>
            </a:p>
          </p:txBody>
        </p:sp>
        <p:pic>
          <p:nvPicPr>
            <p:cNvPr id="165" name="그림 164">
              <a:extLst>
                <a:ext uri="{FF2B5EF4-FFF2-40B4-BE49-F238E27FC236}">
                  <a16:creationId xmlns:a16="http://schemas.microsoft.com/office/drawing/2014/main" id="{78E39230-DE5F-4BD9-B801-9605F3E6C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5971" y="1902256"/>
              <a:ext cx="804742" cy="804742"/>
            </a:xfrm>
            <a:prstGeom prst="rect">
              <a:avLst/>
            </a:prstGeom>
          </p:spPr>
        </p:pic>
      </p:grpSp>
      <p:grpSp>
        <p:nvGrpSpPr>
          <p:cNvPr id="193" name="그룹 192">
            <a:extLst>
              <a:ext uri="{FF2B5EF4-FFF2-40B4-BE49-F238E27FC236}">
                <a16:creationId xmlns:a16="http://schemas.microsoft.com/office/drawing/2014/main" id="{AE2248BE-63F5-4FA3-95A2-6F57FDC3AA8B}"/>
              </a:ext>
            </a:extLst>
          </p:cNvPr>
          <p:cNvGrpSpPr/>
          <p:nvPr/>
        </p:nvGrpSpPr>
        <p:grpSpPr>
          <a:xfrm>
            <a:off x="8124825" y="3298796"/>
            <a:ext cx="3616325" cy="1432800"/>
            <a:chOff x="8124825" y="3298796"/>
            <a:chExt cx="3616325" cy="1432800"/>
          </a:xfrm>
        </p:grpSpPr>
        <p:sp>
          <p:nvSpPr>
            <p:cNvPr id="114" name="모서리가 둥근 직사각형 125">
              <a:extLst>
                <a:ext uri="{FF2B5EF4-FFF2-40B4-BE49-F238E27FC236}">
                  <a16:creationId xmlns:a16="http://schemas.microsoft.com/office/drawing/2014/main" id="{8658974C-92A4-4DEC-AD97-9053263B9B31}"/>
                </a:ext>
              </a:extLst>
            </p:cNvPr>
            <p:cNvSpPr/>
            <p:nvPr/>
          </p:nvSpPr>
          <p:spPr>
            <a:xfrm>
              <a:off x="8124825" y="3298796"/>
              <a:ext cx="3616325" cy="1432800"/>
            </a:xfrm>
            <a:prstGeom prst="roundRect">
              <a:avLst>
                <a:gd name="adj" fmla="val 14950"/>
              </a:avLst>
            </a:prstGeom>
            <a:solidFill>
              <a:srgbClr val="178DA9"/>
            </a:solidFill>
            <a:ln w="158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000" b="1"/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3A25C4FF-2E64-4170-9122-6BB012B9A4E3}"/>
                </a:ext>
              </a:extLst>
            </p:cNvPr>
            <p:cNvSpPr txBox="1"/>
            <p:nvPr/>
          </p:nvSpPr>
          <p:spPr>
            <a:xfrm>
              <a:off x="9285252" y="3707420"/>
              <a:ext cx="2300310" cy="61555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 algn="ctr"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l"/>
              <a:r>
                <a:rPr lang="en-US" altLang="ko-KR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HRD </a:t>
              </a:r>
              <a:r>
                <a:rPr lang="ko-KR" altLang="en-US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인프라 고도화에</a:t>
              </a:r>
              <a:br>
                <a:rPr lang="en-US" altLang="ko-KR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과감한 지원 긴요</a:t>
              </a:r>
            </a:p>
          </p:txBody>
        </p:sp>
        <p:pic>
          <p:nvPicPr>
            <p:cNvPr id="166" name="그림 165">
              <a:extLst>
                <a:ext uri="{FF2B5EF4-FFF2-40B4-BE49-F238E27FC236}">
                  <a16:creationId xmlns:a16="http://schemas.microsoft.com/office/drawing/2014/main" id="{019527E8-DC23-4F2C-9148-D0E0D414B7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770" y="3617624"/>
              <a:ext cx="795144" cy="795144"/>
            </a:xfrm>
            <a:prstGeom prst="rect">
              <a:avLst/>
            </a:prstGeom>
          </p:spPr>
        </p:pic>
      </p:grpSp>
      <p:grpSp>
        <p:nvGrpSpPr>
          <p:cNvPr id="192" name="그룹 191">
            <a:extLst>
              <a:ext uri="{FF2B5EF4-FFF2-40B4-BE49-F238E27FC236}">
                <a16:creationId xmlns:a16="http://schemas.microsoft.com/office/drawing/2014/main" id="{0E538D4A-E227-45A8-8F24-96AB1DE2F808}"/>
              </a:ext>
            </a:extLst>
          </p:cNvPr>
          <p:cNvGrpSpPr/>
          <p:nvPr/>
        </p:nvGrpSpPr>
        <p:grpSpPr>
          <a:xfrm>
            <a:off x="8124825" y="5011543"/>
            <a:ext cx="3616325" cy="1432800"/>
            <a:chOff x="8124825" y="5011543"/>
            <a:chExt cx="3616325" cy="1432800"/>
          </a:xfrm>
        </p:grpSpPr>
        <p:sp>
          <p:nvSpPr>
            <p:cNvPr id="118" name="모서리가 둥근 직사각형 126">
              <a:extLst>
                <a:ext uri="{FF2B5EF4-FFF2-40B4-BE49-F238E27FC236}">
                  <a16:creationId xmlns:a16="http://schemas.microsoft.com/office/drawing/2014/main" id="{DE8D5E5B-483B-4DA1-AC31-0AA01AE5D1D5}"/>
                </a:ext>
              </a:extLst>
            </p:cNvPr>
            <p:cNvSpPr/>
            <p:nvPr/>
          </p:nvSpPr>
          <p:spPr>
            <a:xfrm>
              <a:off x="8124825" y="5011543"/>
              <a:ext cx="3616325" cy="1432800"/>
            </a:xfrm>
            <a:prstGeom prst="roundRect">
              <a:avLst>
                <a:gd name="adj" fmla="val 14950"/>
              </a:avLst>
            </a:prstGeom>
            <a:solidFill>
              <a:srgbClr val="178DA9"/>
            </a:solidFill>
            <a:ln w="158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000" b="1"/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EFCED29D-8060-4E0C-9A86-F545A2E098DE}"/>
                </a:ext>
              </a:extLst>
            </p:cNvPr>
            <p:cNvSpPr txBox="1"/>
            <p:nvPr/>
          </p:nvSpPr>
          <p:spPr>
            <a:xfrm>
              <a:off x="9285252" y="5420167"/>
              <a:ext cx="2276264" cy="61555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 algn="ctr"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l"/>
              <a:r>
                <a:rPr lang="ko-KR" altLang="en-US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국내 핵심인력 </a:t>
              </a:r>
              <a:r>
                <a:rPr lang="ko-KR" altLang="en-US" sz="2000" b="1" spc="-150" dirty="0" err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수급처</a:t>
              </a:r>
              <a:br>
                <a:rPr lang="en-US" altLang="ko-KR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2000" b="1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다양화 필요</a:t>
              </a:r>
            </a:p>
          </p:txBody>
        </p:sp>
        <p:pic>
          <p:nvPicPr>
            <p:cNvPr id="167" name="그림 166">
              <a:extLst>
                <a:ext uri="{FF2B5EF4-FFF2-40B4-BE49-F238E27FC236}">
                  <a16:creationId xmlns:a16="http://schemas.microsoft.com/office/drawing/2014/main" id="{FABCDDB6-372F-4539-82DB-E0B504AF49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8693" y="5328294"/>
              <a:ext cx="799298" cy="799298"/>
            </a:xfrm>
            <a:prstGeom prst="rect">
              <a:avLst/>
            </a:prstGeom>
          </p:spPr>
        </p:pic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00B2BEE0-E41A-4388-A552-EA83BA3F1517}"/>
              </a:ext>
            </a:extLst>
          </p:cNvPr>
          <p:cNvSpPr txBox="1"/>
          <p:nvPr/>
        </p:nvSpPr>
        <p:spPr>
          <a:xfrm>
            <a:off x="890355" y="240443"/>
            <a:ext cx="4815421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그간 정부의 정책내용 및 평가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04000" y="206067"/>
            <a:ext cx="35907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28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Ⅲ</a:t>
            </a:r>
            <a:endParaRPr lang="ko-KR" altLang="en-US" sz="280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35694A1-6D3B-4470-BFF3-822A669B771C}"/>
              </a:ext>
            </a:extLst>
          </p:cNvPr>
          <p:cNvSpPr txBox="1"/>
          <p:nvPr/>
        </p:nvSpPr>
        <p:spPr>
          <a:xfrm>
            <a:off x="6118705" y="240443"/>
            <a:ext cx="2709075" cy="40011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lIns="0" tIns="0" rIns="0" bIns="0" rtlCol="0">
            <a:spAutoFit/>
          </a:bodyPr>
          <a:lstStyle/>
          <a:p>
            <a:r>
              <a:rPr lang="ko-KR" altLang="en-US" sz="2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 및 </a:t>
            </a:r>
            <a:r>
              <a:rPr lang="ko-KR" altLang="en-US" sz="2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향후과제</a:t>
            </a:r>
            <a:endParaRPr lang="ko-KR" altLang="en-US" sz="2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0C96DEB-0C5D-45BC-9664-E77F6D565EE1}"/>
              </a:ext>
            </a:extLst>
          </p:cNvPr>
          <p:cNvSpPr txBox="1"/>
          <p:nvPr/>
        </p:nvSpPr>
        <p:spPr>
          <a:xfrm>
            <a:off x="1500888" y="1005239"/>
            <a:ext cx="4243469" cy="2923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“수요지향형” 인재수급 생태계 구축 필요</a:t>
            </a:r>
          </a:p>
        </p:txBody>
      </p:sp>
      <p:sp>
        <p:nvSpPr>
          <p:cNvPr id="96" name="오른쪽 화살표 95">
            <a:extLst>
              <a:ext uri="{FF2B5EF4-FFF2-40B4-BE49-F238E27FC236}">
                <a16:creationId xmlns:a16="http://schemas.microsoft.com/office/drawing/2014/main" id="{4F3AA676-28DA-4FBF-962D-AECA5FC9712F}"/>
              </a:ext>
            </a:extLst>
          </p:cNvPr>
          <p:cNvSpPr/>
          <p:nvPr/>
        </p:nvSpPr>
        <p:spPr>
          <a:xfrm>
            <a:off x="7745374" y="1928992"/>
            <a:ext cx="522326" cy="692516"/>
          </a:xfrm>
          <a:prstGeom prst="rightArrow">
            <a:avLst>
              <a:gd name="adj1" fmla="val 50000"/>
              <a:gd name="adj2" fmla="val 56818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74000">
                <a:srgbClr val="3FC5E5"/>
              </a:gs>
            </a:gsLst>
            <a:lin ang="0" scaled="1"/>
          </a:gradFill>
          <a:ln>
            <a:noFill/>
          </a:ln>
          <a:effectLst>
            <a:outerShdw dist="88900" algn="l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sp>
        <p:nvSpPr>
          <p:cNvPr id="116" name="오른쪽 화살표 128">
            <a:extLst>
              <a:ext uri="{FF2B5EF4-FFF2-40B4-BE49-F238E27FC236}">
                <a16:creationId xmlns:a16="http://schemas.microsoft.com/office/drawing/2014/main" id="{89D5AE7C-FB91-4583-A364-05499A00F812}"/>
              </a:ext>
            </a:extLst>
          </p:cNvPr>
          <p:cNvSpPr/>
          <p:nvPr/>
        </p:nvSpPr>
        <p:spPr>
          <a:xfrm>
            <a:off x="7745374" y="3593960"/>
            <a:ext cx="522326" cy="692516"/>
          </a:xfrm>
          <a:prstGeom prst="rightArrow">
            <a:avLst>
              <a:gd name="adj1" fmla="val 50000"/>
              <a:gd name="adj2" fmla="val 56818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74000">
                <a:srgbClr val="3FC5E5"/>
              </a:gs>
            </a:gsLst>
            <a:lin ang="0" scaled="1"/>
          </a:gradFill>
          <a:ln>
            <a:noFill/>
          </a:ln>
          <a:effectLst>
            <a:outerShdw dist="88900" algn="l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sp>
        <p:nvSpPr>
          <p:cNvPr id="120" name="오른쪽 화살표 129">
            <a:extLst>
              <a:ext uri="{FF2B5EF4-FFF2-40B4-BE49-F238E27FC236}">
                <a16:creationId xmlns:a16="http://schemas.microsoft.com/office/drawing/2014/main" id="{0A7B45F9-8A45-4AE2-A0A3-FFB5707A2335}"/>
              </a:ext>
            </a:extLst>
          </p:cNvPr>
          <p:cNvSpPr/>
          <p:nvPr/>
        </p:nvSpPr>
        <p:spPr>
          <a:xfrm>
            <a:off x="7745374" y="5334000"/>
            <a:ext cx="522326" cy="692516"/>
          </a:xfrm>
          <a:prstGeom prst="rightArrow">
            <a:avLst>
              <a:gd name="adj1" fmla="val 50000"/>
              <a:gd name="adj2" fmla="val 56818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74000">
                <a:srgbClr val="3FC5E5"/>
              </a:gs>
            </a:gsLst>
            <a:lin ang="0" scaled="1"/>
          </a:gradFill>
          <a:ln>
            <a:noFill/>
          </a:ln>
          <a:effectLst>
            <a:outerShdw dist="88900" algn="l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A121006-4C73-42AE-8F1B-9BA0C6BD5F6B}"/>
              </a:ext>
            </a:extLst>
          </p:cNvPr>
          <p:cNvGrpSpPr/>
          <p:nvPr/>
        </p:nvGrpSpPr>
        <p:grpSpPr>
          <a:xfrm>
            <a:off x="343341" y="868264"/>
            <a:ext cx="1036236" cy="566338"/>
            <a:chOff x="343341" y="868264"/>
            <a:chExt cx="1036236" cy="566338"/>
          </a:xfrm>
        </p:grpSpPr>
        <p:sp>
          <p:nvSpPr>
            <p:cNvPr id="146" name="자유형: 도형 145">
              <a:extLst>
                <a:ext uri="{FF2B5EF4-FFF2-40B4-BE49-F238E27FC236}">
                  <a16:creationId xmlns:a16="http://schemas.microsoft.com/office/drawing/2014/main" id="{39127C1A-7A21-4341-A5CB-F7350EEB5CDB}"/>
                </a:ext>
              </a:extLst>
            </p:cNvPr>
            <p:cNvSpPr/>
            <p:nvPr/>
          </p:nvSpPr>
          <p:spPr>
            <a:xfrm>
              <a:off x="813241" y="993373"/>
              <a:ext cx="96436" cy="316120"/>
            </a:xfrm>
            <a:custGeom>
              <a:avLst/>
              <a:gdLst>
                <a:gd name="connsiteX0" fmla="*/ 48218 w 96436"/>
                <a:gd name="connsiteY0" fmla="*/ 0 h 316120"/>
                <a:gd name="connsiteX1" fmla="*/ 74183 w 96436"/>
                <a:gd name="connsiteY1" fmla="*/ 47838 h 316120"/>
                <a:gd name="connsiteX2" fmla="*/ 96436 w 96436"/>
                <a:gd name="connsiteY2" fmla="*/ 158060 h 316120"/>
                <a:gd name="connsiteX3" fmla="*/ 74183 w 96436"/>
                <a:gd name="connsiteY3" fmla="*/ 268282 h 316120"/>
                <a:gd name="connsiteX4" fmla="*/ 48218 w 96436"/>
                <a:gd name="connsiteY4" fmla="*/ 316120 h 316120"/>
                <a:gd name="connsiteX5" fmla="*/ 22253 w 96436"/>
                <a:gd name="connsiteY5" fmla="*/ 268282 h 316120"/>
                <a:gd name="connsiteX6" fmla="*/ 0 w 96436"/>
                <a:gd name="connsiteY6" fmla="*/ 158060 h 316120"/>
                <a:gd name="connsiteX7" fmla="*/ 22253 w 96436"/>
                <a:gd name="connsiteY7" fmla="*/ 47838 h 316120"/>
                <a:gd name="connsiteX8" fmla="*/ 48218 w 96436"/>
                <a:gd name="connsiteY8" fmla="*/ 0 h 316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436" h="316120">
                  <a:moveTo>
                    <a:pt x="48218" y="0"/>
                  </a:moveTo>
                  <a:lnTo>
                    <a:pt x="74183" y="47838"/>
                  </a:lnTo>
                  <a:cubicBezTo>
                    <a:pt x="88512" y="81716"/>
                    <a:pt x="96436" y="118963"/>
                    <a:pt x="96436" y="158060"/>
                  </a:cubicBezTo>
                  <a:cubicBezTo>
                    <a:pt x="96436" y="197158"/>
                    <a:pt x="88512" y="234404"/>
                    <a:pt x="74183" y="268282"/>
                  </a:cubicBezTo>
                  <a:lnTo>
                    <a:pt x="48218" y="316120"/>
                  </a:lnTo>
                  <a:lnTo>
                    <a:pt x="22253" y="268282"/>
                  </a:lnTo>
                  <a:cubicBezTo>
                    <a:pt x="7924" y="234404"/>
                    <a:pt x="0" y="197158"/>
                    <a:pt x="0" y="158060"/>
                  </a:cubicBezTo>
                  <a:cubicBezTo>
                    <a:pt x="0" y="118963"/>
                    <a:pt x="7924" y="81716"/>
                    <a:pt x="22253" y="47838"/>
                  </a:cubicBezTo>
                  <a:lnTo>
                    <a:pt x="48218" y="0"/>
                  </a:lnTo>
                  <a:close/>
                </a:path>
              </a:pathLst>
            </a:custGeom>
            <a:solidFill>
              <a:srgbClr val="5D86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5" name="자유형: 도형 144">
              <a:extLst>
                <a:ext uri="{FF2B5EF4-FFF2-40B4-BE49-F238E27FC236}">
                  <a16:creationId xmlns:a16="http://schemas.microsoft.com/office/drawing/2014/main" id="{BF975204-0929-4156-B975-9FD43C71D53A}"/>
                </a:ext>
              </a:extLst>
            </p:cNvPr>
            <p:cNvSpPr/>
            <p:nvPr/>
          </p:nvSpPr>
          <p:spPr>
            <a:xfrm>
              <a:off x="343341" y="868264"/>
              <a:ext cx="518118" cy="566338"/>
            </a:xfrm>
            <a:custGeom>
              <a:avLst/>
              <a:gdLst>
                <a:gd name="connsiteX0" fmla="*/ 283168 w 518118"/>
                <a:gd name="connsiteY0" fmla="*/ 0 h 566338"/>
                <a:gd name="connsiteX1" fmla="*/ 517975 w 518118"/>
                <a:gd name="connsiteY1" fmla="*/ 124846 h 566338"/>
                <a:gd name="connsiteX2" fmla="*/ 518118 w 518118"/>
                <a:gd name="connsiteY2" fmla="*/ 125109 h 566338"/>
                <a:gd name="connsiteX3" fmla="*/ 492153 w 518118"/>
                <a:gd name="connsiteY3" fmla="*/ 172947 h 566338"/>
                <a:gd name="connsiteX4" fmla="*/ 469900 w 518118"/>
                <a:gd name="connsiteY4" fmla="*/ 283169 h 566338"/>
                <a:gd name="connsiteX5" fmla="*/ 492153 w 518118"/>
                <a:gd name="connsiteY5" fmla="*/ 393391 h 566338"/>
                <a:gd name="connsiteX6" fmla="*/ 518118 w 518118"/>
                <a:gd name="connsiteY6" fmla="*/ 441229 h 566338"/>
                <a:gd name="connsiteX7" fmla="*/ 517975 w 518118"/>
                <a:gd name="connsiteY7" fmla="*/ 441492 h 566338"/>
                <a:gd name="connsiteX8" fmla="*/ 283168 w 518118"/>
                <a:gd name="connsiteY8" fmla="*/ 566338 h 566338"/>
                <a:gd name="connsiteX9" fmla="*/ 0 w 518118"/>
                <a:gd name="connsiteY9" fmla="*/ 283169 h 566338"/>
                <a:gd name="connsiteX10" fmla="*/ 283168 w 518118"/>
                <a:gd name="connsiteY10" fmla="*/ 0 h 566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8118" h="566338">
                  <a:moveTo>
                    <a:pt x="283168" y="0"/>
                  </a:moveTo>
                  <a:cubicBezTo>
                    <a:pt x="380911" y="0"/>
                    <a:pt x="467088" y="49523"/>
                    <a:pt x="517975" y="124846"/>
                  </a:cubicBezTo>
                  <a:lnTo>
                    <a:pt x="518118" y="125109"/>
                  </a:lnTo>
                  <a:lnTo>
                    <a:pt x="492153" y="172947"/>
                  </a:lnTo>
                  <a:cubicBezTo>
                    <a:pt x="477824" y="206825"/>
                    <a:pt x="469900" y="244072"/>
                    <a:pt x="469900" y="283169"/>
                  </a:cubicBezTo>
                  <a:cubicBezTo>
                    <a:pt x="469900" y="322267"/>
                    <a:pt x="477824" y="359513"/>
                    <a:pt x="492153" y="393391"/>
                  </a:cubicBezTo>
                  <a:lnTo>
                    <a:pt x="518118" y="441229"/>
                  </a:lnTo>
                  <a:lnTo>
                    <a:pt x="517975" y="441492"/>
                  </a:lnTo>
                  <a:cubicBezTo>
                    <a:pt x="467088" y="516815"/>
                    <a:pt x="380911" y="566338"/>
                    <a:pt x="283168" y="566338"/>
                  </a:cubicBezTo>
                  <a:cubicBezTo>
                    <a:pt x="126779" y="566338"/>
                    <a:pt x="0" y="439559"/>
                    <a:pt x="0" y="283169"/>
                  </a:cubicBezTo>
                  <a:cubicBezTo>
                    <a:pt x="0" y="126779"/>
                    <a:pt x="126779" y="0"/>
                    <a:pt x="283168" y="0"/>
                  </a:cubicBezTo>
                  <a:close/>
                </a:path>
              </a:pathLst>
            </a:custGeom>
            <a:solidFill>
              <a:srgbClr val="33F3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4" name="자유형: 도형 143">
              <a:extLst>
                <a:ext uri="{FF2B5EF4-FFF2-40B4-BE49-F238E27FC236}">
                  <a16:creationId xmlns:a16="http://schemas.microsoft.com/office/drawing/2014/main" id="{5F97B6D4-58C8-4356-80F0-413AB4257B77}"/>
                </a:ext>
              </a:extLst>
            </p:cNvPr>
            <p:cNvSpPr/>
            <p:nvPr/>
          </p:nvSpPr>
          <p:spPr>
            <a:xfrm>
              <a:off x="861459" y="868264"/>
              <a:ext cx="518118" cy="566338"/>
            </a:xfrm>
            <a:custGeom>
              <a:avLst/>
              <a:gdLst>
                <a:gd name="connsiteX0" fmla="*/ 234950 w 518118"/>
                <a:gd name="connsiteY0" fmla="*/ 0 h 566338"/>
                <a:gd name="connsiteX1" fmla="*/ 518118 w 518118"/>
                <a:gd name="connsiteY1" fmla="*/ 283169 h 566338"/>
                <a:gd name="connsiteX2" fmla="*/ 234950 w 518118"/>
                <a:gd name="connsiteY2" fmla="*/ 566338 h 566338"/>
                <a:gd name="connsiteX3" fmla="*/ 143 w 518118"/>
                <a:gd name="connsiteY3" fmla="*/ 441492 h 566338"/>
                <a:gd name="connsiteX4" fmla="*/ 0 w 518118"/>
                <a:gd name="connsiteY4" fmla="*/ 441229 h 566338"/>
                <a:gd name="connsiteX5" fmla="*/ 25965 w 518118"/>
                <a:gd name="connsiteY5" fmla="*/ 393391 h 566338"/>
                <a:gd name="connsiteX6" fmla="*/ 48218 w 518118"/>
                <a:gd name="connsiteY6" fmla="*/ 283169 h 566338"/>
                <a:gd name="connsiteX7" fmla="*/ 25965 w 518118"/>
                <a:gd name="connsiteY7" fmla="*/ 172947 h 566338"/>
                <a:gd name="connsiteX8" fmla="*/ 0 w 518118"/>
                <a:gd name="connsiteY8" fmla="*/ 125109 h 566338"/>
                <a:gd name="connsiteX9" fmla="*/ 143 w 518118"/>
                <a:gd name="connsiteY9" fmla="*/ 124846 h 566338"/>
                <a:gd name="connsiteX10" fmla="*/ 234950 w 518118"/>
                <a:gd name="connsiteY10" fmla="*/ 0 h 566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8118" h="566338">
                  <a:moveTo>
                    <a:pt x="234950" y="0"/>
                  </a:moveTo>
                  <a:cubicBezTo>
                    <a:pt x="391339" y="0"/>
                    <a:pt x="518118" y="126779"/>
                    <a:pt x="518118" y="283169"/>
                  </a:cubicBezTo>
                  <a:cubicBezTo>
                    <a:pt x="518118" y="439559"/>
                    <a:pt x="391339" y="566338"/>
                    <a:pt x="234950" y="566338"/>
                  </a:cubicBezTo>
                  <a:cubicBezTo>
                    <a:pt x="137207" y="566338"/>
                    <a:pt x="51030" y="516815"/>
                    <a:pt x="143" y="441492"/>
                  </a:cubicBezTo>
                  <a:lnTo>
                    <a:pt x="0" y="441229"/>
                  </a:lnTo>
                  <a:lnTo>
                    <a:pt x="25965" y="393391"/>
                  </a:lnTo>
                  <a:cubicBezTo>
                    <a:pt x="40294" y="359513"/>
                    <a:pt x="48218" y="322267"/>
                    <a:pt x="48218" y="283169"/>
                  </a:cubicBezTo>
                  <a:cubicBezTo>
                    <a:pt x="48218" y="244072"/>
                    <a:pt x="40294" y="206825"/>
                    <a:pt x="25965" y="172947"/>
                  </a:cubicBezTo>
                  <a:lnTo>
                    <a:pt x="0" y="125109"/>
                  </a:lnTo>
                  <a:lnTo>
                    <a:pt x="143" y="124846"/>
                  </a:lnTo>
                  <a:cubicBezTo>
                    <a:pt x="51030" y="49523"/>
                    <a:pt x="137207" y="0"/>
                    <a:pt x="234950" y="0"/>
                  </a:cubicBezTo>
                  <a:close/>
                </a:path>
              </a:pathLst>
            </a:custGeom>
            <a:solidFill>
              <a:srgbClr val="42C7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262B7DC-F4E0-42ED-BB12-B4068FFDF83D}"/>
              </a:ext>
            </a:extLst>
          </p:cNvPr>
          <p:cNvGrpSpPr/>
          <p:nvPr/>
        </p:nvGrpSpPr>
        <p:grpSpPr>
          <a:xfrm>
            <a:off x="343341" y="868264"/>
            <a:ext cx="1036236" cy="566338"/>
            <a:chOff x="343341" y="-217586"/>
            <a:chExt cx="1036236" cy="566338"/>
          </a:xfrm>
        </p:grpSpPr>
        <p:sp>
          <p:nvSpPr>
            <p:cNvPr id="142" name="타원 141">
              <a:extLst>
                <a:ext uri="{FF2B5EF4-FFF2-40B4-BE49-F238E27FC236}">
                  <a16:creationId xmlns:a16="http://schemas.microsoft.com/office/drawing/2014/main" id="{816A8BE8-EE2F-43FB-AD5A-FFF2DD072DBB}"/>
                </a:ext>
              </a:extLst>
            </p:cNvPr>
            <p:cNvSpPr/>
            <p:nvPr/>
          </p:nvSpPr>
          <p:spPr>
            <a:xfrm>
              <a:off x="343341" y="-217586"/>
              <a:ext cx="518118" cy="566338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 b="1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양성</a:t>
              </a:r>
              <a:endParaRPr lang="ko-KR" altLang="en-US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3" name="타원 142">
              <a:extLst>
                <a:ext uri="{FF2B5EF4-FFF2-40B4-BE49-F238E27FC236}">
                  <a16:creationId xmlns:a16="http://schemas.microsoft.com/office/drawing/2014/main" id="{C68A3DB7-98C7-41C1-9D3A-D82352B603AF}"/>
                </a:ext>
              </a:extLst>
            </p:cNvPr>
            <p:cNvSpPr/>
            <p:nvPr/>
          </p:nvSpPr>
          <p:spPr>
            <a:xfrm>
              <a:off x="861459" y="-217586"/>
              <a:ext cx="518118" cy="566338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 b="1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활용</a:t>
              </a:r>
              <a:endParaRPr lang="ko-KR" altLang="en-US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91" name="그룹 190">
            <a:extLst>
              <a:ext uri="{FF2B5EF4-FFF2-40B4-BE49-F238E27FC236}">
                <a16:creationId xmlns:a16="http://schemas.microsoft.com/office/drawing/2014/main" id="{5FC5C19B-EBB2-47AE-BBFE-80BF88D24206}"/>
              </a:ext>
            </a:extLst>
          </p:cNvPr>
          <p:cNvGrpSpPr/>
          <p:nvPr/>
        </p:nvGrpSpPr>
        <p:grpSpPr>
          <a:xfrm>
            <a:off x="450850" y="1588227"/>
            <a:ext cx="7321550" cy="4856116"/>
            <a:chOff x="450850" y="1588227"/>
            <a:chExt cx="7321550" cy="4856116"/>
          </a:xfrm>
        </p:grpSpPr>
        <p:sp>
          <p:nvSpPr>
            <p:cNvPr id="138" name="모서리가 둥근 직사각형 48">
              <a:extLst>
                <a:ext uri="{FF2B5EF4-FFF2-40B4-BE49-F238E27FC236}">
                  <a16:creationId xmlns:a16="http://schemas.microsoft.com/office/drawing/2014/main" id="{FC104C1B-F586-494E-892E-6253D0C1B4A5}"/>
                </a:ext>
              </a:extLst>
            </p:cNvPr>
            <p:cNvSpPr/>
            <p:nvPr/>
          </p:nvSpPr>
          <p:spPr>
            <a:xfrm>
              <a:off x="450850" y="1588227"/>
              <a:ext cx="7321550" cy="1431198"/>
            </a:xfrm>
            <a:prstGeom prst="roundRect">
              <a:avLst>
                <a:gd name="adj" fmla="val 6435"/>
              </a:avLst>
            </a:prstGeom>
            <a:solidFill>
              <a:schemeClr val="bg1"/>
            </a:solidFill>
            <a:ln w="158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169" name="모서리가 둥근 직사각형 48">
              <a:extLst>
                <a:ext uri="{FF2B5EF4-FFF2-40B4-BE49-F238E27FC236}">
                  <a16:creationId xmlns:a16="http://schemas.microsoft.com/office/drawing/2014/main" id="{6F38E378-9DD3-4156-9DFD-40920C510781}"/>
                </a:ext>
              </a:extLst>
            </p:cNvPr>
            <p:cNvSpPr/>
            <p:nvPr/>
          </p:nvSpPr>
          <p:spPr>
            <a:xfrm>
              <a:off x="450850" y="3300686"/>
              <a:ext cx="7321550" cy="1431198"/>
            </a:xfrm>
            <a:prstGeom prst="roundRect">
              <a:avLst>
                <a:gd name="adj" fmla="val 6435"/>
              </a:avLst>
            </a:prstGeom>
            <a:solidFill>
              <a:schemeClr val="bg1"/>
            </a:solidFill>
            <a:ln w="158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170" name="모서리가 둥근 직사각형 48">
              <a:extLst>
                <a:ext uri="{FF2B5EF4-FFF2-40B4-BE49-F238E27FC236}">
                  <a16:creationId xmlns:a16="http://schemas.microsoft.com/office/drawing/2014/main" id="{FADB6E58-CAE7-4D66-8D9A-C62FC483B59B}"/>
                </a:ext>
              </a:extLst>
            </p:cNvPr>
            <p:cNvSpPr/>
            <p:nvPr/>
          </p:nvSpPr>
          <p:spPr>
            <a:xfrm>
              <a:off x="450850" y="5013145"/>
              <a:ext cx="7321550" cy="1431198"/>
            </a:xfrm>
            <a:prstGeom prst="roundRect">
              <a:avLst>
                <a:gd name="adj" fmla="val 6435"/>
              </a:avLst>
            </a:prstGeom>
            <a:solidFill>
              <a:schemeClr val="bg1"/>
            </a:solidFill>
            <a:ln w="158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79FCFF81-AB3A-4C9F-AFB9-50542CF7947D}"/>
                </a:ext>
              </a:extLst>
            </p:cNvPr>
            <p:cNvGrpSpPr/>
            <p:nvPr/>
          </p:nvGrpSpPr>
          <p:grpSpPr>
            <a:xfrm>
              <a:off x="566534" y="1737629"/>
              <a:ext cx="7090182" cy="1132394"/>
              <a:chOff x="566534" y="1710893"/>
              <a:chExt cx="7090182" cy="1132394"/>
            </a:xfrm>
          </p:grpSpPr>
          <p:sp>
            <p:nvSpPr>
              <p:cNvPr id="140" name="양쪽 모서리가 둥근 사각형 51">
                <a:extLst>
                  <a:ext uri="{FF2B5EF4-FFF2-40B4-BE49-F238E27FC236}">
                    <a16:creationId xmlns:a16="http://schemas.microsoft.com/office/drawing/2014/main" id="{80ED1481-097B-47A2-85E6-B3D93A25D37E}"/>
                  </a:ext>
                </a:extLst>
              </p:cNvPr>
              <p:cNvSpPr/>
              <p:nvPr/>
            </p:nvSpPr>
            <p:spPr>
              <a:xfrm>
                <a:off x="566534" y="1710893"/>
                <a:ext cx="7090182" cy="400592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공공</a:t>
                </a:r>
                <a:r>
                  <a:rPr lang="en-US" altLang="ko-KR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정부</a:t>
                </a:r>
                <a:r>
                  <a:rPr lang="en-US" altLang="ko-KR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+</a:t>
                </a:r>
                <a:r>
                  <a:rPr lang="ko-KR" altLang="en-US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대학</a:t>
                </a:r>
                <a:r>
                  <a:rPr lang="en-US" altLang="ko-KR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</a:t>
                </a:r>
                <a:r>
                  <a:rPr lang="en-US" altLang="ko-KR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HRD</a:t>
                </a:r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투자가 기업의 인재투자 구축</a:t>
                </a:r>
              </a:p>
            </p:txBody>
          </p:sp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id="{E9C6DB4A-E9CB-42AE-8C2C-2E3B833A9435}"/>
                  </a:ext>
                </a:extLst>
              </p:cNvPr>
              <p:cNvGrpSpPr/>
              <p:nvPr/>
            </p:nvGrpSpPr>
            <p:grpSpPr>
              <a:xfrm>
                <a:off x="587796" y="2190573"/>
                <a:ext cx="5537768" cy="652714"/>
                <a:chOff x="549696" y="2209623"/>
                <a:chExt cx="5537768" cy="652714"/>
              </a:xfrm>
            </p:grpSpPr>
            <p:sp>
              <p:nvSpPr>
                <p:cNvPr id="148" name="TextBox 147">
                  <a:extLst>
                    <a:ext uri="{FF2B5EF4-FFF2-40B4-BE49-F238E27FC236}">
                      <a16:creationId xmlns:a16="http://schemas.microsoft.com/office/drawing/2014/main" id="{C4784EFB-615F-4B5F-A5AD-46C60C1B510C}"/>
                    </a:ext>
                  </a:extLst>
                </p:cNvPr>
                <p:cNvSpPr txBox="1"/>
                <p:nvPr/>
              </p:nvSpPr>
              <p:spPr>
                <a:xfrm>
                  <a:off x="549696" y="2209623"/>
                  <a:ext cx="3593933" cy="64318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 marL="180975" indent="-180975">
                    <a:buFont typeface="Wingdings" panose="05000000000000000000" pitchFamily="2" charset="2"/>
                    <a:buChar char="§"/>
                    <a:defRPr sz="1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marL="114300" indent="-114300">
                    <a:lnSpc>
                      <a:spcPct val="150000"/>
                    </a:lnSpc>
                    <a:spcAft>
                      <a:spcPts val="300"/>
                    </a:spcAft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교육당국</a:t>
                  </a:r>
                  <a:r>
                    <a:rPr lang="en-US" altLang="ko-KR" sz="1100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(</a:t>
                  </a:r>
                  <a:r>
                    <a:rPr lang="ko-KR" altLang="en-US" sz="1100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논문 등</a:t>
                  </a:r>
                  <a:r>
                    <a:rPr lang="en-US" altLang="ko-KR" sz="1100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)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평가 중심 정부 양성 사업</a:t>
                  </a:r>
                  <a:endParaRPr lang="en-US" altLang="ko-KR" b="1" spc="-20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marL="114300" indent="-114300">
                    <a:lnSpc>
                      <a:spcPct val="150000"/>
                    </a:lnSpc>
                    <a:spcAft>
                      <a:spcPts val="300"/>
                    </a:spcAft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부처별 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HRD 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우수기업인증 제각각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</a:t>
                  </a:r>
                  <a:r>
                    <a:rPr lang="ko-KR" altLang="en-US" b="1" spc="-200" dirty="0" err="1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중견社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인증 부재</a:t>
                  </a:r>
                </a:p>
              </p:txBody>
            </p:sp>
            <p:grpSp>
              <p:nvGrpSpPr>
                <p:cNvPr id="30" name="그룹 29">
                  <a:extLst>
                    <a:ext uri="{FF2B5EF4-FFF2-40B4-BE49-F238E27FC236}">
                      <a16:creationId xmlns:a16="http://schemas.microsoft.com/office/drawing/2014/main" id="{F817C750-D9B7-4D5D-A808-04201B49E393}"/>
                    </a:ext>
                  </a:extLst>
                </p:cNvPr>
                <p:cNvGrpSpPr/>
                <p:nvPr/>
              </p:nvGrpSpPr>
              <p:grpSpPr>
                <a:xfrm>
                  <a:off x="4534154" y="2219148"/>
                  <a:ext cx="1553310" cy="643189"/>
                  <a:chOff x="4534154" y="2219148"/>
                  <a:chExt cx="1553310" cy="643189"/>
                </a:xfrm>
              </p:grpSpPr>
              <p:sp>
                <p:nvSpPr>
                  <p:cNvPr id="151" name="TextBox 150">
                    <a:extLst>
                      <a:ext uri="{FF2B5EF4-FFF2-40B4-BE49-F238E27FC236}">
                        <a16:creationId xmlns:a16="http://schemas.microsoft.com/office/drawing/2014/main" id="{9FD8919F-1FE5-42E5-9AF0-25619C812C1B}"/>
                      </a:ext>
                    </a:extLst>
                  </p:cNvPr>
                  <p:cNvSpPr txBox="1"/>
                  <p:nvPr/>
                </p:nvSpPr>
                <p:spPr>
                  <a:xfrm>
                    <a:off x="4534154" y="2219148"/>
                    <a:ext cx="1553310" cy="64318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 anchor="ctr">
                    <a:spAutoFit/>
                  </a:bodyPr>
                  <a:lstStyle>
                    <a:defPPr>
                      <a:defRPr lang="ko-KR"/>
                    </a:defPPr>
                    <a:lvl1pPr marL="180975" indent="-180975">
                      <a:buFont typeface="Wingdings" panose="05000000000000000000" pitchFamily="2" charset="2"/>
                      <a:buChar char="§"/>
                      <a:defRPr sz="1400" spc="-8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넥슨Lv2고딕 Bold" panose="00000800000000000000" pitchFamily="2" charset="-127"/>
                        <a:ea typeface="넥슨Lv2고딕 Bold" panose="00000800000000000000" pitchFamily="2" charset="-127"/>
                      </a:defRPr>
                    </a:lvl1pPr>
                  </a:lstStyle>
                  <a:p>
                    <a:pPr marL="0" indent="0">
                      <a:lnSpc>
                        <a:spcPct val="150000"/>
                      </a:lnSpc>
                      <a:spcAft>
                        <a:spcPts val="300"/>
                      </a:spcAft>
                      <a:buNone/>
                    </a:pPr>
                    <a:r>
                      <a:rPr lang="ko-KR" altLang="en-US" b="1" spc="-200" dirty="0">
                        <a:latin typeface="맑은 고딕" panose="020B0503020000020004" pitchFamily="50" charset="-127"/>
                        <a:ea typeface="맑은 고딕" panose="020B0503020000020004" pitchFamily="50" charset="-127"/>
                        <a:sym typeface="Wingdings" panose="05000000000000000000" pitchFamily="2" charset="2"/>
                      </a:rPr>
                      <a:t>기업관심</a:t>
                    </a:r>
                    <a:endPara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endParaRPr>
                  </a:p>
                  <a:p>
                    <a:pPr marL="0" indent="0">
                      <a:lnSpc>
                        <a:spcPct val="150000"/>
                      </a:lnSpc>
                      <a:spcAft>
                        <a:spcPts val="300"/>
                      </a:spcAft>
                      <a:buNone/>
                    </a:pPr>
                    <a:r>
                      <a:rPr lang="ko-KR" altLang="en-US" b="1" spc="-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기업 </a:t>
                    </a:r>
                    <a:r>
                      <a:rPr lang="en-US" altLang="ko-KR" b="1" spc="-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· </a:t>
                    </a:r>
                    <a:r>
                      <a:rPr lang="ko-KR" altLang="en-US" b="1" spc="-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구직자 혼란 초래</a:t>
                    </a:r>
                  </a:p>
                </p:txBody>
              </p:sp>
              <p:sp>
                <p:nvSpPr>
                  <p:cNvPr id="29" name="화살표: 오른쪽 28">
                    <a:extLst>
                      <a:ext uri="{FF2B5EF4-FFF2-40B4-BE49-F238E27FC236}">
                        <a16:creationId xmlns:a16="http://schemas.microsoft.com/office/drawing/2014/main" id="{461407E1-BEEA-4DC3-A580-E5DBAEED0CC3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5194030" y="2295406"/>
                    <a:ext cx="197919" cy="171974"/>
                  </a:xfrm>
                  <a:prstGeom prst="rightArrow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cxnSp>
              <p:nvCxnSpPr>
                <p:cNvPr id="32" name="직선 화살표 연결선 31">
                  <a:extLst>
                    <a:ext uri="{FF2B5EF4-FFF2-40B4-BE49-F238E27FC236}">
                      <a16:creationId xmlns:a16="http://schemas.microsoft.com/office/drawing/2014/main" id="{6408E457-F242-49FB-9FB3-26854CCCB32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481388" y="2360975"/>
                  <a:ext cx="997743" cy="0"/>
                </a:xfrm>
                <a:prstGeom prst="straightConnector1">
                  <a:avLst/>
                </a:prstGeom>
                <a:ln w="19050">
                  <a:solidFill>
                    <a:schemeClr val="bg2">
                      <a:lumMod val="75000"/>
                    </a:schemeClr>
                  </a:solidFill>
                  <a:tailEnd type="arrow" w="lg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직선 화살표 연결선 159">
                  <a:extLst>
                    <a:ext uri="{FF2B5EF4-FFF2-40B4-BE49-F238E27FC236}">
                      <a16:creationId xmlns:a16="http://schemas.microsoft.com/office/drawing/2014/main" id="{4AC59489-DB48-4AC7-8863-EF7F688D3E2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69569" y="2725306"/>
                  <a:ext cx="309562" cy="0"/>
                </a:xfrm>
                <a:prstGeom prst="straightConnector1">
                  <a:avLst/>
                </a:prstGeom>
                <a:ln w="19050">
                  <a:solidFill>
                    <a:schemeClr val="bg2">
                      <a:lumMod val="75000"/>
                    </a:schemeClr>
                  </a:solidFill>
                  <a:tailEnd type="arrow" w="lg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90" name="그룹 189">
              <a:extLst>
                <a:ext uri="{FF2B5EF4-FFF2-40B4-BE49-F238E27FC236}">
                  <a16:creationId xmlns:a16="http://schemas.microsoft.com/office/drawing/2014/main" id="{15B3F5E8-341B-44A7-9799-E9C9C6795051}"/>
                </a:ext>
              </a:extLst>
            </p:cNvPr>
            <p:cNvGrpSpPr/>
            <p:nvPr/>
          </p:nvGrpSpPr>
          <p:grpSpPr>
            <a:xfrm>
              <a:off x="566534" y="3452129"/>
              <a:ext cx="7090182" cy="1112916"/>
              <a:chOff x="-7234215" y="3467662"/>
              <a:chExt cx="7090182" cy="1112916"/>
            </a:xfrm>
          </p:grpSpPr>
          <p:sp>
            <p:nvSpPr>
              <p:cNvPr id="133" name="양쪽 모서리가 둥근 사각형 58">
                <a:extLst>
                  <a:ext uri="{FF2B5EF4-FFF2-40B4-BE49-F238E27FC236}">
                    <a16:creationId xmlns:a16="http://schemas.microsoft.com/office/drawing/2014/main" id="{3CA6D1BD-8670-4AB7-A268-83AC2FBCD549}"/>
                  </a:ext>
                </a:extLst>
              </p:cNvPr>
              <p:cNvSpPr/>
              <p:nvPr/>
            </p:nvSpPr>
            <p:spPr>
              <a:xfrm>
                <a:off x="-7234215" y="3467662"/>
                <a:ext cx="7090182" cy="400592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HRD</a:t>
                </a:r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인프라의 質 저하로</a:t>
                </a:r>
                <a:r>
                  <a:rPr lang="en-US" altLang="ko-KR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</a:t>
                </a:r>
                <a:r>
                  <a:rPr lang="en-US" altLang="ko-KR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</a:t>
                </a:r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인력 간 격차 심화</a:t>
                </a:r>
              </a:p>
            </p:txBody>
          </p:sp>
          <p:grpSp>
            <p:nvGrpSpPr>
              <p:cNvPr id="50" name="그룹 49">
                <a:extLst>
                  <a:ext uri="{FF2B5EF4-FFF2-40B4-BE49-F238E27FC236}">
                    <a16:creationId xmlns:a16="http://schemas.microsoft.com/office/drawing/2014/main" id="{BC73B102-9CB8-4317-B3F3-2C5C25EF20C4}"/>
                  </a:ext>
                </a:extLst>
              </p:cNvPr>
              <p:cNvGrpSpPr/>
              <p:nvPr/>
            </p:nvGrpSpPr>
            <p:grpSpPr>
              <a:xfrm>
                <a:off x="-7212953" y="3927864"/>
                <a:ext cx="6688724" cy="652714"/>
                <a:chOff x="549696" y="3918339"/>
                <a:chExt cx="6688724" cy="652714"/>
              </a:xfrm>
            </p:grpSpPr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681AFBE8-AA60-4F60-B3F4-7475ECE8CA06}"/>
                    </a:ext>
                  </a:extLst>
                </p:cNvPr>
                <p:cNvSpPr txBox="1"/>
                <p:nvPr/>
              </p:nvSpPr>
              <p:spPr>
                <a:xfrm>
                  <a:off x="549696" y="3918339"/>
                  <a:ext cx="3286156" cy="64318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 marL="180975" indent="-180975">
                    <a:buFont typeface="Wingdings" panose="05000000000000000000" pitchFamily="2" charset="2"/>
                    <a:buChar char="§"/>
                    <a:defRPr sz="1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marL="114300" indent="-114300">
                    <a:lnSpc>
                      <a:spcPct val="150000"/>
                    </a:lnSpc>
                    <a:spcAft>
                      <a:spcPts val="300"/>
                    </a:spcAft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업종별</a:t>
                  </a:r>
                  <a:r>
                    <a:rPr lang="en-US" altLang="ko-KR" b="1" spc="-20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HRD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자원 </a:t>
                  </a:r>
                  <a:r>
                    <a:rPr lang="ko-KR" altLang="en-US" b="1" spc="-200" dirty="0" err="1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콘텐츠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· 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장비 컨트롤타워 부재</a:t>
                  </a:r>
                </a:p>
                <a:p>
                  <a:pPr marL="114300" indent="-114300">
                    <a:lnSpc>
                      <a:spcPct val="150000"/>
                    </a:lnSpc>
                    <a:spcAft>
                      <a:spcPts val="300"/>
                    </a:spcAft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지역별로 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HRD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자원 및 기관 산재 </a:t>
                  </a:r>
                </a:p>
              </p:txBody>
            </p:sp>
            <p:sp>
              <p:nvSpPr>
                <p:cNvPr id="155" name="TextBox 154">
                  <a:extLst>
                    <a:ext uri="{FF2B5EF4-FFF2-40B4-BE49-F238E27FC236}">
                      <a16:creationId xmlns:a16="http://schemas.microsoft.com/office/drawing/2014/main" id="{CA48F1EE-46AE-4748-9F37-C09CCAC89D0D}"/>
                    </a:ext>
                  </a:extLst>
                </p:cNvPr>
                <p:cNvSpPr txBox="1"/>
                <p:nvPr/>
              </p:nvSpPr>
              <p:spPr>
                <a:xfrm>
                  <a:off x="4534154" y="3927864"/>
                  <a:ext cx="2704266" cy="64318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 marL="180975" indent="-180975">
                    <a:buFont typeface="Wingdings" panose="05000000000000000000" pitchFamily="2" charset="2"/>
                    <a:buChar char="§"/>
                    <a:defRPr sz="1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marL="0" indent="0">
                    <a:lnSpc>
                      <a:spcPct val="150000"/>
                    </a:lnSpc>
                    <a:spcAft>
                      <a:spcPts val="300"/>
                    </a:spcAft>
                    <a:buNone/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현업 </a:t>
                  </a:r>
                  <a:r>
                    <a:rPr lang="ko-KR" altLang="en-US" b="1" spc="-20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전문지식 축적 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· 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전수 전문기관 부족</a:t>
                  </a:r>
                </a:p>
                <a:p>
                  <a:pPr marL="0" indent="0">
                    <a:lnSpc>
                      <a:spcPct val="150000"/>
                    </a:lnSpc>
                    <a:spcAft>
                      <a:spcPts val="300"/>
                    </a:spcAft>
                    <a:buNone/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고품질 양성 프로그램 기대 어려움</a:t>
                  </a:r>
                </a:p>
              </p:txBody>
            </p:sp>
            <p:cxnSp>
              <p:nvCxnSpPr>
                <p:cNvPr id="161" name="직선 화살표 연결선 160">
                  <a:extLst>
                    <a:ext uri="{FF2B5EF4-FFF2-40B4-BE49-F238E27FC236}">
                      <a16:creationId xmlns:a16="http://schemas.microsoft.com/office/drawing/2014/main" id="{A9F17340-F09A-4BDB-84E2-EB0F77C6F2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870960" y="4073570"/>
                  <a:ext cx="608171" cy="0"/>
                </a:xfrm>
                <a:prstGeom prst="straightConnector1">
                  <a:avLst/>
                </a:prstGeom>
                <a:ln w="19050">
                  <a:solidFill>
                    <a:schemeClr val="bg2">
                      <a:lumMod val="75000"/>
                    </a:schemeClr>
                  </a:solidFill>
                  <a:tailEnd type="arrow" w="lg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2" name="직선 화살표 연결선 161">
                  <a:extLst>
                    <a:ext uri="{FF2B5EF4-FFF2-40B4-BE49-F238E27FC236}">
                      <a16:creationId xmlns:a16="http://schemas.microsoft.com/office/drawing/2014/main" id="{042A30E5-0A5E-4103-89CD-7D8FC23635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870200" y="4433139"/>
                  <a:ext cx="1608931" cy="0"/>
                </a:xfrm>
                <a:prstGeom prst="straightConnector1">
                  <a:avLst/>
                </a:prstGeom>
                <a:ln w="19050">
                  <a:solidFill>
                    <a:schemeClr val="bg2">
                      <a:lumMod val="75000"/>
                    </a:schemeClr>
                  </a:solidFill>
                  <a:tailEnd type="arrow" w="lg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89" name="그룹 188">
              <a:extLst>
                <a:ext uri="{FF2B5EF4-FFF2-40B4-BE49-F238E27FC236}">
                  <a16:creationId xmlns:a16="http://schemas.microsoft.com/office/drawing/2014/main" id="{C81E6326-2C02-4BFA-83E4-E95CD18988A7}"/>
                </a:ext>
              </a:extLst>
            </p:cNvPr>
            <p:cNvGrpSpPr/>
            <p:nvPr/>
          </p:nvGrpSpPr>
          <p:grpSpPr>
            <a:xfrm>
              <a:off x="537195" y="5166529"/>
              <a:ext cx="7119521" cy="1148556"/>
              <a:chOff x="-7234215" y="5124789"/>
              <a:chExt cx="7119521" cy="1148556"/>
            </a:xfrm>
          </p:grpSpPr>
          <p:sp>
            <p:nvSpPr>
              <p:cNvPr id="127" name="양쪽 모서리가 둥근 사각형 64">
                <a:extLst>
                  <a:ext uri="{FF2B5EF4-FFF2-40B4-BE49-F238E27FC236}">
                    <a16:creationId xmlns:a16="http://schemas.microsoft.com/office/drawing/2014/main" id="{2D6B3C37-A39E-4AE3-B916-1671552E8FBB}"/>
                  </a:ext>
                </a:extLst>
              </p:cNvPr>
              <p:cNvSpPr/>
              <p:nvPr/>
            </p:nvSpPr>
            <p:spPr>
              <a:xfrm>
                <a:off x="-7234215" y="5124789"/>
                <a:ext cx="7090182" cy="400592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협소한 인력수급채널로</a:t>
                </a:r>
                <a:r>
                  <a:rPr lang="en-US" altLang="ko-KR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2000" b="1" spc="-8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융복합</a:t>
                </a:r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2000" b="1" spc="-8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신산업</a:t>
                </a:r>
                <a:r>
                  <a:rPr lang="ko-KR" altLang="en-US" sz="20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인력난</a:t>
                </a:r>
              </a:p>
            </p:txBody>
          </p:sp>
          <p:grpSp>
            <p:nvGrpSpPr>
              <p:cNvPr id="49" name="그룹 48">
                <a:extLst>
                  <a:ext uri="{FF2B5EF4-FFF2-40B4-BE49-F238E27FC236}">
                    <a16:creationId xmlns:a16="http://schemas.microsoft.com/office/drawing/2014/main" id="{1642298A-24EC-446C-B579-10A1C060299F}"/>
                  </a:ext>
                </a:extLst>
              </p:cNvPr>
              <p:cNvGrpSpPr/>
              <p:nvPr/>
            </p:nvGrpSpPr>
            <p:grpSpPr>
              <a:xfrm>
                <a:off x="-7212953" y="5611106"/>
                <a:ext cx="7098259" cy="662239"/>
                <a:chOff x="549696" y="5687306"/>
                <a:chExt cx="7098259" cy="662239"/>
              </a:xfrm>
            </p:grpSpPr>
            <p:sp>
              <p:nvSpPr>
                <p:cNvPr id="157" name="TextBox 156">
                  <a:extLst>
                    <a:ext uri="{FF2B5EF4-FFF2-40B4-BE49-F238E27FC236}">
                      <a16:creationId xmlns:a16="http://schemas.microsoft.com/office/drawing/2014/main" id="{91C4C8C9-4FD3-44B7-AB48-0B08E44EA5E8}"/>
                    </a:ext>
                  </a:extLst>
                </p:cNvPr>
                <p:cNvSpPr txBox="1"/>
                <p:nvPr/>
              </p:nvSpPr>
              <p:spPr>
                <a:xfrm>
                  <a:off x="549696" y="5706356"/>
                  <a:ext cx="2803653" cy="64318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 marL="180975" indent="-180975">
                    <a:buFont typeface="Wingdings" panose="05000000000000000000" pitchFamily="2" charset="2"/>
                    <a:buChar char="§"/>
                    <a:defRPr sz="1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marL="114300" indent="-114300">
                    <a:lnSpc>
                      <a:spcPct val="150000"/>
                    </a:lnSpc>
                    <a:spcAft>
                      <a:spcPts val="300"/>
                    </a:spcAft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국내 학령인구 감소 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양성기간 소요</a:t>
                  </a:r>
                </a:p>
                <a:p>
                  <a:pPr marL="114300" indent="-114300">
                    <a:lnSpc>
                      <a:spcPct val="150000"/>
                    </a:lnSpc>
                    <a:spcAft>
                      <a:spcPts val="300"/>
                    </a:spcAft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지역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中企는 근로 정주여건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접근성 취약</a:t>
                  </a:r>
                </a:p>
              </p:txBody>
            </p:sp>
            <p:sp>
              <p:nvSpPr>
                <p:cNvPr id="158" name="TextBox 157">
                  <a:extLst>
                    <a:ext uri="{FF2B5EF4-FFF2-40B4-BE49-F238E27FC236}">
                      <a16:creationId xmlns:a16="http://schemas.microsoft.com/office/drawing/2014/main" id="{E7800F0F-C4CA-4061-8193-7141B495444B}"/>
                    </a:ext>
                  </a:extLst>
                </p:cNvPr>
                <p:cNvSpPr txBox="1"/>
                <p:nvPr/>
              </p:nvSpPr>
              <p:spPr>
                <a:xfrm>
                  <a:off x="4534154" y="5687306"/>
                  <a:ext cx="3113801" cy="64318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 marL="180975" indent="-180975">
                    <a:buFont typeface="Wingdings" panose="05000000000000000000" pitchFamily="2" charset="2"/>
                    <a:buChar char="§"/>
                    <a:defRPr sz="1400"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marL="0" indent="0">
                    <a:lnSpc>
                      <a:spcPct val="150000"/>
                    </a:lnSpc>
                    <a:spcAft>
                      <a:spcPts val="300"/>
                    </a:spcAft>
                    <a:buNone/>
                  </a:pP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신기술</a:t>
                  </a:r>
                  <a:r>
                    <a:rPr lang="en-US" altLang="ko-KR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·</a:t>
                  </a:r>
                  <a:r>
                    <a:rPr lang="ko-KR" altLang="en-US" b="1" spc="-200" dirty="0" err="1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융복합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 인력 적시 확보 곤란</a:t>
                  </a:r>
                </a:p>
                <a:p>
                  <a:pPr marL="0" indent="0">
                    <a:lnSpc>
                      <a:spcPct val="150000"/>
                    </a:lnSpc>
                    <a:spcAft>
                      <a:spcPts val="300"/>
                    </a:spcAft>
                    <a:buNone/>
                  </a:pPr>
                  <a:r>
                    <a:rPr lang="en-US" altLang="ko-KR" b="1" spc="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IT, R&amp;D 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등 </a:t>
                  </a:r>
                  <a:r>
                    <a:rPr lang="ko-KR" altLang="en-US" b="1" spc="-200" dirty="0" err="1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범용기술</a:t>
                  </a:r>
                  <a:r>
                    <a:rPr lang="en-US" altLang="ko-KR" sz="1200" spc="-20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(GPT)</a:t>
                  </a:r>
                  <a:r>
                    <a:rPr lang="ko-KR" altLang="en-US" b="1" spc="-200" dirty="0">
                      <a:latin typeface="맑은 고딕" panose="020B0503020000020004" pitchFamily="50" charset="-127"/>
                      <a:ea typeface="맑은 고딕" panose="020B0503020000020004" pitchFamily="50" charset="-127"/>
                      <a:sym typeface="Wingdings" panose="05000000000000000000" pitchFamily="2" charset="2"/>
                    </a:rPr>
                    <a:t>인력 채용 애로 호소</a:t>
                  </a:r>
                </a:p>
              </p:txBody>
            </p:sp>
            <p:cxnSp>
              <p:nvCxnSpPr>
                <p:cNvPr id="163" name="직선 화살표 연결선 162">
                  <a:extLst>
                    <a:ext uri="{FF2B5EF4-FFF2-40B4-BE49-F238E27FC236}">
                      <a16:creationId xmlns:a16="http://schemas.microsoft.com/office/drawing/2014/main" id="{83A4B520-8054-4EAF-9299-2D6258B82C3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059906" y="5817438"/>
                  <a:ext cx="1419225" cy="0"/>
                </a:xfrm>
                <a:prstGeom prst="straightConnector1">
                  <a:avLst/>
                </a:prstGeom>
                <a:ln w="19050">
                  <a:solidFill>
                    <a:schemeClr val="bg2">
                      <a:lumMod val="75000"/>
                    </a:schemeClr>
                  </a:solidFill>
                  <a:tailEnd type="arrow" w="lg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4" name="직선 화살표 연결선 163">
                  <a:extLst>
                    <a:ext uri="{FF2B5EF4-FFF2-40B4-BE49-F238E27FC236}">
                      <a16:creationId xmlns:a16="http://schemas.microsoft.com/office/drawing/2014/main" id="{84926FB7-F948-47BD-94F9-AC54DD42CFA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353349" y="6210344"/>
                  <a:ext cx="1125782" cy="0"/>
                </a:xfrm>
                <a:prstGeom prst="straightConnector1">
                  <a:avLst/>
                </a:prstGeom>
                <a:ln w="19050">
                  <a:solidFill>
                    <a:schemeClr val="bg2">
                      <a:lumMod val="75000"/>
                    </a:schemeClr>
                  </a:solidFill>
                  <a:tailEnd type="arrow" w="lg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376554079"/>
      </p:ext>
    </p:extLst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890355" y="240443"/>
            <a:ext cx="4815421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8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그간 정부의 정책내용 및 평가</a:t>
            </a:r>
            <a:endParaRPr lang="ko-KR" altLang="en-US" sz="2800" b="1">
              <a:solidFill>
                <a:srgbClr val="3267cb"/>
              </a:solidFill>
              <a:latin typeface="맑은 고딕"/>
              <a:ea typeface="맑은 고딕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09130" y="206067"/>
            <a:ext cx="348813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ko-KR" sz="28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/>
                <a:ea typeface="바탕"/>
              </a:rPr>
              <a:t>Ⅲ</a:t>
            </a:r>
            <a:endParaRPr lang="ko-KR" altLang="en-US" sz="2800" spc="-8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/>
              <a:ea typeface="바탕"/>
            </a:endParaRPr>
          </a:p>
        </p:txBody>
      </p:sp>
      <p:grpSp>
        <p:nvGrpSpPr>
          <p:cNvPr id="5" name="그룹 4"/>
          <p:cNvGrpSpPr/>
          <p:nvPr/>
        </p:nvGrpSpPr>
        <p:grpSpPr>
          <a:xfrm rot="0">
            <a:off x="343341" y="868264"/>
            <a:ext cx="5291689" cy="566338"/>
            <a:chOff x="343341" y="971950"/>
            <a:chExt cx="5291689" cy="566338"/>
          </a:xfrm>
        </p:grpSpPr>
        <p:sp>
          <p:nvSpPr>
            <p:cNvPr id="44" name="타원 43"/>
            <p:cNvSpPr/>
            <p:nvPr/>
          </p:nvSpPr>
          <p:spPr>
            <a:xfrm>
              <a:off x="343341" y="971950"/>
              <a:ext cx="566336" cy="566338"/>
            </a:xfrm>
            <a:prstGeom prst="ellipse">
              <a:avLst/>
            </a:prstGeom>
            <a:solidFill>
              <a:srgbClr val="3267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14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관리</a:t>
              </a:r>
              <a:endParaRPr lang="ko-KR" altLang="en-US" sz="1400" b="1" spc="-8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06519" y="1108925"/>
              <a:ext cx="4628511" cy="29238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900" b="1">
                  <a:latin typeface="맑은 고딕"/>
                  <a:ea typeface="맑은 고딕"/>
                </a:rPr>
                <a:t>기업</a:t>
              </a:r>
              <a:r>
                <a:rPr lang="en-US" altLang="ko-KR" sz="1900" b="1">
                  <a:latin typeface="맑은 고딕"/>
                  <a:ea typeface="맑은 고딕"/>
                </a:rPr>
                <a:t>·</a:t>
              </a:r>
              <a:r>
                <a:rPr lang="ko-KR" altLang="en-US" sz="1900" b="1">
                  <a:latin typeface="맑은 고딕"/>
                  <a:ea typeface="맑은 고딕"/>
                </a:rPr>
                <a:t>국가 차원의 정밀한 관리체계 구축 필요</a:t>
              </a:r>
              <a:endParaRPr lang="ko-KR" altLang="en-US" sz="1900" b="1">
                <a:latin typeface="맑은 고딕"/>
                <a:ea typeface="맑은 고딕"/>
              </a:endParaRPr>
            </a:p>
          </p:txBody>
        </p:sp>
      </p:grpSp>
      <p:pic>
        <p:nvPicPr>
          <p:cNvPr id="47" name="그림 46"/>
          <p:cNvPicPr>
            <a:picLocks noChangeAspect="1"/>
          </p:cNvPicPr>
          <p:nvPr/>
        </p:nvPicPr>
        <p:blipFill rotWithShape="1">
          <a:blip r:embed="rId2"/>
          <a:srcRect l="1640" r="1640"/>
          <a:stretch>
            <a:fillRect/>
          </a:stretch>
        </p:blipFill>
        <p:spPr>
          <a:xfrm>
            <a:off x="508636" y="5791201"/>
            <a:ext cx="11174728" cy="678672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410359" y="5945870"/>
            <a:ext cx="9371283" cy="3693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r>
              <a:rPr lang="ko-KR" altLang="en-US" sz="24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기업 산업 주도 </a:t>
            </a:r>
            <a:r>
              <a:rPr lang="ko-KR" altLang="en-US" sz="200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195c1"/>
                </a:solidFill>
                <a:latin typeface="맑은 고딕"/>
                <a:ea typeface="맑은 고딕"/>
              </a:rPr>
              <a:t>핵심인력 관리 </a:t>
            </a:r>
            <a:r>
              <a:rPr lang="ko-KR" altLang="en-US" sz="24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全</a:t>
            </a:r>
            <a:r>
              <a:rPr lang="en-US" altLang="ko-KR" sz="24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Process</a:t>
            </a:r>
            <a:r>
              <a:rPr lang="ko-KR" altLang="en-US" sz="200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195c1"/>
                </a:solidFill>
                <a:latin typeface="맑은 고딕"/>
                <a:ea typeface="맑은 고딕"/>
              </a:rPr>
              <a:t>에 대해</a:t>
            </a:r>
            <a:r>
              <a:rPr lang="ko-KR" altLang="en-US" sz="24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 범국가적인 지원 필요 </a:t>
            </a:r>
            <a:endParaRPr lang="ko-KR" altLang="en-US" sz="2400" b="1">
              <a:solidFill>
                <a:srgbClr val="3267cb"/>
              </a:solidFill>
              <a:latin typeface="맑은 고딕"/>
              <a:ea typeface="맑은 고딕"/>
            </a:endParaRPr>
          </a:p>
        </p:txBody>
      </p:sp>
      <p:sp>
        <p:nvSpPr>
          <p:cNvPr id="125" name="모서리가 둥근 직사각형 124"/>
          <p:cNvSpPr/>
          <p:nvPr/>
        </p:nvSpPr>
        <p:spPr>
          <a:xfrm>
            <a:off x="8127782" y="1588228"/>
            <a:ext cx="3613368" cy="1135921"/>
          </a:xfrm>
          <a:prstGeom prst="roundRect">
            <a:avLst>
              <a:gd name="adj" fmla="val 14950"/>
            </a:avLst>
          </a:prstGeom>
          <a:solidFill>
            <a:srgbClr val="3267cb"/>
          </a:solidFill>
          <a:ln w="158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b="1"/>
              <a:t>  </a:t>
            </a:r>
            <a:endParaRPr lang="ko-KR" altLang="en-US" b="1"/>
          </a:p>
        </p:txBody>
      </p:sp>
      <p:sp>
        <p:nvSpPr>
          <p:cNvPr id="126" name="모서리가 둥근 직사각형 125"/>
          <p:cNvSpPr/>
          <p:nvPr/>
        </p:nvSpPr>
        <p:spPr>
          <a:xfrm>
            <a:off x="8127782" y="2970749"/>
            <a:ext cx="3613368" cy="1048802"/>
          </a:xfrm>
          <a:prstGeom prst="roundRect">
            <a:avLst>
              <a:gd name="adj" fmla="val 14950"/>
            </a:avLst>
          </a:prstGeom>
          <a:solidFill>
            <a:srgbClr val="3267cb"/>
          </a:solidFill>
          <a:ln w="158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sp>
        <p:nvSpPr>
          <p:cNvPr id="127" name="모서리가 둥근 직사각형 126"/>
          <p:cNvSpPr/>
          <p:nvPr/>
        </p:nvSpPr>
        <p:spPr>
          <a:xfrm>
            <a:off x="8127782" y="4405795"/>
            <a:ext cx="3613368" cy="1036725"/>
          </a:xfrm>
          <a:prstGeom prst="roundRect">
            <a:avLst>
              <a:gd name="adj" fmla="val 14950"/>
            </a:avLst>
          </a:prstGeom>
          <a:solidFill>
            <a:srgbClr val="3267cb"/>
          </a:solidFill>
          <a:ln w="158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sp>
        <p:nvSpPr>
          <p:cNvPr id="96" name="오른쪽 화살표 95"/>
          <p:cNvSpPr/>
          <p:nvPr/>
        </p:nvSpPr>
        <p:spPr>
          <a:xfrm>
            <a:off x="7723176" y="1726229"/>
            <a:ext cx="491184" cy="653698"/>
          </a:xfrm>
          <a:prstGeom prst="rightArrow">
            <a:avLst>
              <a:gd name="adj1" fmla="val 50000"/>
              <a:gd name="adj2" fmla="val 56818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74000">
                <a:srgbClr val="00b0f0"/>
              </a:gs>
            </a:gsLst>
            <a:lin ang="0" scaled="1"/>
          </a:gradFill>
          <a:ln>
            <a:noFill/>
          </a:ln>
          <a:effectLst>
            <a:outerShdw dist="88900" algn="l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sp>
        <p:nvSpPr>
          <p:cNvPr id="129" name="오른쪽 화살표 128"/>
          <p:cNvSpPr/>
          <p:nvPr/>
        </p:nvSpPr>
        <p:spPr>
          <a:xfrm>
            <a:off x="7723176" y="3127873"/>
            <a:ext cx="491184" cy="653698"/>
          </a:xfrm>
          <a:prstGeom prst="rightArrow">
            <a:avLst>
              <a:gd name="adj1" fmla="val 50000"/>
              <a:gd name="adj2" fmla="val 56818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74000">
                <a:srgbClr val="00b0f0"/>
              </a:gs>
            </a:gsLst>
            <a:lin ang="0" scaled="1"/>
          </a:gradFill>
          <a:ln>
            <a:noFill/>
          </a:ln>
          <a:effectLst>
            <a:outerShdw dist="88900" algn="l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sp>
        <p:nvSpPr>
          <p:cNvPr id="130" name="오른쪽 화살표 129"/>
          <p:cNvSpPr/>
          <p:nvPr/>
        </p:nvSpPr>
        <p:spPr>
          <a:xfrm>
            <a:off x="7723176" y="4617418"/>
            <a:ext cx="491184" cy="653698"/>
          </a:xfrm>
          <a:prstGeom prst="rightArrow">
            <a:avLst>
              <a:gd name="adj1" fmla="val 50000"/>
              <a:gd name="adj2" fmla="val 56818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74000">
                <a:srgbClr val="00b0f0"/>
              </a:gs>
            </a:gsLst>
            <a:lin ang="0" scaled="1"/>
          </a:gradFill>
          <a:ln>
            <a:noFill/>
          </a:ln>
          <a:effectLst>
            <a:outerShdw dist="88900" algn="l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grpSp>
        <p:nvGrpSpPr>
          <p:cNvPr id="93" name="그룹 92"/>
          <p:cNvGrpSpPr/>
          <p:nvPr/>
        </p:nvGrpSpPr>
        <p:grpSpPr>
          <a:xfrm rot="0">
            <a:off x="450850" y="1588228"/>
            <a:ext cx="7283450" cy="1135922"/>
            <a:chOff x="292100" y="1735249"/>
            <a:chExt cx="6989233" cy="1044000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292100" y="1735249"/>
              <a:ext cx="6989233" cy="1044000"/>
            </a:xfrm>
            <a:prstGeom prst="roundRect">
              <a:avLst>
                <a:gd name="adj" fmla="val 6435"/>
              </a:avLst>
            </a:prstGeom>
            <a:solidFill>
              <a:schemeClr val="bg1"/>
            </a:solidFill>
            <a:ln w="158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342138" y="2386024"/>
              <a:ext cx="4889159" cy="246221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>
              <a:defPPr>
                <a:defRPr lang="ko-KR"/>
              </a:defPPr>
              <a:lvl1pPr marL="180975" indent="-180975">
                <a:buFont typeface="Wingdings"/>
                <a:buChar char="§"/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0" indent="0" algn="ctr">
                <a:spcAft>
                  <a:spcPts val="300"/>
                </a:spcAft>
                <a:buNone/>
                <a:defRPr/>
              </a:pPr>
              <a:r>
                <a:rPr lang="ko-KR" altLang="en-US" sz="160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/>
                  <a:ea typeface="맑은 고딕"/>
                </a:rPr>
                <a:t>기업도 재직인력 관리에 필요한 재정적</a:t>
              </a:r>
              <a:r>
                <a:rPr lang="en-US" altLang="ko-KR" sz="160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160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/>
                  <a:ea typeface="맑은 고딕"/>
                </a:rPr>
                <a:t>제도적 수단 부족</a:t>
              </a:r>
              <a:endParaRPr lang="ko-KR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52" name="양쪽 모서리가 둥근 사각형 51"/>
            <p:cNvSpPr/>
            <p:nvPr/>
          </p:nvSpPr>
          <p:spPr>
            <a:xfrm>
              <a:off x="402533" y="1880117"/>
              <a:ext cx="6768367" cy="402965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직접적</a:t>
              </a:r>
              <a:r>
                <a:rPr lang="en-US" altLang="ko-KR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원천적인 유출 통제 장치 마련 확보 어려움</a:t>
              </a:r>
              <a:endParaRPr lang="ko-KR" altLang="en-US" b="1" spc="-8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94" name="그룹 93"/>
          <p:cNvGrpSpPr/>
          <p:nvPr/>
        </p:nvGrpSpPr>
        <p:grpSpPr>
          <a:xfrm rot="0">
            <a:off x="450850" y="2970749"/>
            <a:ext cx="7283450" cy="1115476"/>
            <a:chOff x="292100" y="2946908"/>
            <a:chExt cx="6989233" cy="1296000"/>
          </a:xfrm>
        </p:grpSpPr>
        <p:sp>
          <p:nvSpPr>
            <p:cNvPr id="56" name="모서리가 둥근 직사각형 55"/>
            <p:cNvSpPr/>
            <p:nvPr/>
          </p:nvSpPr>
          <p:spPr>
            <a:xfrm>
              <a:off x="292100" y="2946908"/>
              <a:ext cx="6989233" cy="1296000"/>
            </a:xfrm>
            <a:prstGeom prst="roundRect">
              <a:avLst>
                <a:gd name="adj" fmla="val 4171"/>
              </a:avLst>
            </a:prstGeom>
            <a:solidFill>
              <a:schemeClr val="bg1"/>
            </a:solidFill>
            <a:ln w="158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schemeClr val="tx1"/>
                </a:solidFill>
              </a:endParaRPr>
            </a:p>
          </p:txBody>
        </p:sp>
        <p:sp>
          <p:nvSpPr>
            <p:cNvPr id="59" name="양쪽 모서리가 둥근 사각형 58"/>
            <p:cNvSpPr/>
            <p:nvPr/>
          </p:nvSpPr>
          <p:spPr>
            <a:xfrm>
              <a:off x="402533" y="3205867"/>
              <a:ext cx="6768367" cy="402965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국가 차원의 산업계 인력 </a:t>
              </a:r>
              <a:r>
                <a:rPr lang="en-US" altLang="ko-KR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Pool</a:t>
              </a: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관리체계 여전히 미흡</a:t>
              </a:r>
              <a:endParaRPr lang="ko-KR" altLang="en-US" b="1" spc="-8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141869" y="3728341"/>
              <a:ext cx="3289700" cy="246221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>
              <a:defPPr>
                <a:defRPr lang="ko-KR"/>
              </a:defPPr>
              <a:lvl1pPr marL="180975" indent="-180975">
                <a:buFont typeface="Wingdings"/>
                <a:buChar char="§"/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0" indent="0" algn="ctr">
                <a:spcAft>
                  <a:spcPts val="300"/>
                </a:spcAft>
                <a:buNone/>
                <a:defRPr/>
              </a:pPr>
              <a:r>
                <a:rPr lang="ko-KR" altLang="en-US" sz="160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/>
                  <a:ea typeface="맑은 고딕"/>
                </a:rPr>
                <a:t>경력개발 및 전략적 자산 확보기회 부족</a:t>
              </a:r>
              <a:endParaRPr lang="ko-KR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907882" y="3827891"/>
              <a:ext cx="61" cy="246221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>
              <a:defPPr>
                <a:defRPr lang="ko-KR"/>
              </a:defPPr>
              <a:lvl1pPr marL="180975" indent="-180975">
                <a:buFont typeface="Wingdings"/>
                <a:buChar char="§"/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0" indent="0" algn="ctr">
                <a:spcAft>
                  <a:spcPts val="300"/>
                </a:spcAft>
                <a:buNone/>
                <a:defRPr/>
              </a:pPr>
              <a:endParaRPr lang="ko-KR" altLang="en-US" sz="1600" b="1">
                <a:latin typeface="맑은 고딕"/>
                <a:ea typeface="맑은 고딕"/>
              </a:endParaRPr>
            </a:p>
          </p:txBody>
        </p:sp>
      </p:grpSp>
      <p:grpSp>
        <p:nvGrpSpPr>
          <p:cNvPr id="95" name="그룹 94"/>
          <p:cNvGrpSpPr/>
          <p:nvPr/>
        </p:nvGrpSpPr>
        <p:grpSpPr>
          <a:xfrm rot="0">
            <a:off x="450850" y="4405795"/>
            <a:ext cx="7283450" cy="1036725"/>
            <a:chOff x="292100" y="4410567"/>
            <a:chExt cx="6989233" cy="1296000"/>
          </a:xfrm>
        </p:grpSpPr>
        <p:sp>
          <p:nvSpPr>
            <p:cNvPr id="62" name="모서리가 둥근 직사각형 61"/>
            <p:cNvSpPr/>
            <p:nvPr/>
          </p:nvSpPr>
          <p:spPr>
            <a:xfrm>
              <a:off x="292100" y="4410567"/>
              <a:ext cx="6989233" cy="1296000"/>
            </a:xfrm>
            <a:prstGeom prst="roundRect">
              <a:avLst>
                <a:gd name="adj" fmla="val 7110"/>
              </a:avLst>
            </a:prstGeom>
            <a:solidFill>
              <a:schemeClr val="bg1"/>
            </a:solidFill>
            <a:ln w="158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/>
            </a:p>
          </p:txBody>
        </p:sp>
        <p:sp>
          <p:nvSpPr>
            <p:cNvPr id="65" name="양쪽 모서리가 둥근 사각형 64"/>
            <p:cNvSpPr/>
            <p:nvPr/>
          </p:nvSpPr>
          <p:spPr>
            <a:xfrm>
              <a:off x="402533" y="4621759"/>
              <a:ext cx="6768367" cy="402965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경력단절 여성</a:t>
              </a:r>
              <a:r>
                <a:rPr lang="en-US" altLang="ko-KR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정년퇴직인력의 경우</a:t>
              </a:r>
              <a:r>
                <a:rPr lang="en-US" altLang="ko-KR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, </a:t>
              </a:r>
              <a:r>
                <a:rPr lang="ko-KR" altLang="en-US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맑은 고딕"/>
                  <a:ea typeface="맑은 고딕"/>
                </a:rPr>
                <a:t>관리수단 사실상 전무</a:t>
              </a:r>
              <a:endParaRPr lang="ko-KR" altLang="en-US" b="1" spc="-8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989137" y="5144232"/>
              <a:ext cx="3573831" cy="307603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>
              <a:defPPr>
                <a:defRPr lang="ko-KR"/>
              </a:defPPr>
              <a:lvl1pPr marL="180975" indent="-180975">
                <a:buFont typeface="Wingdings"/>
                <a:buChar char="§"/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0" indent="0" algn="ctr">
                <a:spcAft>
                  <a:spcPts val="300"/>
                </a:spcAft>
                <a:buNone/>
                <a:defRPr/>
              </a:pPr>
              <a:r>
                <a:rPr lang="ko-KR" altLang="en-US" sz="160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/>
                  <a:ea typeface="맑은 고딕"/>
                </a:rPr>
                <a:t>기존 사업들 대부분 고용복지목적으로 운영</a:t>
              </a:r>
              <a:endParaRPr lang="ko-KR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907882" y="5291550"/>
              <a:ext cx="62" cy="246221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>
              <a:defPPr>
                <a:defRPr lang="ko-KR"/>
              </a:defPPr>
              <a:lvl1pPr marL="180975" indent="-180975">
                <a:buFont typeface="Wingdings"/>
                <a:buChar char="§"/>
                <a:defRPr sz="1400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marL="0" indent="0" algn="ctr">
                <a:spcAft>
                  <a:spcPts val="300"/>
                </a:spcAft>
                <a:buNone/>
                <a:defRPr/>
              </a:pPr>
              <a:endParaRPr lang="ko-KR" altLang="en-US" sz="1600" b="1">
                <a:latin typeface="맑은 고딕"/>
                <a:ea typeface="맑은 고딕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9205630" y="1871329"/>
            <a:ext cx="2199641" cy="55399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algn="ctr"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l">
              <a:defRPr/>
            </a:pPr>
            <a:r>
              <a:rPr lang="ko-KR" altLang="en-US" b="1">
                <a:solidFill>
                  <a:schemeClr val="bg1"/>
                </a:solidFill>
                <a:latin typeface="맑은 고딕"/>
                <a:ea typeface="맑은 고딕"/>
              </a:rPr>
              <a:t>기업을 통한 인력관리 </a:t>
            </a:r>
            <a:endParaRPr lang="ko-KR" altLang="en-US" b="1">
              <a:solidFill>
                <a:schemeClr val="bg1"/>
              </a:solidFill>
              <a:latin typeface="맑은 고딕"/>
              <a:ea typeface="맑은 고딕"/>
            </a:endParaRPr>
          </a:p>
          <a:p>
            <a:pPr algn="l">
              <a:defRPr/>
            </a:pPr>
            <a:r>
              <a:rPr lang="en-US" altLang="ko-KR" b="1">
                <a:solidFill>
                  <a:schemeClr val="bg1"/>
                </a:solidFill>
                <a:latin typeface="맑은 고딕"/>
                <a:ea typeface="맑은 고딕"/>
              </a:rPr>
              <a:t>Scheme </a:t>
            </a:r>
            <a:r>
              <a:rPr lang="ko-KR" altLang="en-US" b="1">
                <a:solidFill>
                  <a:schemeClr val="bg1"/>
                </a:solidFill>
                <a:latin typeface="맑은 고딕"/>
                <a:ea typeface="맑은 고딕"/>
              </a:rPr>
              <a:t>활성화 도입</a:t>
            </a:r>
            <a:endParaRPr lang="en-US" altLang="ko-KR" b="1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pic>
        <p:nvPicPr>
          <p:cNvPr id="131" name="그림 13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8403916" y="1800984"/>
            <a:ext cx="681502" cy="68150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9205630" y="3215823"/>
            <a:ext cx="2199641" cy="55399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algn="ctr"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l">
              <a:defRPr/>
            </a:pPr>
            <a:r>
              <a:rPr lang="ko-KR" altLang="en-US" b="1">
                <a:solidFill>
                  <a:schemeClr val="bg1"/>
                </a:solidFill>
                <a:latin typeface="맑은 고딕"/>
                <a:ea typeface="맑은 고딕"/>
              </a:rPr>
              <a:t>범국가 차원의 산업계 </a:t>
            </a:r>
            <a:endParaRPr lang="ko-KR" altLang="en-US" b="1">
              <a:solidFill>
                <a:schemeClr val="bg1"/>
              </a:solidFill>
              <a:latin typeface="맑은 고딕"/>
              <a:ea typeface="맑은 고딕"/>
            </a:endParaRPr>
          </a:p>
          <a:p>
            <a:pPr algn="l">
              <a:defRPr/>
            </a:pPr>
            <a:r>
              <a:rPr lang="ko-KR" altLang="en-US" b="1">
                <a:solidFill>
                  <a:schemeClr val="bg1"/>
                </a:solidFill>
                <a:latin typeface="맑은 고딕"/>
                <a:ea typeface="맑은 고딕"/>
              </a:rPr>
              <a:t>핵심인력 관리 필요</a:t>
            </a:r>
            <a:endParaRPr lang="en-US" altLang="ko-KR" b="1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pic>
        <p:nvPicPr>
          <p:cNvPr id="132" name="그림 131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403916" y="3114104"/>
            <a:ext cx="681502" cy="681502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9205630" y="4638675"/>
            <a:ext cx="1871945" cy="55245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algn="ctr"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l">
              <a:defRPr/>
            </a:pPr>
            <a:r>
              <a:rPr lang="ko-KR" altLang="en-US" b="1">
                <a:solidFill>
                  <a:schemeClr val="bg1"/>
                </a:solidFill>
                <a:latin typeface="맑은 고딕"/>
                <a:ea typeface="맑은 고딕"/>
              </a:rPr>
              <a:t>여성</a:t>
            </a:r>
            <a:r>
              <a:rPr lang="en-US" altLang="ko-KR" b="1">
                <a:solidFill>
                  <a:schemeClr val="bg1"/>
                </a:solidFill>
                <a:latin typeface="맑은 고딕"/>
                <a:ea typeface="맑은 고딕"/>
              </a:rPr>
              <a:t>·</a:t>
            </a:r>
            <a:r>
              <a:rPr lang="ko-KR" altLang="en-US" b="1">
                <a:solidFill>
                  <a:schemeClr val="bg1"/>
                </a:solidFill>
                <a:latin typeface="맑은 고딕"/>
                <a:ea typeface="맑은 고딕"/>
              </a:rPr>
              <a:t>퇴직 핵심인력</a:t>
            </a:r>
            <a:endParaRPr lang="ko-KR" altLang="en-US" b="1">
              <a:solidFill>
                <a:schemeClr val="bg1"/>
              </a:solidFill>
              <a:latin typeface="맑은 고딕"/>
              <a:ea typeface="맑은 고딕"/>
            </a:endParaRPr>
          </a:p>
          <a:p>
            <a:pPr algn="l">
              <a:defRPr/>
            </a:pPr>
            <a:r>
              <a:rPr lang="ko-KR" altLang="en-US" b="1">
                <a:solidFill>
                  <a:schemeClr val="bg1"/>
                </a:solidFill>
                <a:latin typeface="맑은 고딕"/>
                <a:ea typeface="맑은 고딕"/>
              </a:rPr>
              <a:t>특화지원 필요 </a:t>
            </a:r>
            <a:endParaRPr lang="ko-KR" altLang="en-US" b="1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pic>
        <p:nvPicPr>
          <p:cNvPr id="133" name="그림 13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8403916" y="4548025"/>
            <a:ext cx="681502" cy="68150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6118705" y="240443"/>
            <a:ext cx="2709075" cy="40011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600" b="1" spc="-15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문제점 및 향후과제</a:t>
            </a:r>
            <a:endParaRPr lang="ko-KR" altLang="en-US" sz="2600" b="1" spc="-15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그림 10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096" y="4038378"/>
            <a:ext cx="6696075" cy="1543050"/>
          </a:xfrm>
          <a:prstGeom prst="rect">
            <a:avLst/>
          </a:prstGeom>
        </p:spPr>
      </p:pic>
      <p:sp>
        <p:nvSpPr>
          <p:cNvPr id="65" name="한쪽 모서리가 둥근 사각형 64"/>
          <p:cNvSpPr/>
          <p:nvPr/>
        </p:nvSpPr>
        <p:spPr>
          <a:xfrm flipV="1">
            <a:off x="1295050" y="3583430"/>
            <a:ext cx="4356355" cy="448733"/>
          </a:xfrm>
          <a:prstGeom prst="round1Rect">
            <a:avLst>
              <a:gd name="adj" fmla="val 50000"/>
            </a:avLst>
          </a:prstGeom>
          <a:solidFill>
            <a:srgbClr val="346E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spc="-150">
              <a:solidFill>
                <a:schemeClr val="bg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4384B58-0524-47C5-AE6F-F782E8A9E8B5}"/>
              </a:ext>
            </a:extLst>
          </p:cNvPr>
          <p:cNvSpPr txBox="1"/>
          <p:nvPr/>
        </p:nvSpPr>
        <p:spPr>
          <a:xfrm>
            <a:off x="1690355" y="3669298"/>
            <a:ext cx="3585918" cy="2769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b="1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산업기업」주도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인재 </a:t>
            </a:r>
            <a:r>
              <a:rPr lang="ko-KR" altLang="en-US" b="1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성장사다리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구축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04000" y="1295400"/>
            <a:ext cx="991400" cy="4819650"/>
          </a:xfrm>
          <a:prstGeom prst="rect">
            <a:avLst/>
          </a:prstGeom>
          <a:solidFill>
            <a:srgbClr val="DEE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267CB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07CB416-49B5-4881-B8E5-EE4D21E6D8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979489-7CF7-46E7-BC39-AEC3C18C4F1C}"/>
              </a:ext>
            </a:extLst>
          </p:cNvPr>
          <p:cNvSpPr txBox="1"/>
          <p:nvPr/>
        </p:nvSpPr>
        <p:spPr>
          <a:xfrm>
            <a:off x="890355" y="240443"/>
            <a:ext cx="1436291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기본방향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4000" y="206067"/>
            <a:ext cx="35907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28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Ⅳ</a:t>
            </a:r>
            <a:endParaRPr lang="ko-KR" altLang="en-US" sz="280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4384B58-0524-47C5-AE6F-F782E8A9E8B5}"/>
              </a:ext>
            </a:extLst>
          </p:cNvPr>
          <p:cNvSpPr txBox="1"/>
          <p:nvPr/>
        </p:nvSpPr>
        <p:spPr>
          <a:xfrm>
            <a:off x="613752" y="2451397"/>
            <a:ext cx="371897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pPr algn="ctr"/>
            <a:r>
              <a:rPr lang="ko-KR" altLang="en-US" sz="16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목표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4384B58-0524-47C5-AE6F-F782E8A9E8B5}"/>
              </a:ext>
            </a:extLst>
          </p:cNvPr>
          <p:cNvSpPr txBox="1"/>
          <p:nvPr/>
        </p:nvSpPr>
        <p:spPr>
          <a:xfrm>
            <a:off x="437960" y="3783456"/>
            <a:ext cx="743793" cy="2149352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pPr algn="ctr"/>
            <a:r>
              <a:rPr lang="ko-KR" altLang="en-US" sz="16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추진전략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4384B58-0524-47C5-AE6F-F782E8A9E8B5}"/>
              </a:ext>
            </a:extLst>
          </p:cNvPr>
          <p:cNvSpPr txBox="1"/>
          <p:nvPr/>
        </p:nvSpPr>
        <p:spPr>
          <a:xfrm>
            <a:off x="3275670" y="5036750"/>
            <a:ext cx="846386" cy="55399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수요중심</a:t>
            </a:r>
            <a:endParaRPr lang="en-US" altLang="ko-KR" b="1" spc="-15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인력양성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4384B58-0524-47C5-AE6F-F782E8A9E8B5}"/>
              </a:ext>
            </a:extLst>
          </p:cNvPr>
          <p:cNvSpPr txBox="1"/>
          <p:nvPr/>
        </p:nvSpPr>
        <p:spPr>
          <a:xfrm>
            <a:off x="5136917" y="4844598"/>
            <a:ext cx="846386" cy="55399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전문인력</a:t>
            </a:r>
            <a:endParaRPr lang="en-US" altLang="ko-KR" b="1" spc="-15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활용촉진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4384B58-0524-47C5-AE6F-F782E8A9E8B5}"/>
              </a:ext>
            </a:extLst>
          </p:cNvPr>
          <p:cNvSpPr txBox="1"/>
          <p:nvPr/>
        </p:nvSpPr>
        <p:spPr>
          <a:xfrm>
            <a:off x="6922301" y="4551154"/>
            <a:ext cx="846386" cy="83099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핵심체계</a:t>
            </a:r>
            <a:endParaRPr lang="en-US" altLang="ko-KR" b="1" spc="-15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관리체계</a:t>
            </a:r>
            <a:endParaRPr lang="en-US" altLang="ko-KR" b="1" spc="-15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고도화</a:t>
            </a:r>
          </a:p>
        </p:txBody>
      </p:sp>
      <p:cxnSp>
        <p:nvCxnSpPr>
          <p:cNvPr id="67" name="직선 연결선 66"/>
          <p:cNvCxnSpPr/>
          <p:nvPr/>
        </p:nvCxnSpPr>
        <p:spPr>
          <a:xfrm>
            <a:off x="1295050" y="3592956"/>
            <a:ext cx="10303352" cy="0"/>
          </a:xfrm>
          <a:prstGeom prst="line">
            <a:avLst/>
          </a:prstGeom>
          <a:ln w="28575">
            <a:solidFill>
              <a:srgbClr val="346ED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직선 연결선 72"/>
          <p:cNvCxnSpPr/>
          <p:nvPr/>
        </p:nvCxnSpPr>
        <p:spPr>
          <a:xfrm>
            <a:off x="342450" y="3583431"/>
            <a:ext cx="924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8">
            <a:extLst>
              <a:ext uri="{FF2B5EF4-FFF2-40B4-BE49-F238E27FC236}">
                <a16:creationId xmlns:a16="http://schemas.microsoft.com/office/drawing/2014/main" id="{811E56B0-6B63-4520-9E21-FEB1C5478096}"/>
              </a:ext>
            </a:extLst>
          </p:cNvPr>
          <p:cNvGrpSpPr/>
          <p:nvPr/>
        </p:nvGrpSpPr>
        <p:grpSpPr>
          <a:xfrm>
            <a:off x="8281246" y="3669298"/>
            <a:ext cx="3525944" cy="2680872"/>
            <a:chOff x="8684571" y="2593217"/>
            <a:chExt cx="2488254" cy="1903140"/>
          </a:xfrm>
        </p:grpSpPr>
        <p:grpSp>
          <p:nvGrpSpPr>
            <p:cNvPr id="86" name="그룹 85"/>
            <p:cNvGrpSpPr/>
            <p:nvPr/>
          </p:nvGrpSpPr>
          <p:grpSpPr>
            <a:xfrm>
              <a:off x="8958037" y="2593217"/>
              <a:ext cx="2103615" cy="1675891"/>
              <a:chOff x="8758518" y="2654470"/>
              <a:chExt cx="2539622" cy="2023245"/>
            </a:xfrm>
          </p:grpSpPr>
          <p:grpSp>
            <p:nvGrpSpPr>
              <p:cNvPr id="76" name="그룹 75"/>
              <p:cNvGrpSpPr/>
              <p:nvPr/>
            </p:nvGrpSpPr>
            <p:grpSpPr>
              <a:xfrm>
                <a:off x="9319857" y="2654470"/>
                <a:ext cx="1186010" cy="1186010"/>
                <a:chOff x="9319857" y="2654470"/>
                <a:chExt cx="1038298" cy="1038298"/>
              </a:xfrm>
            </p:grpSpPr>
            <p:sp>
              <p:nvSpPr>
                <p:cNvPr id="75" name="Freeform 378"/>
                <p:cNvSpPr>
                  <a:spLocks/>
                </p:cNvSpPr>
                <p:nvPr/>
              </p:nvSpPr>
              <p:spPr bwMode="auto">
                <a:xfrm>
                  <a:off x="9319857" y="2654470"/>
                  <a:ext cx="1038298" cy="1038298"/>
                </a:xfrm>
                <a:custGeom>
                  <a:avLst/>
                  <a:gdLst>
                    <a:gd name="T0" fmla="*/ 374 w 716"/>
                    <a:gd name="T1" fmla="*/ 654 h 717"/>
                    <a:gd name="T2" fmla="*/ 423 w 716"/>
                    <a:gd name="T3" fmla="*/ 680 h 717"/>
                    <a:gd name="T4" fmla="*/ 445 w 716"/>
                    <a:gd name="T5" fmla="*/ 717 h 717"/>
                    <a:gd name="T6" fmla="*/ 526 w 716"/>
                    <a:gd name="T7" fmla="*/ 687 h 717"/>
                    <a:gd name="T8" fmla="*/ 544 w 716"/>
                    <a:gd name="T9" fmla="*/ 655 h 717"/>
                    <a:gd name="T10" fmla="*/ 544 w 716"/>
                    <a:gd name="T11" fmla="*/ 616 h 717"/>
                    <a:gd name="T12" fmla="*/ 582 w 716"/>
                    <a:gd name="T13" fmla="*/ 559 h 717"/>
                    <a:gd name="T14" fmla="*/ 634 w 716"/>
                    <a:gd name="T15" fmla="*/ 543 h 717"/>
                    <a:gd name="T16" fmla="*/ 672 w 716"/>
                    <a:gd name="T17" fmla="*/ 551 h 717"/>
                    <a:gd name="T18" fmla="*/ 708 w 716"/>
                    <a:gd name="T19" fmla="*/ 473 h 717"/>
                    <a:gd name="T20" fmla="*/ 703 w 716"/>
                    <a:gd name="T21" fmla="*/ 440 h 717"/>
                    <a:gd name="T22" fmla="*/ 663 w 716"/>
                    <a:gd name="T23" fmla="*/ 400 h 717"/>
                    <a:gd name="T24" fmla="*/ 653 w 716"/>
                    <a:gd name="T25" fmla="*/ 358 h 717"/>
                    <a:gd name="T26" fmla="*/ 663 w 716"/>
                    <a:gd name="T27" fmla="*/ 316 h 717"/>
                    <a:gd name="T28" fmla="*/ 703 w 716"/>
                    <a:gd name="T29" fmla="*/ 277 h 717"/>
                    <a:gd name="T30" fmla="*/ 708 w 716"/>
                    <a:gd name="T31" fmla="*/ 244 h 717"/>
                    <a:gd name="T32" fmla="*/ 672 w 716"/>
                    <a:gd name="T33" fmla="*/ 166 h 717"/>
                    <a:gd name="T34" fmla="*/ 634 w 716"/>
                    <a:gd name="T35" fmla="*/ 174 h 717"/>
                    <a:gd name="T36" fmla="*/ 582 w 716"/>
                    <a:gd name="T37" fmla="*/ 158 h 717"/>
                    <a:gd name="T38" fmla="*/ 544 w 716"/>
                    <a:gd name="T39" fmla="*/ 101 h 717"/>
                    <a:gd name="T40" fmla="*/ 544 w 716"/>
                    <a:gd name="T41" fmla="*/ 62 h 717"/>
                    <a:gd name="T42" fmla="*/ 526 w 716"/>
                    <a:gd name="T43" fmla="*/ 30 h 717"/>
                    <a:gd name="T44" fmla="*/ 445 w 716"/>
                    <a:gd name="T45" fmla="*/ 0 h 717"/>
                    <a:gd name="T46" fmla="*/ 423 w 716"/>
                    <a:gd name="T47" fmla="*/ 37 h 717"/>
                    <a:gd name="T48" fmla="*/ 374 w 716"/>
                    <a:gd name="T49" fmla="*/ 63 h 717"/>
                    <a:gd name="T50" fmla="*/ 343 w 716"/>
                    <a:gd name="T51" fmla="*/ 63 h 717"/>
                    <a:gd name="T52" fmla="*/ 293 w 716"/>
                    <a:gd name="T53" fmla="*/ 37 h 717"/>
                    <a:gd name="T54" fmla="*/ 271 w 716"/>
                    <a:gd name="T55" fmla="*/ 0 h 717"/>
                    <a:gd name="T56" fmla="*/ 190 w 716"/>
                    <a:gd name="T57" fmla="*/ 30 h 717"/>
                    <a:gd name="T58" fmla="*/ 172 w 716"/>
                    <a:gd name="T59" fmla="*/ 62 h 717"/>
                    <a:gd name="T60" fmla="*/ 172 w 716"/>
                    <a:gd name="T61" fmla="*/ 101 h 717"/>
                    <a:gd name="T62" fmla="*/ 134 w 716"/>
                    <a:gd name="T63" fmla="*/ 158 h 717"/>
                    <a:gd name="T64" fmla="*/ 82 w 716"/>
                    <a:gd name="T65" fmla="*/ 174 h 717"/>
                    <a:gd name="T66" fmla="*/ 44 w 716"/>
                    <a:gd name="T67" fmla="*/ 166 h 717"/>
                    <a:gd name="T68" fmla="*/ 8 w 716"/>
                    <a:gd name="T69" fmla="*/ 244 h 717"/>
                    <a:gd name="T70" fmla="*/ 13 w 716"/>
                    <a:gd name="T71" fmla="*/ 277 h 717"/>
                    <a:gd name="T72" fmla="*/ 53 w 716"/>
                    <a:gd name="T73" fmla="*/ 316 h 717"/>
                    <a:gd name="T74" fmla="*/ 63 w 716"/>
                    <a:gd name="T75" fmla="*/ 358 h 717"/>
                    <a:gd name="T76" fmla="*/ 53 w 716"/>
                    <a:gd name="T77" fmla="*/ 400 h 717"/>
                    <a:gd name="T78" fmla="*/ 13 w 716"/>
                    <a:gd name="T79" fmla="*/ 440 h 717"/>
                    <a:gd name="T80" fmla="*/ 8 w 716"/>
                    <a:gd name="T81" fmla="*/ 473 h 717"/>
                    <a:gd name="T82" fmla="*/ 44 w 716"/>
                    <a:gd name="T83" fmla="*/ 551 h 717"/>
                    <a:gd name="T84" fmla="*/ 82 w 716"/>
                    <a:gd name="T85" fmla="*/ 543 h 717"/>
                    <a:gd name="T86" fmla="*/ 134 w 716"/>
                    <a:gd name="T87" fmla="*/ 559 h 717"/>
                    <a:gd name="T88" fmla="*/ 172 w 716"/>
                    <a:gd name="T89" fmla="*/ 616 h 717"/>
                    <a:gd name="T90" fmla="*/ 172 w 716"/>
                    <a:gd name="T91" fmla="*/ 655 h 717"/>
                    <a:gd name="T92" fmla="*/ 190 w 716"/>
                    <a:gd name="T93" fmla="*/ 687 h 717"/>
                    <a:gd name="T94" fmla="*/ 271 w 716"/>
                    <a:gd name="T95" fmla="*/ 717 h 717"/>
                    <a:gd name="T96" fmla="*/ 293 w 716"/>
                    <a:gd name="T97" fmla="*/ 680 h 717"/>
                    <a:gd name="T98" fmla="*/ 343 w 716"/>
                    <a:gd name="T99" fmla="*/ 654 h 7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716" h="717">
                      <a:moveTo>
                        <a:pt x="358" y="654"/>
                      </a:moveTo>
                      <a:lnTo>
                        <a:pt x="374" y="654"/>
                      </a:lnTo>
                      <a:lnTo>
                        <a:pt x="400" y="664"/>
                      </a:lnTo>
                      <a:lnTo>
                        <a:pt x="423" y="680"/>
                      </a:lnTo>
                      <a:lnTo>
                        <a:pt x="440" y="703"/>
                      </a:lnTo>
                      <a:lnTo>
                        <a:pt x="445" y="717"/>
                      </a:lnTo>
                      <a:lnTo>
                        <a:pt x="473" y="709"/>
                      </a:lnTo>
                      <a:lnTo>
                        <a:pt x="526" y="687"/>
                      </a:lnTo>
                      <a:lnTo>
                        <a:pt x="550" y="672"/>
                      </a:lnTo>
                      <a:lnTo>
                        <a:pt x="544" y="655"/>
                      </a:lnTo>
                      <a:lnTo>
                        <a:pt x="543" y="635"/>
                      </a:lnTo>
                      <a:lnTo>
                        <a:pt x="544" y="616"/>
                      </a:lnTo>
                      <a:lnTo>
                        <a:pt x="558" y="583"/>
                      </a:lnTo>
                      <a:lnTo>
                        <a:pt x="582" y="559"/>
                      </a:lnTo>
                      <a:lnTo>
                        <a:pt x="616" y="544"/>
                      </a:lnTo>
                      <a:lnTo>
                        <a:pt x="634" y="543"/>
                      </a:lnTo>
                      <a:lnTo>
                        <a:pt x="654" y="544"/>
                      </a:lnTo>
                      <a:lnTo>
                        <a:pt x="672" y="551"/>
                      </a:lnTo>
                      <a:lnTo>
                        <a:pt x="686" y="526"/>
                      </a:lnTo>
                      <a:lnTo>
                        <a:pt x="708" y="473"/>
                      </a:lnTo>
                      <a:lnTo>
                        <a:pt x="716" y="446"/>
                      </a:lnTo>
                      <a:lnTo>
                        <a:pt x="703" y="440"/>
                      </a:lnTo>
                      <a:lnTo>
                        <a:pt x="680" y="424"/>
                      </a:lnTo>
                      <a:lnTo>
                        <a:pt x="663" y="400"/>
                      </a:lnTo>
                      <a:lnTo>
                        <a:pt x="653" y="374"/>
                      </a:lnTo>
                      <a:lnTo>
                        <a:pt x="653" y="358"/>
                      </a:lnTo>
                      <a:lnTo>
                        <a:pt x="653" y="343"/>
                      </a:lnTo>
                      <a:lnTo>
                        <a:pt x="663" y="316"/>
                      </a:lnTo>
                      <a:lnTo>
                        <a:pt x="680" y="293"/>
                      </a:lnTo>
                      <a:lnTo>
                        <a:pt x="703" y="277"/>
                      </a:lnTo>
                      <a:lnTo>
                        <a:pt x="716" y="271"/>
                      </a:lnTo>
                      <a:lnTo>
                        <a:pt x="708" y="244"/>
                      </a:lnTo>
                      <a:lnTo>
                        <a:pt x="686" y="190"/>
                      </a:lnTo>
                      <a:lnTo>
                        <a:pt x="672" y="166"/>
                      </a:lnTo>
                      <a:lnTo>
                        <a:pt x="654" y="173"/>
                      </a:lnTo>
                      <a:lnTo>
                        <a:pt x="634" y="174"/>
                      </a:lnTo>
                      <a:lnTo>
                        <a:pt x="616" y="173"/>
                      </a:lnTo>
                      <a:lnTo>
                        <a:pt x="582" y="158"/>
                      </a:lnTo>
                      <a:lnTo>
                        <a:pt x="558" y="134"/>
                      </a:lnTo>
                      <a:lnTo>
                        <a:pt x="544" y="101"/>
                      </a:lnTo>
                      <a:lnTo>
                        <a:pt x="543" y="82"/>
                      </a:lnTo>
                      <a:lnTo>
                        <a:pt x="544" y="62"/>
                      </a:lnTo>
                      <a:lnTo>
                        <a:pt x="550" y="45"/>
                      </a:lnTo>
                      <a:lnTo>
                        <a:pt x="526" y="30"/>
                      </a:lnTo>
                      <a:lnTo>
                        <a:pt x="473" y="8"/>
                      </a:lnTo>
                      <a:lnTo>
                        <a:pt x="445" y="0"/>
                      </a:lnTo>
                      <a:lnTo>
                        <a:pt x="440" y="14"/>
                      </a:lnTo>
                      <a:lnTo>
                        <a:pt x="423" y="37"/>
                      </a:lnTo>
                      <a:lnTo>
                        <a:pt x="400" y="53"/>
                      </a:lnTo>
                      <a:lnTo>
                        <a:pt x="374" y="63"/>
                      </a:lnTo>
                      <a:lnTo>
                        <a:pt x="358" y="63"/>
                      </a:lnTo>
                      <a:lnTo>
                        <a:pt x="343" y="63"/>
                      </a:lnTo>
                      <a:lnTo>
                        <a:pt x="316" y="53"/>
                      </a:lnTo>
                      <a:lnTo>
                        <a:pt x="293" y="37"/>
                      </a:lnTo>
                      <a:lnTo>
                        <a:pt x="276" y="14"/>
                      </a:lnTo>
                      <a:lnTo>
                        <a:pt x="271" y="0"/>
                      </a:lnTo>
                      <a:lnTo>
                        <a:pt x="243" y="8"/>
                      </a:lnTo>
                      <a:lnTo>
                        <a:pt x="190" y="30"/>
                      </a:lnTo>
                      <a:lnTo>
                        <a:pt x="166" y="45"/>
                      </a:lnTo>
                      <a:lnTo>
                        <a:pt x="172" y="62"/>
                      </a:lnTo>
                      <a:lnTo>
                        <a:pt x="173" y="82"/>
                      </a:lnTo>
                      <a:lnTo>
                        <a:pt x="172" y="101"/>
                      </a:lnTo>
                      <a:lnTo>
                        <a:pt x="158" y="134"/>
                      </a:lnTo>
                      <a:lnTo>
                        <a:pt x="134" y="158"/>
                      </a:lnTo>
                      <a:lnTo>
                        <a:pt x="101" y="173"/>
                      </a:lnTo>
                      <a:lnTo>
                        <a:pt x="82" y="174"/>
                      </a:lnTo>
                      <a:lnTo>
                        <a:pt x="62" y="173"/>
                      </a:lnTo>
                      <a:lnTo>
                        <a:pt x="44" y="166"/>
                      </a:lnTo>
                      <a:lnTo>
                        <a:pt x="30" y="190"/>
                      </a:lnTo>
                      <a:lnTo>
                        <a:pt x="8" y="244"/>
                      </a:lnTo>
                      <a:lnTo>
                        <a:pt x="0" y="271"/>
                      </a:lnTo>
                      <a:lnTo>
                        <a:pt x="13" y="277"/>
                      </a:lnTo>
                      <a:lnTo>
                        <a:pt x="36" y="293"/>
                      </a:lnTo>
                      <a:lnTo>
                        <a:pt x="53" y="316"/>
                      </a:lnTo>
                      <a:lnTo>
                        <a:pt x="63" y="343"/>
                      </a:lnTo>
                      <a:lnTo>
                        <a:pt x="63" y="358"/>
                      </a:lnTo>
                      <a:lnTo>
                        <a:pt x="63" y="374"/>
                      </a:lnTo>
                      <a:lnTo>
                        <a:pt x="53" y="400"/>
                      </a:lnTo>
                      <a:lnTo>
                        <a:pt x="36" y="424"/>
                      </a:lnTo>
                      <a:lnTo>
                        <a:pt x="13" y="440"/>
                      </a:lnTo>
                      <a:lnTo>
                        <a:pt x="0" y="446"/>
                      </a:lnTo>
                      <a:lnTo>
                        <a:pt x="8" y="473"/>
                      </a:lnTo>
                      <a:lnTo>
                        <a:pt x="30" y="526"/>
                      </a:lnTo>
                      <a:lnTo>
                        <a:pt x="44" y="551"/>
                      </a:lnTo>
                      <a:lnTo>
                        <a:pt x="62" y="544"/>
                      </a:lnTo>
                      <a:lnTo>
                        <a:pt x="82" y="543"/>
                      </a:lnTo>
                      <a:lnTo>
                        <a:pt x="101" y="544"/>
                      </a:lnTo>
                      <a:lnTo>
                        <a:pt x="134" y="559"/>
                      </a:lnTo>
                      <a:lnTo>
                        <a:pt x="158" y="583"/>
                      </a:lnTo>
                      <a:lnTo>
                        <a:pt x="172" y="616"/>
                      </a:lnTo>
                      <a:lnTo>
                        <a:pt x="173" y="635"/>
                      </a:lnTo>
                      <a:lnTo>
                        <a:pt x="172" y="655"/>
                      </a:lnTo>
                      <a:lnTo>
                        <a:pt x="166" y="672"/>
                      </a:lnTo>
                      <a:lnTo>
                        <a:pt x="190" y="687"/>
                      </a:lnTo>
                      <a:lnTo>
                        <a:pt x="243" y="709"/>
                      </a:lnTo>
                      <a:lnTo>
                        <a:pt x="271" y="717"/>
                      </a:lnTo>
                      <a:lnTo>
                        <a:pt x="276" y="703"/>
                      </a:lnTo>
                      <a:lnTo>
                        <a:pt x="293" y="680"/>
                      </a:lnTo>
                      <a:lnTo>
                        <a:pt x="316" y="664"/>
                      </a:lnTo>
                      <a:lnTo>
                        <a:pt x="343" y="654"/>
                      </a:lnTo>
                      <a:lnTo>
                        <a:pt x="358" y="654"/>
                      </a:lnTo>
                      <a:close/>
                    </a:path>
                  </a:pathLst>
                </a:custGeom>
                <a:solidFill>
                  <a:srgbClr val="346ED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b="1" spc="-150" dirty="0"/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44384B58-0524-47C5-AE6F-F782E8A9E8B5}"/>
                    </a:ext>
                  </a:extLst>
                </p:cNvPr>
                <p:cNvSpPr txBox="1"/>
                <p:nvPr/>
              </p:nvSpPr>
              <p:spPr>
                <a:xfrm>
                  <a:off x="9587926" y="2965788"/>
                  <a:ext cx="502157" cy="41566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ko-KR" altLang="en-US" sz="1200" b="1" spc="-15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핵심인력</a:t>
                  </a:r>
                  <a:br>
                    <a:rPr lang="en-US" altLang="ko-KR" sz="1200" b="1" spc="-15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</a:br>
                  <a:r>
                    <a:rPr lang="ko-KR" altLang="en-US" sz="1200" b="1" spc="-15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성장사다리</a:t>
                  </a:r>
                  <a:br>
                    <a:rPr lang="en-US" altLang="ko-KR" sz="1200" b="1" spc="-15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</a:br>
                  <a:r>
                    <a:rPr lang="ko-KR" altLang="en-US" sz="1200" b="1" spc="-15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구축</a:t>
                  </a:r>
                  <a:endParaRPr lang="ko-KR" altLang="en-US" sz="1200" b="1" spc="-15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grpSp>
            <p:nvGrpSpPr>
              <p:cNvPr id="77" name="그룹 76"/>
              <p:cNvGrpSpPr/>
              <p:nvPr/>
            </p:nvGrpSpPr>
            <p:grpSpPr>
              <a:xfrm>
                <a:off x="10525802" y="3324299"/>
                <a:ext cx="772338" cy="772338"/>
                <a:chOff x="9500933" y="2835546"/>
                <a:chExt cx="676147" cy="676147"/>
              </a:xfrm>
            </p:grpSpPr>
            <p:sp>
              <p:nvSpPr>
                <p:cNvPr id="78" name="Freeform 378"/>
                <p:cNvSpPr>
                  <a:spLocks/>
                </p:cNvSpPr>
                <p:nvPr/>
              </p:nvSpPr>
              <p:spPr bwMode="auto">
                <a:xfrm>
                  <a:off x="9500933" y="2835546"/>
                  <a:ext cx="676147" cy="676147"/>
                </a:xfrm>
                <a:custGeom>
                  <a:avLst/>
                  <a:gdLst>
                    <a:gd name="T0" fmla="*/ 374 w 716"/>
                    <a:gd name="T1" fmla="*/ 654 h 717"/>
                    <a:gd name="T2" fmla="*/ 423 w 716"/>
                    <a:gd name="T3" fmla="*/ 680 h 717"/>
                    <a:gd name="T4" fmla="*/ 445 w 716"/>
                    <a:gd name="T5" fmla="*/ 717 h 717"/>
                    <a:gd name="T6" fmla="*/ 526 w 716"/>
                    <a:gd name="T7" fmla="*/ 687 h 717"/>
                    <a:gd name="T8" fmla="*/ 544 w 716"/>
                    <a:gd name="T9" fmla="*/ 655 h 717"/>
                    <a:gd name="T10" fmla="*/ 544 w 716"/>
                    <a:gd name="T11" fmla="*/ 616 h 717"/>
                    <a:gd name="T12" fmla="*/ 582 w 716"/>
                    <a:gd name="T13" fmla="*/ 559 h 717"/>
                    <a:gd name="T14" fmla="*/ 634 w 716"/>
                    <a:gd name="T15" fmla="*/ 543 h 717"/>
                    <a:gd name="T16" fmla="*/ 672 w 716"/>
                    <a:gd name="T17" fmla="*/ 551 h 717"/>
                    <a:gd name="T18" fmla="*/ 708 w 716"/>
                    <a:gd name="T19" fmla="*/ 473 h 717"/>
                    <a:gd name="T20" fmla="*/ 703 w 716"/>
                    <a:gd name="T21" fmla="*/ 440 h 717"/>
                    <a:gd name="T22" fmla="*/ 663 w 716"/>
                    <a:gd name="T23" fmla="*/ 400 h 717"/>
                    <a:gd name="T24" fmla="*/ 653 w 716"/>
                    <a:gd name="T25" fmla="*/ 358 h 717"/>
                    <a:gd name="T26" fmla="*/ 663 w 716"/>
                    <a:gd name="T27" fmla="*/ 316 h 717"/>
                    <a:gd name="T28" fmla="*/ 703 w 716"/>
                    <a:gd name="T29" fmla="*/ 277 h 717"/>
                    <a:gd name="T30" fmla="*/ 708 w 716"/>
                    <a:gd name="T31" fmla="*/ 244 h 717"/>
                    <a:gd name="T32" fmla="*/ 672 w 716"/>
                    <a:gd name="T33" fmla="*/ 166 h 717"/>
                    <a:gd name="T34" fmla="*/ 634 w 716"/>
                    <a:gd name="T35" fmla="*/ 174 h 717"/>
                    <a:gd name="T36" fmla="*/ 582 w 716"/>
                    <a:gd name="T37" fmla="*/ 158 h 717"/>
                    <a:gd name="T38" fmla="*/ 544 w 716"/>
                    <a:gd name="T39" fmla="*/ 101 h 717"/>
                    <a:gd name="T40" fmla="*/ 544 w 716"/>
                    <a:gd name="T41" fmla="*/ 62 h 717"/>
                    <a:gd name="T42" fmla="*/ 526 w 716"/>
                    <a:gd name="T43" fmla="*/ 30 h 717"/>
                    <a:gd name="T44" fmla="*/ 445 w 716"/>
                    <a:gd name="T45" fmla="*/ 0 h 717"/>
                    <a:gd name="T46" fmla="*/ 423 w 716"/>
                    <a:gd name="T47" fmla="*/ 37 h 717"/>
                    <a:gd name="T48" fmla="*/ 374 w 716"/>
                    <a:gd name="T49" fmla="*/ 63 h 717"/>
                    <a:gd name="T50" fmla="*/ 343 w 716"/>
                    <a:gd name="T51" fmla="*/ 63 h 717"/>
                    <a:gd name="T52" fmla="*/ 293 w 716"/>
                    <a:gd name="T53" fmla="*/ 37 h 717"/>
                    <a:gd name="T54" fmla="*/ 271 w 716"/>
                    <a:gd name="T55" fmla="*/ 0 h 717"/>
                    <a:gd name="T56" fmla="*/ 190 w 716"/>
                    <a:gd name="T57" fmla="*/ 30 h 717"/>
                    <a:gd name="T58" fmla="*/ 172 w 716"/>
                    <a:gd name="T59" fmla="*/ 62 h 717"/>
                    <a:gd name="T60" fmla="*/ 172 w 716"/>
                    <a:gd name="T61" fmla="*/ 101 h 717"/>
                    <a:gd name="T62" fmla="*/ 134 w 716"/>
                    <a:gd name="T63" fmla="*/ 158 h 717"/>
                    <a:gd name="T64" fmla="*/ 82 w 716"/>
                    <a:gd name="T65" fmla="*/ 174 h 717"/>
                    <a:gd name="T66" fmla="*/ 44 w 716"/>
                    <a:gd name="T67" fmla="*/ 166 h 717"/>
                    <a:gd name="T68" fmla="*/ 8 w 716"/>
                    <a:gd name="T69" fmla="*/ 244 h 717"/>
                    <a:gd name="T70" fmla="*/ 13 w 716"/>
                    <a:gd name="T71" fmla="*/ 277 h 717"/>
                    <a:gd name="T72" fmla="*/ 53 w 716"/>
                    <a:gd name="T73" fmla="*/ 316 h 717"/>
                    <a:gd name="T74" fmla="*/ 63 w 716"/>
                    <a:gd name="T75" fmla="*/ 358 h 717"/>
                    <a:gd name="T76" fmla="*/ 53 w 716"/>
                    <a:gd name="T77" fmla="*/ 400 h 717"/>
                    <a:gd name="T78" fmla="*/ 13 w 716"/>
                    <a:gd name="T79" fmla="*/ 440 h 717"/>
                    <a:gd name="T80" fmla="*/ 8 w 716"/>
                    <a:gd name="T81" fmla="*/ 473 h 717"/>
                    <a:gd name="T82" fmla="*/ 44 w 716"/>
                    <a:gd name="T83" fmla="*/ 551 h 717"/>
                    <a:gd name="T84" fmla="*/ 82 w 716"/>
                    <a:gd name="T85" fmla="*/ 543 h 717"/>
                    <a:gd name="T86" fmla="*/ 134 w 716"/>
                    <a:gd name="T87" fmla="*/ 559 h 717"/>
                    <a:gd name="T88" fmla="*/ 172 w 716"/>
                    <a:gd name="T89" fmla="*/ 616 h 717"/>
                    <a:gd name="T90" fmla="*/ 172 w 716"/>
                    <a:gd name="T91" fmla="*/ 655 h 717"/>
                    <a:gd name="T92" fmla="*/ 190 w 716"/>
                    <a:gd name="T93" fmla="*/ 687 h 717"/>
                    <a:gd name="T94" fmla="*/ 271 w 716"/>
                    <a:gd name="T95" fmla="*/ 717 h 717"/>
                    <a:gd name="T96" fmla="*/ 293 w 716"/>
                    <a:gd name="T97" fmla="*/ 680 h 717"/>
                    <a:gd name="T98" fmla="*/ 343 w 716"/>
                    <a:gd name="T99" fmla="*/ 654 h 7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716" h="717">
                      <a:moveTo>
                        <a:pt x="358" y="654"/>
                      </a:moveTo>
                      <a:lnTo>
                        <a:pt x="374" y="654"/>
                      </a:lnTo>
                      <a:lnTo>
                        <a:pt x="400" y="664"/>
                      </a:lnTo>
                      <a:lnTo>
                        <a:pt x="423" y="680"/>
                      </a:lnTo>
                      <a:lnTo>
                        <a:pt x="440" y="703"/>
                      </a:lnTo>
                      <a:lnTo>
                        <a:pt x="445" y="717"/>
                      </a:lnTo>
                      <a:lnTo>
                        <a:pt x="473" y="709"/>
                      </a:lnTo>
                      <a:lnTo>
                        <a:pt x="526" y="687"/>
                      </a:lnTo>
                      <a:lnTo>
                        <a:pt x="550" y="672"/>
                      </a:lnTo>
                      <a:lnTo>
                        <a:pt x="544" y="655"/>
                      </a:lnTo>
                      <a:lnTo>
                        <a:pt x="543" y="635"/>
                      </a:lnTo>
                      <a:lnTo>
                        <a:pt x="544" y="616"/>
                      </a:lnTo>
                      <a:lnTo>
                        <a:pt x="558" y="583"/>
                      </a:lnTo>
                      <a:lnTo>
                        <a:pt x="582" y="559"/>
                      </a:lnTo>
                      <a:lnTo>
                        <a:pt x="616" y="544"/>
                      </a:lnTo>
                      <a:lnTo>
                        <a:pt x="634" y="543"/>
                      </a:lnTo>
                      <a:lnTo>
                        <a:pt x="654" y="544"/>
                      </a:lnTo>
                      <a:lnTo>
                        <a:pt x="672" y="551"/>
                      </a:lnTo>
                      <a:lnTo>
                        <a:pt x="686" y="526"/>
                      </a:lnTo>
                      <a:lnTo>
                        <a:pt x="708" y="473"/>
                      </a:lnTo>
                      <a:lnTo>
                        <a:pt x="716" y="446"/>
                      </a:lnTo>
                      <a:lnTo>
                        <a:pt x="703" y="440"/>
                      </a:lnTo>
                      <a:lnTo>
                        <a:pt x="680" y="424"/>
                      </a:lnTo>
                      <a:lnTo>
                        <a:pt x="663" y="400"/>
                      </a:lnTo>
                      <a:lnTo>
                        <a:pt x="653" y="374"/>
                      </a:lnTo>
                      <a:lnTo>
                        <a:pt x="653" y="358"/>
                      </a:lnTo>
                      <a:lnTo>
                        <a:pt x="653" y="343"/>
                      </a:lnTo>
                      <a:lnTo>
                        <a:pt x="663" y="316"/>
                      </a:lnTo>
                      <a:lnTo>
                        <a:pt x="680" y="293"/>
                      </a:lnTo>
                      <a:lnTo>
                        <a:pt x="703" y="277"/>
                      </a:lnTo>
                      <a:lnTo>
                        <a:pt x="716" y="271"/>
                      </a:lnTo>
                      <a:lnTo>
                        <a:pt x="708" y="244"/>
                      </a:lnTo>
                      <a:lnTo>
                        <a:pt x="686" y="190"/>
                      </a:lnTo>
                      <a:lnTo>
                        <a:pt x="672" y="166"/>
                      </a:lnTo>
                      <a:lnTo>
                        <a:pt x="654" y="173"/>
                      </a:lnTo>
                      <a:lnTo>
                        <a:pt x="634" y="174"/>
                      </a:lnTo>
                      <a:lnTo>
                        <a:pt x="616" y="173"/>
                      </a:lnTo>
                      <a:lnTo>
                        <a:pt x="582" y="158"/>
                      </a:lnTo>
                      <a:lnTo>
                        <a:pt x="558" y="134"/>
                      </a:lnTo>
                      <a:lnTo>
                        <a:pt x="544" y="101"/>
                      </a:lnTo>
                      <a:lnTo>
                        <a:pt x="543" y="82"/>
                      </a:lnTo>
                      <a:lnTo>
                        <a:pt x="544" y="62"/>
                      </a:lnTo>
                      <a:lnTo>
                        <a:pt x="550" y="45"/>
                      </a:lnTo>
                      <a:lnTo>
                        <a:pt x="526" y="30"/>
                      </a:lnTo>
                      <a:lnTo>
                        <a:pt x="473" y="8"/>
                      </a:lnTo>
                      <a:lnTo>
                        <a:pt x="445" y="0"/>
                      </a:lnTo>
                      <a:lnTo>
                        <a:pt x="440" y="14"/>
                      </a:lnTo>
                      <a:lnTo>
                        <a:pt x="423" y="37"/>
                      </a:lnTo>
                      <a:lnTo>
                        <a:pt x="400" y="53"/>
                      </a:lnTo>
                      <a:lnTo>
                        <a:pt x="374" y="63"/>
                      </a:lnTo>
                      <a:lnTo>
                        <a:pt x="358" y="63"/>
                      </a:lnTo>
                      <a:lnTo>
                        <a:pt x="343" y="63"/>
                      </a:lnTo>
                      <a:lnTo>
                        <a:pt x="316" y="53"/>
                      </a:lnTo>
                      <a:lnTo>
                        <a:pt x="293" y="37"/>
                      </a:lnTo>
                      <a:lnTo>
                        <a:pt x="276" y="14"/>
                      </a:lnTo>
                      <a:lnTo>
                        <a:pt x="271" y="0"/>
                      </a:lnTo>
                      <a:lnTo>
                        <a:pt x="243" y="8"/>
                      </a:lnTo>
                      <a:lnTo>
                        <a:pt x="190" y="30"/>
                      </a:lnTo>
                      <a:lnTo>
                        <a:pt x="166" y="45"/>
                      </a:lnTo>
                      <a:lnTo>
                        <a:pt x="172" y="62"/>
                      </a:lnTo>
                      <a:lnTo>
                        <a:pt x="173" y="82"/>
                      </a:lnTo>
                      <a:lnTo>
                        <a:pt x="172" y="101"/>
                      </a:lnTo>
                      <a:lnTo>
                        <a:pt x="158" y="134"/>
                      </a:lnTo>
                      <a:lnTo>
                        <a:pt x="134" y="158"/>
                      </a:lnTo>
                      <a:lnTo>
                        <a:pt x="101" y="173"/>
                      </a:lnTo>
                      <a:lnTo>
                        <a:pt x="82" y="174"/>
                      </a:lnTo>
                      <a:lnTo>
                        <a:pt x="62" y="173"/>
                      </a:lnTo>
                      <a:lnTo>
                        <a:pt x="44" y="166"/>
                      </a:lnTo>
                      <a:lnTo>
                        <a:pt x="30" y="190"/>
                      </a:lnTo>
                      <a:lnTo>
                        <a:pt x="8" y="244"/>
                      </a:lnTo>
                      <a:lnTo>
                        <a:pt x="0" y="271"/>
                      </a:lnTo>
                      <a:lnTo>
                        <a:pt x="13" y="277"/>
                      </a:lnTo>
                      <a:lnTo>
                        <a:pt x="36" y="293"/>
                      </a:lnTo>
                      <a:lnTo>
                        <a:pt x="53" y="316"/>
                      </a:lnTo>
                      <a:lnTo>
                        <a:pt x="63" y="343"/>
                      </a:lnTo>
                      <a:lnTo>
                        <a:pt x="63" y="358"/>
                      </a:lnTo>
                      <a:lnTo>
                        <a:pt x="63" y="374"/>
                      </a:lnTo>
                      <a:lnTo>
                        <a:pt x="53" y="400"/>
                      </a:lnTo>
                      <a:lnTo>
                        <a:pt x="36" y="424"/>
                      </a:lnTo>
                      <a:lnTo>
                        <a:pt x="13" y="440"/>
                      </a:lnTo>
                      <a:lnTo>
                        <a:pt x="0" y="446"/>
                      </a:lnTo>
                      <a:lnTo>
                        <a:pt x="8" y="473"/>
                      </a:lnTo>
                      <a:lnTo>
                        <a:pt x="30" y="526"/>
                      </a:lnTo>
                      <a:lnTo>
                        <a:pt x="44" y="551"/>
                      </a:lnTo>
                      <a:lnTo>
                        <a:pt x="62" y="544"/>
                      </a:lnTo>
                      <a:lnTo>
                        <a:pt x="82" y="543"/>
                      </a:lnTo>
                      <a:lnTo>
                        <a:pt x="101" y="544"/>
                      </a:lnTo>
                      <a:lnTo>
                        <a:pt x="134" y="559"/>
                      </a:lnTo>
                      <a:lnTo>
                        <a:pt x="158" y="583"/>
                      </a:lnTo>
                      <a:lnTo>
                        <a:pt x="172" y="616"/>
                      </a:lnTo>
                      <a:lnTo>
                        <a:pt x="173" y="635"/>
                      </a:lnTo>
                      <a:lnTo>
                        <a:pt x="172" y="655"/>
                      </a:lnTo>
                      <a:lnTo>
                        <a:pt x="166" y="672"/>
                      </a:lnTo>
                      <a:lnTo>
                        <a:pt x="190" y="687"/>
                      </a:lnTo>
                      <a:lnTo>
                        <a:pt x="243" y="709"/>
                      </a:lnTo>
                      <a:lnTo>
                        <a:pt x="271" y="717"/>
                      </a:lnTo>
                      <a:lnTo>
                        <a:pt x="276" y="703"/>
                      </a:lnTo>
                      <a:lnTo>
                        <a:pt x="293" y="680"/>
                      </a:lnTo>
                      <a:lnTo>
                        <a:pt x="316" y="664"/>
                      </a:lnTo>
                      <a:lnTo>
                        <a:pt x="343" y="654"/>
                      </a:lnTo>
                      <a:lnTo>
                        <a:pt x="358" y="654"/>
                      </a:lnTo>
                      <a:close/>
                    </a:path>
                  </a:pathLst>
                </a:custGeom>
                <a:solidFill>
                  <a:srgbClr val="759A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b="1" spc="-150"/>
                </a:p>
              </p:txBody>
            </p:sp>
            <p:sp>
              <p:nvSpPr>
                <p:cNvPr id="79" name="TextBox 78">
                  <a:extLst>
                    <a:ext uri="{FF2B5EF4-FFF2-40B4-BE49-F238E27FC236}">
                      <a16:creationId xmlns:a16="http://schemas.microsoft.com/office/drawing/2014/main" id="{44384B58-0524-47C5-AE6F-F782E8A9E8B5}"/>
                    </a:ext>
                  </a:extLst>
                </p:cNvPr>
                <p:cNvSpPr txBox="1"/>
                <p:nvPr/>
              </p:nvSpPr>
              <p:spPr>
                <a:xfrm>
                  <a:off x="9640400" y="2992036"/>
                  <a:ext cx="397211" cy="3631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ko-KR" altLang="en-US" sz="1200" b="1" spc="-15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산업 </a:t>
                  </a:r>
                </a:p>
                <a:p>
                  <a:pPr algn="ctr"/>
                  <a:r>
                    <a:rPr lang="ko-KR" altLang="en-US" sz="1200" b="1" spc="-15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고도화</a:t>
                  </a:r>
                </a:p>
              </p:txBody>
            </p:sp>
          </p:grpSp>
          <p:grpSp>
            <p:nvGrpSpPr>
              <p:cNvPr id="80" name="그룹 79"/>
              <p:cNvGrpSpPr/>
              <p:nvPr/>
            </p:nvGrpSpPr>
            <p:grpSpPr>
              <a:xfrm>
                <a:off x="9883954" y="3852046"/>
                <a:ext cx="772338" cy="772338"/>
                <a:chOff x="9500933" y="2835546"/>
                <a:chExt cx="676147" cy="676147"/>
              </a:xfrm>
            </p:grpSpPr>
            <p:sp>
              <p:nvSpPr>
                <p:cNvPr id="81" name="Freeform 378"/>
                <p:cNvSpPr>
                  <a:spLocks/>
                </p:cNvSpPr>
                <p:nvPr/>
              </p:nvSpPr>
              <p:spPr bwMode="auto">
                <a:xfrm>
                  <a:off x="9500933" y="2835546"/>
                  <a:ext cx="676147" cy="676147"/>
                </a:xfrm>
                <a:custGeom>
                  <a:avLst/>
                  <a:gdLst>
                    <a:gd name="T0" fmla="*/ 374 w 716"/>
                    <a:gd name="T1" fmla="*/ 654 h 717"/>
                    <a:gd name="T2" fmla="*/ 423 w 716"/>
                    <a:gd name="T3" fmla="*/ 680 h 717"/>
                    <a:gd name="T4" fmla="*/ 445 w 716"/>
                    <a:gd name="T5" fmla="*/ 717 h 717"/>
                    <a:gd name="T6" fmla="*/ 526 w 716"/>
                    <a:gd name="T7" fmla="*/ 687 h 717"/>
                    <a:gd name="T8" fmla="*/ 544 w 716"/>
                    <a:gd name="T9" fmla="*/ 655 h 717"/>
                    <a:gd name="T10" fmla="*/ 544 w 716"/>
                    <a:gd name="T11" fmla="*/ 616 h 717"/>
                    <a:gd name="T12" fmla="*/ 582 w 716"/>
                    <a:gd name="T13" fmla="*/ 559 h 717"/>
                    <a:gd name="T14" fmla="*/ 634 w 716"/>
                    <a:gd name="T15" fmla="*/ 543 h 717"/>
                    <a:gd name="T16" fmla="*/ 672 w 716"/>
                    <a:gd name="T17" fmla="*/ 551 h 717"/>
                    <a:gd name="T18" fmla="*/ 708 w 716"/>
                    <a:gd name="T19" fmla="*/ 473 h 717"/>
                    <a:gd name="T20" fmla="*/ 703 w 716"/>
                    <a:gd name="T21" fmla="*/ 440 h 717"/>
                    <a:gd name="T22" fmla="*/ 663 w 716"/>
                    <a:gd name="T23" fmla="*/ 400 h 717"/>
                    <a:gd name="T24" fmla="*/ 653 w 716"/>
                    <a:gd name="T25" fmla="*/ 358 h 717"/>
                    <a:gd name="T26" fmla="*/ 663 w 716"/>
                    <a:gd name="T27" fmla="*/ 316 h 717"/>
                    <a:gd name="T28" fmla="*/ 703 w 716"/>
                    <a:gd name="T29" fmla="*/ 277 h 717"/>
                    <a:gd name="T30" fmla="*/ 708 w 716"/>
                    <a:gd name="T31" fmla="*/ 244 h 717"/>
                    <a:gd name="T32" fmla="*/ 672 w 716"/>
                    <a:gd name="T33" fmla="*/ 166 h 717"/>
                    <a:gd name="T34" fmla="*/ 634 w 716"/>
                    <a:gd name="T35" fmla="*/ 174 h 717"/>
                    <a:gd name="T36" fmla="*/ 582 w 716"/>
                    <a:gd name="T37" fmla="*/ 158 h 717"/>
                    <a:gd name="T38" fmla="*/ 544 w 716"/>
                    <a:gd name="T39" fmla="*/ 101 h 717"/>
                    <a:gd name="T40" fmla="*/ 544 w 716"/>
                    <a:gd name="T41" fmla="*/ 62 h 717"/>
                    <a:gd name="T42" fmla="*/ 526 w 716"/>
                    <a:gd name="T43" fmla="*/ 30 h 717"/>
                    <a:gd name="T44" fmla="*/ 445 w 716"/>
                    <a:gd name="T45" fmla="*/ 0 h 717"/>
                    <a:gd name="T46" fmla="*/ 423 w 716"/>
                    <a:gd name="T47" fmla="*/ 37 h 717"/>
                    <a:gd name="T48" fmla="*/ 374 w 716"/>
                    <a:gd name="T49" fmla="*/ 63 h 717"/>
                    <a:gd name="T50" fmla="*/ 343 w 716"/>
                    <a:gd name="T51" fmla="*/ 63 h 717"/>
                    <a:gd name="T52" fmla="*/ 293 w 716"/>
                    <a:gd name="T53" fmla="*/ 37 h 717"/>
                    <a:gd name="T54" fmla="*/ 271 w 716"/>
                    <a:gd name="T55" fmla="*/ 0 h 717"/>
                    <a:gd name="T56" fmla="*/ 190 w 716"/>
                    <a:gd name="T57" fmla="*/ 30 h 717"/>
                    <a:gd name="T58" fmla="*/ 172 w 716"/>
                    <a:gd name="T59" fmla="*/ 62 h 717"/>
                    <a:gd name="T60" fmla="*/ 172 w 716"/>
                    <a:gd name="T61" fmla="*/ 101 h 717"/>
                    <a:gd name="T62" fmla="*/ 134 w 716"/>
                    <a:gd name="T63" fmla="*/ 158 h 717"/>
                    <a:gd name="T64" fmla="*/ 82 w 716"/>
                    <a:gd name="T65" fmla="*/ 174 h 717"/>
                    <a:gd name="T66" fmla="*/ 44 w 716"/>
                    <a:gd name="T67" fmla="*/ 166 h 717"/>
                    <a:gd name="T68" fmla="*/ 8 w 716"/>
                    <a:gd name="T69" fmla="*/ 244 h 717"/>
                    <a:gd name="T70" fmla="*/ 13 w 716"/>
                    <a:gd name="T71" fmla="*/ 277 h 717"/>
                    <a:gd name="T72" fmla="*/ 53 w 716"/>
                    <a:gd name="T73" fmla="*/ 316 h 717"/>
                    <a:gd name="T74" fmla="*/ 63 w 716"/>
                    <a:gd name="T75" fmla="*/ 358 h 717"/>
                    <a:gd name="T76" fmla="*/ 53 w 716"/>
                    <a:gd name="T77" fmla="*/ 400 h 717"/>
                    <a:gd name="T78" fmla="*/ 13 w 716"/>
                    <a:gd name="T79" fmla="*/ 440 h 717"/>
                    <a:gd name="T80" fmla="*/ 8 w 716"/>
                    <a:gd name="T81" fmla="*/ 473 h 717"/>
                    <a:gd name="T82" fmla="*/ 44 w 716"/>
                    <a:gd name="T83" fmla="*/ 551 h 717"/>
                    <a:gd name="T84" fmla="*/ 82 w 716"/>
                    <a:gd name="T85" fmla="*/ 543 h 717"/>
                    <a:gd name="T86" fmla="*/ 134 w 716"/>
                    <a:gd name="T87" fmla="*/ 559 h 717"/>
                    <a:gd name="T88" fmla="*/ 172 w 716"/>
                    <a:gd name="T89" fmla="*/ 616 h 717"/>
                    <a:gd name="T90" fmla="*/ 172 w 716"/>
                    <a:gd name="T91" fmla="*/ 655 h 717"/>
                    <a:gd name="T92" fmla="*/ 190 w 716"/>
                    <a:gd name="T93" fmla="*/ 687 h 717"/>
                    <a:gd name="T94" fmla="*/ 271 w 716"/>
                    <a:gd name="T95" fmla="*/ 717 h 717"/>
                    <a:gd name="T96" fmla="*/ 293 w 716"/>
                    <a:gd name="T97" fmla="*/ 680 h 717"/>
                    <a:gd name="T98" fmla="*/ 343 w 716"/>
                    <a:gd name="T99" fmla="*/ 654 h 7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716" h="717">
                      <a:moveTo>
                        <a:pt x="358" y="654"/>
                      </a:moveTo>
                      <a:lnTo>
                        <a:pt x="374" y="654"/>
                      </a:lnTo>
                      <a:lnTo>
                        <a:pt x="400" y="664"/>
                      </a:lnTo>
                      <a:lnTo>
                        <a:pt x="423" y="680"/>
                      </a:lnTo>
                      <a:lnTo>
                        <a:pt x="440" y="703"/>
                      </a:lnTo>
                      <a:lnTo>
                        <a:pt x="445" y="717"/>
                      </a:lnTo>
                      <a:lnTo>
                        <a:pt x="473" y="709"/>
                      </a:lnTo>
                      <a:lnTo>
                        <a:pt x="526" y="687"/>
                      </a:lnTo>
                      <a:lnTo>
                        <a:pt x="550" y="672"/>
                      </a:lnTo>
                      <a:lnTo>
                        <a:pt x="544" y="655"/>
                      </a:lnTo>
                      <a:lnTo>
                        <a:pt x="543" y="635"/>
                      </a:lnTo>
                      <a:lnTo>
                        <a:pt x="544" y="616"/>
                      </a:lnTo>
                      <a:lnTo>
                        <a:pt x="558" y="583"/>
                      </a:lnTo>
                      <a:lnTo>
                        <a:pt x="582" y="559"/>
                      </a:lnTo>
                      <a:lnTo>
                        <a:pt x="616" y="544"/>
                      </a:lnTo>
                      <a:lnTo>
                        <a:pt x="634" y="543"/>
                      </a:lnTo>
                      <a:lnTo>
                        <a:pt x="654" y="544"/>
                      </a:lnTo>
                      <a:lnTo>
                        <a:pt x="672" y="551"/>
                      </a:lnTo>
                      <a:lnTo>
                        <a:pt x="686" y="526"/>
                      </a:lnTo>
                      <a:lnTo>
                        <a:pt x="708" y="473"/>
                      </a:lnTo>
                      <a:lnTo>
                        <a:pt x="716" y="446"/>
                      </a:lnTo>
                      <a:lnTo>
                        <a:pt x="703" y="440"/>
                      </a:lnTo>
                      <a:lnTo>
                        <a:pt x="680" y="424"/>
                      </a:lnTo>
                      <a:lnTo>
                        <a:pt x="663" y="400"/>
                      </a:lnTo>
                      <a:lnTo>
                        <a:pt x="653" y="374"/>
                      </a:lnTo>
                      <a:lnTo>
                        <a:pt x="653" y="358"/>
                      </a:lnTo>
                      <a:lnTo>
                        <a:pt x="653" y="343"/>
                      </a:lnTo>
                      <a:lnTo>
                        <a:pt x="663" y="316"/>
                      </a:lnTo>
                      <a:lnTo>
                        <a:pt x="680" y="293"/>
                      </a:lnTo>
                      <a:lnTo>
                        <a:pt x="703" y="277"/>
                      </a:lnTo>
                      <a:lnTo>
                        <a:pt x="716" y="271"/>
                      </a:lnTo>
                      <a:lnTo>
                        <a:pt x="708" y="244"/>
                      </a:lnTo>
                      <a:lnTo>
                        <a:pt x="686" y="190"/>
                      </a:lnTo>
                      <a:lnTo>
                        <a:pt x="672" y="166"/>
                      </a:lnTo>
                      <a:lnTo>
                        <a:pt x="654" y="173"/>
                      </a:lnTo>
                      <a:lnTo>
                        <a:pt x="634" y="174"/>
                      </a:lnTo>
                      <a:lnTo>
                        <a:pt x="616" y="173"/>
                      </a:lnTo>
                      <a:lnTo>
                        <a:pt x="582" y="158"/>
                      </a:lnTo>
                      <a:lnTo>
                        <a:pt x="558" y="134"/>
                      </a:lnTo>
                      <a:lnTo>
                        <a:pt x="544" y="101"/>
                      </a:lnTo>
                      <a:lnTo>
                        <a:pt x="543" y="82"/>
                      </a:lnTo>
                      <a:lnTo>
                        <a:pt x="544" y="62"/>
                      </a:lnTo>
                      <a:lnTo>
                        <a:pt x="550" y="45"/>
                      </a:lnTo>
                      <a:lnTo>
                        <a:pt x="526" y="30"/>
                      </a:lnTo>
                      <a:lnTo>
                        <a:pt x="473" y="8"/>
                      </a:lnTo>
                      <a:lnTo>
                        <a:pt x="445" y="0"/>
                      </a:lnTo>
                      <a:lnTo>
                        <a:pt x="440" y="14"/>
                      </a:lnTo>
                      <a:lnTo>
                        <a:pt x="423" y="37"/>
                      </a:lnTo>
                      <a:lnTo>
                        <a:pt x="400" y="53"/>
                      </a:lnTo>
                      <a:lnTo>
                        <a:pt x="374" y="63"/>
                      </a:lnTo>
                      <a:lnTo>
                        <a:pt x="358" y="63"/>
                      </a:lnTo>
                      <a:lnTo>
                        <a:pt x="343" y="63"/>
                      </a:lnTo>
                      <a:lnTo>
                        <a:pt x="316" y="53"/>
                      </a:lnTo>
                      <a:lnTo>
                        <a:pt x="293" y="37"/>
                      </a:lnTo>
                      <a:lnTo>
                        <a:pt x="276" y="14"/>
                      </a:lnTo>
                      <a:lnTo>
                        <a:pt x="271" y="0"/>
                      </a:lnTo>
                      <a:lnTo>
                        <a:pt x="243" y="8"/>
                      </a:lnTo>
                      <a:lnTo>
                        <a:pt x="190" y="30"/>
                      </a:lnTo>
                      <a:lnTo>
                        <a:pt x="166" y="45"/>
                      </a:lnTo>
                      <a:lnTo>
                        <a:pt x="172" y="62"/>
                      </a:lnTo>
                      <a:lnTo>
                        <a:pt x="173" y="82"/>
                      </a:lnTo>
                      <a:lnTo>
                        <a:pt x="172" y="101"/>
                      </a:lnTo>
                      <a:lnTo>
                        <a:pt x="158" y="134"/>
                      </a:lnTo>
                      <a:lnTo>
                        <a:pt x="134" y="158"/>
                      </a:lnTo>
                      <a:lnTo>
                        <a:pt x="101" y="173"/>
                      </a:lnTo>
                      <a:lnTo>
                        <a:pt x="82" y="174"/>
                      </a:lnTo>
                      <a:lnTo>
                        <a:pt x="62" y="173"/>
                      </a:lnTo>
                      <a:lnTo>
                        <a:pt x="44" y="166"/>
                      </a:lnTo>
                      <a:lnTo>
                        <a:pt x="30" y="190"/>
                      </a:lnTo>
                      <a:lnTo>
                        <a:pt x="8" y="244"/>
                      </a:lnTo>
                      <a:lnTo>
                        <a:pt x="0" y="271"/>
                      </a:lnTo>
                      <a:lnTo>
                        <a:pt x="13" y="277"/>
                      </a:lnTo>
                      <a:lnTo>
                        <a:pt x="36" y="293"/>
                      </a:lnTo>
                      <a:lnTo>
                        <a:pt x="53" y="316"/>
                      </a:lnTo>
                      <a:lnTo>
                        <a:pt x="63" y="343"/>
                      </a:lnTo>
                      <a:lnTo>
                        <a:pt x="63" y="358"/>
                      </a:lnTo>
                      <a:lnTo>
                        <a:pt x="63" y="374"/>
                      </a:lnTo>
                      <a:lnTo>
                        <a:pt x="53" y="400"/>
                      </a:lnTo>
                      <a:lnTo>
                        <a:pt x="36" y="424"/>
                      </a:lnTo>
                      <a:lnTo>
                        <a:pt x="13" y="440"/>
                      </a:lnTo>
                      <a:lnTo>
                        <a:pt x="0" y="446"/>
                      </a:lnTo>
                      <a:lnTo>
                        <a:pt x="8" y="473"/>
                      </a:lnTo>
                      <a:lnTo>
                        <a:pt x="30" y="526"/>
                      </a:lnTo>
                      <a:lnTo>
                        <a:pt x="44" y="551"/>
                      </a:lnTo>
                      <a:lnTo>
                        <a:pt x="62" y="544"/>
                      </a:lnTo>
                      <a:lnTo>
                        <a:pt x="82" y="543"/>
                      </a:lnTo>
                      <a:lnTo>
                        <a:pt x="101" y="544"/>
                      </a:lnTo>
                      <a:lnTo>
                        <a:pt x="134" y="559"/>
                      </a:lnTo>
                      <a:lnTo>
                        <a:pt x="158" y="583"/>
                      </a:lnTo>
                      <a:lnTo>
                        <a:pt x="172" y="616"/>
                      </a:lnTo>
                      <a:lnTo>
                        <a:pt x="173" y="635"/>
                      </a:lnTo>
                      <a:lnTo>
                        <a:pt x="172" y="655"/>
                      </a:lnTo>
                      <a:lnTo>
                        <a:pt x="166" y="672"/>
                      </a:lnTo>
                      <a:lnTo>
                        <a:pt x="190" y="687"/>
                      </a:lnTo>
                      <a:lnTo>
                        <a:pt x="243" y="709"/>
                      </a:lnTo>
                      <a:lnTo>
                        <a:pt x="271" y="717"/>
                      </a:lnTo>
                      <a:lnTo>
                        <a:pt x="276" y="703"/>
                      </a:lnTo>
                      <a:lnTo>
                        <a:pt x="293" y="680"/>
                      </a:lnTo>
                      <a:lnTo>
                        <a:pt x="316" y="664"/>
                      </a:lnTo>
                      <a:lnTo>
                        <a:pt x="343" y="654"/>
                      </a:lnTo>
                      <a:lnTo>
                        <a:pt x="358" y="654"/>
                      </a:lnTo>
                      <a:close/>
                    </a:path>
                  </a:pathLst>
                </a:custGeom>
                <a:solidFill>
                  <a:srgbClr val="759A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b="1" spc="-150"/>
                </a:p>
              </p:txBody>
            </p:sp>
            <p:sp>
              <p:nvSpPr>
                <p:cNvPr id="82" name="TextBox 81">
                  <a:extLst>
                    <a:ext uri="{FF2B5EF4-FFF2-40B4-BE49-F238E27FC236}">
                      <a16:creationId xmlns:a16="http://schemas.microsoft.com/office/drawing/2014/main" id="{44384B58-0524-47C5-AE6F-F782E8A9E8B5}"/>
                    </a:ext>
                  </a:extLst>
                </p:cNvPr>
                <p:cNvSpPr txBox="1"/>
                <p:nvPr/>
              </p:nvSpPr>
              <p:spPr>
                <a:xfrm>
                  <a:off x="9688357" y="3035064"/>
                  <a:ext cx="301295" cy="27710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ko-KR" altLang="en-US" sz="1200" b="1" spc="-150" dirty="0" err="1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공급망</a:t>
                  </a:r>
                  <a:endParaRPr lang="ko-KR" altLang="en-US" sz="1200" b="1" spc="-15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ko-KR" altLang="en-US" sz="1200" b="1" spc="-15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내재화</a:t>
                  </a:r>
                </a:p>
              </p:txBody>
            </p:sp>
          </p:grpSp>
          <p:grpSp>
            <p:nvGrpSpPr>
              <p:cNvPr id="83" name="그룹 82"/>
              <p:cNvGrpSpPr/>
              <p:nvPr/>
            </p:nvGrpSpPr>
            <p:grpSpPr>
              <a:xfrm>
                <a:off x="8758518" y="3645835"/>
                <a:ext cx="1031878" cy="1031880"/>
                <a:chOff x="9464576" y="2799185"/>
                <a:chExt cx="748869" cy="748871"/>
              </a:xfrm>
            </p:grpSpPr>
            <p:sp>
              <p:nvSpPr>
                <p:cNvPr id="84" name="Freeform 378"/>
                <p:cNvSpPr>
                  <a:spLocks/>
                </p:cNvSpPr>
                <p:nvPr/>
              </p:nvSpPr>
              <p:spPr bwMode="auto">
                <a:xfrm>
                  <a:off x="9464576" y="2799185"/>
                  <a:ext cx="748869" cy="748871"/>
                </a:xfrm>
                <a:custGeom>
                  <a:avLst/>
                  <a:gdLst>
                    <a:gd name="T0" fmla="*/ 374 w 716"/>
                    <a:gd name="T1" fmla="*/ 654 h 717"/>
                    <a:gd name="T2" fmla="*/ 423 w 716"/>
                    <a:gd name="T3" fmla="*/ 680 h 717"/>
                    <a:gd name="T4" fmla="*/ 445 w 716"/>
                    <a:gd name="T5" fmla="*/ 717 h 717"/>
                    <a:gd name="T6" fmla="*/ 526 w 716"/>
                    <a:gd name="T7" fmla="*/ 687 h 717"/>
                    <a:gd name="T8" fmla="*/ 544 w 716"/>
                    <a:gd name="T9" fmla="*/ 655 h 717"/>
                    <a:gd name="T10" fmla="*/ 544 w 716"/>
                    <a:gd name="T11" fmla="*/ 616 h 717"/>
                    <a:gd name="T12" fmla="*/ 582 w 716"/>
                    <a:gd name="T13" fmla="*/ 559 h 717"/>
                    <a:gd name="T14" fmla="*/ 634 w 716"/>
                    <a:gd name="T15" fmla="*/ 543 h 717"/>
                    <a:gd name="T16" fmla="*/ 672 w 716"/>
                    <a:gd name="T17" fmla="*/ 551 h 717"/>
                    <a:gd name="T18" fmla="*/ 708 w 716"/>
                    <a:gd name="T19" fmla="*/ 473 h 717"/>
                    <a:gd name="T20" fmla="*/ 703 w 716"/>
                    <a:gd name="T21" fmla="*/ 440 h 717"/>
                    <a:gd name="T22" fmla="*/ 663 w 716"/>
                    <a:gd name="T23" fmla="*/ 400 h 717"/>
                    <a:gd name="T24" fmla="*/ 653 w 716"/>
                    <a:gd name="T25" fmla="*/ 358 h 717"/>
                    <a:gd name="T26" fmla="*/ 663 w 716"/>
                    <a:gd name="T27" fmla="*/ 316 h 717"/>
                    <a:gd name="T28" fmla="*/ 703 w 716"/>
                    <a:gd name="T29" fmla="*/ 277 h 717"/>
                    <a:gd name="T30" fmla="*/ 708 w 716"/>
                    <a:gd name="T31" fmla="*/ 244 h 717"/>
                    <a:gd name="T32" fmla="*/ 672 w 716"/>
                    <a:gd name="T33" fmla="*/ 166 h 717"/>
                    <a:gd name="T34" fmla="*/ 634 w 716"/>
                    <a:gd name="T35" fmla="*/ 174 h 717"/>
                    <a:gd name="T36" fmla="*/ 582 w 716"/>
                    <a:gd name="T37" fmla="*/ 158 h 717"/>
                    <a:gd name="T38" fmla="*/ 544 w 716"/>
                    <a:gd name="T39" fmla="*/ 101 h 717"/>
                    <a:gd name="T40" fmla="*/ 544 w 716"/>
                    <a:gd name="T41" fmla="*/ 62 h 717"/>
                    <a:gd name="T42" fmla="*/ 526 w 716"/>
                    <a:gd name="T43" fmla="*/ 30 h 717"/>
                    <a:gd name="T44" fmla="*/ 445 w 716"/>
                    <a:gd name="T45" fmla="*/ 0 h 717"/>
                    <a:gd name="T46" fmla="*/ 423 w 716"/>
                    <a:gd name="T47" fmla="*/ 37 h 717"/>
                    <a:gd name="T48" fmla="*/ 374 w 716"/>
                    <a:gd name="T49" fmla="*/ 63 h 717"/>
                    <a:gd name="T50" fmla="*/ 343 w 716"/>
                    <a:gd name="T51" fmla="*/ 63 h 717"/>
                    <a:gd name="T52" fmla="*/ 293 w 716"/>
                    <a:gd name="T53" fmla="*/ 37 h 717"/>
                    <a:gd name="T54" fmla="*/ 271 w 716"/>
                    <a:gd name="T55" fmla="*/ 0 h 717"/>
                    <a:gd name="T56" fmla="*/ 190 w 716"/>
                    <a:gd name="T57" fmla="*/ 30 h 717"/>
                    <a:gd name="T58" fmla="*/ 172 w 716"/>
                    <a:gd name="T59" fmla="*/ 62 h 717"/>
                    <a:gd name="T60" fmla="*/ 172 w 716"/>
                    <a:gd name="T61" fmla="*/ 101 h 717"/>
                    <a:gd name="T62" fmla="*/ 134 w 716"/>
                    <a:gd name="T63" fmla="*/ 158 h 717"/>
                    <a:gd name="T64" fmla="*/ 82 w 716"/>
                    <a:gd name="T65" fmla="*/ 174 h 717"/>
                    <a:gd name="T66" fmla="*/ 44 w 716"/>
                    <a:gd name="T67" fmla="*/ 166 h 717"/>
                    <a:gd name="T68" fmla="*/ 8 w 716"/>
                    <a:gd name="T69" fmla="*/ 244 h 717"/>
                    <a:gd name="T70" fmla="*/ 13 w 716"/>
                    <a:gd name="T71" fmla="*/ 277 h 717"/>
                    <a:gd name="T72" fmla="*/ 53 w 716"/>
                    <a:gd name="T73" fmla="*/ 316 h 717"/>
                    <a:gd name="T74" fmla="*/ 63 w 716"/>
                    <a:gd name="T75" fmla="*/ 358 h 717"/>
                    <a:gd name="T76" fmla="*/ 53 w 716"/>
                    <a:gd name="T77" fmla="*/ 400 h 717"/>
                    <a:gd name="T78" fmla="*/ 13 w 716"/>
                    <a:gd name="T79" fmla="*/ 440 h 717"/>
                    <a:gd name="T80" fmla="*/ 8 w 716"/>
                    <a:gd name="T81" fmla="*/ 473 h 717"/>
                    <a:gd name="T82" fmla="*/ 44 w 716"/>
                    <a:gd name="T83" fmla="*/ 551 h 717"/>
                    <a:gd name="T84" fmla="*/ 82 w 716"/>
                    <a:gd name="T85" fmla="*/ 543 h 717"/>
                    <a:gd name="T86" fmla="*/ 134 w 716"/>
                    <a:gd name="T87" fmla="*/ 559 h 717"/>
                    <a:gd name="T88" fmla="*/ 172 w 716"/>
                    <a:gd name="T89" fmla="*/ 616 h 717"/>
                    <a:gd name="T90" fmla="*/ 172 w 716"/>
                    <a:gd name="T91" fmla="*/ 655 h 717"/>
                    <a:gd name="T92" fmla="*/ 190 w 716"/>
                    <a:gd name="T93" fmla="*/ 687 h 717"/>
                    <a:gd name="T94" fmla="*/ 271 w 716"/>
                    <a:gd name="T95" fmla="*/ 717 h 717"/>
                    <a:gd name="T96" fmla="*/ 293 w 716"/>
                    <a:gd name="T97" fmla="*/ 680 h 717"/>
                    <a:gd name="T98" fmla="*/ 343 w 716"/>
                    <a:gd name="T99" fmla="*/ 654 h 7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716" h="717">
                      <a:moveTo>
                        <a:pt x="358" y="654"/>
                      </a:moveTo>
                      <a:lnTo>
                        <a:pt x="374" y="654"/>
                      </a:lnTo>
                      <a:lnTo>
                        <a:pt x="400" y="664"/>
                      </a:lnTo>
                      <a:lnTo>
                        <a:pt x="423" y="680"/>
                      </a:lnTo>
                      <a:lnTo>
                        <a:pt x="440" y="703"/>
                      </a:lnTo>
                      <a:lnTo>
                        <a:pt x="445" y="717"/>
                      </a:lnTo>
                      <a:lnTo>
                        <a:pt x="473" y="709"/>
                      </a:lnTo>
                      <a:lnTo>
                        <a:pt x="526" y="687"/>
                      </a:lnTo>
                      <a:lnTo>
                        <a:pt x="550" y="672"/>
                      </a:lnTo>
                      <a:lnTo>
                        <a:pt x="544" y="655"/>
                      </a:lnTo>
                      <a:lnTo>
                        <a:pt x="543" y="635"/>
                      </a:lnTo>
                      <a:lnTo>
                        <a:pt x="544" y="616"/>
                      </a:lnTo>
                      <a:lnTo>
                        <a:pt x="558" y="583"/>
                      </a:lnTo>
                      <a:lnTo>
                        <a:pt x="582" y="559"/>
                      </a:lnTo>
                      <a:lnTo>
                        <a:pt x="616" y="544"/>
                      </a:lnTo>
                      <a:lnTo>
                        <a:pt x="634" y="543"/>
                      </a:lnTo>
                      <a:lnTo>
                        <a:pt x="654" y="544"/>
                      </a:lnTo>
                      <a:lnTo>
                        <a:pt x="672" y="551"/>
                      </a:lnTo>
                      <a:lnTo>
                        <a:pt x="686" y="526"/>
                      </a:lnTo>
                      <a:lnTo>
                        <a:pt x="708" y="473"/>
                      </a:lnTo>
                      <a:lnTo>
                        <a:pt x="716" y="446"/>
                      </a:lnTo>
                      <a:lnTo>
                        <a:pt x="703" y="440"/>
                      </a:lnTo>
                      <a:lnTo>
                        <a:pt x="680" y="424"/>
                      </a:lnTo>
                      <a:lnTo>
                        <a:pt x="663" y="400"/>
                      </a:lnTo>
                      <a:lnTo>
                        <a:pt x="653" y="374"/>
                      </a:lnTo>
                      <a:lnTo>
                        <a:pt x="653" y="358"/>
                      </a:lnTo>
                      <a:lnTo>
                        <a:pt x="653" y="343"/>
                      </a:lnTo>
                      <a:lnTo>
                        <a:pt x="663" y="316"/>
                      </a:lnTo>
                      <a:lnTo>
                        <a:pt x="680" y="293"/>
                      </a:lnTo>
                      <a:lnTo>
                        <a:pt x="703" y="277"/>
                      </a:lnTo>
                      <a:lnTo>
                        <a:pt x="716" y="271"/>
                      </a:lnTo>
                      <a:lnTo>
                        <a:pt x="708" y="244"/>
                      </a:lnTo>
                      <a:lnTo>
                        <a:pt x="686" y="190"/>
                      </a:lnTo>
                      <a:lnTo>
                        <a:pt x="672" y="166"/>
                      </a:lnTo>
                      <a:lnTo>
                        <a:pt x="654" y="173"/>
                      </a:lnTo>
                      <a:lnTo>
                        <a:pt x="634" y="174"/>
                      </a:lnTo>
                      <a:lnTo>
                        <a:pt x="616" y="173"/>
                      </a:lnTo>
                      <a:lnTo>
                        <a:pt x="582" y="158"/>
                      </a:lnTo>
                      <a:lnTo>
                        <a:pt x="558" y="134"/>
                      </a:lnTo>
                      <a:lnTo>
                        <a:pt x="544" y="101"/>
                      </a:lnTo>
                      <a:lnTo>
                        <a:pt x="543" y="82"/>
                      </a:lnTo>
                      <a:lnTo>
                        <a:pt x="544" y="62"/>
                      </a:lnTo>
                      <a:lnTo>
                        <a:pt x="550" y="45"/>
                      </a:lnTo>
                      <a:lnTo>
                        <a:pt x="526" y="30"/>
                      </a:lnTo>
                      <a:lnTo>
                        <a:pt x="473" y="8"/>
                      </a:lnTo>
                      <a:lnTo>
                        <a:pt x="445" y="0"/>
                      </a:lnTo>
                      <a:lnTo>
                        <a:pt x="440" y="14"/>
                      </a:lnTo>
                      <a:lnTo>
                        <a:pt x="423" y="37"/>
                      </a:lnTo>
                      <a:lnTo>
                        <a:pt x="400" y="53"/>
                      </a:lnTo>
                      <a:lnTo>
                        <a:pt x="374" y="63"/>
                      </a:lnTo>
                      <a:lnTo>
                        <a:pt x="358" y="63"/>
                      </a:lnTo>
                      <a:lnTo>
                        <a:pt x="343" y="63"/>
                      </a:lnTo>
                      <a:lnTo>
                        <a:pt x="316" y="53"/>
                      </a:lnTo>
                      <a:lnTo>
                        <a:pt x="293" y="37"/>
                      </a:lnTo>
                      <a:lnTo>
                        <a:pt x="276" y="14"/>
                      </a:lnTo>
                      <a:lnTo>
                        <a:pt x="271" y="0"/>
                      </a:lnTo>
                      <a:lnTo>
                        <a:pt x="243" y="8"/>
                      </a:lnTo>
                      <a:lnTo>
                        <a:pt x="190" y="30"/>
                      </a:lnTo>
                      <a:lnTo>
                        <a:pt x="166" y="45"/>
                      </a:lnTo>
                      <a:lnTo>
                        <a:pt x="172" y="62"/>
                      </a:lnTo>
                      <a:lnTo>
                        <a:pt x="173" y="82"/>
                      </a:lnTo>
                      <a:lnTo>
                        <a:pt x="172" y="101"/>
                      </a:lnTo>
                      <a:lnTo>
                        <a:pt x="158" y="134"/>
                      </a:lnTo>
                      <a:lnTo>
                        <a:pt x="134" y="158"/>
                      </a:lnTo>
                      <a:lnTo>
                        <a:pt x="101" y="173"/>
                      </a:lnTo>
                      <a:lnTo>
                        <a:pt x="82" y="174"/>
                      </a:lnTo>
                      <a:lnTo>
                        <a:pt x="62" y="173"/>
                      </a:lnTo>
                      <a:lnTo>
                        <a:pt x="44" y="166"/>
                      </a:lnTo>
                      <a:lnTo>
                        <a:pt x="30" y="190"/>
                      </a:lnTo>
                      <a:lnTo>
                        <a:pt x="8" y="244"/>
                      </a:lnTo>
                      <a:lnTo>
                        <a:pt x="0" y="271"/>
                      </a:lnTo>
                      <a:lnTo>
                        <a:pt x="13" y="277"/>
                      </a:lnTo>
                      <a:lnTo>
                        <a:pt x="36" y="293"/>
                      </a:lnTo>
                      <a:lnTo>
                        <a:pt x="53" y="316"/>
                      </a:lnTo>
                      <a:lnTo>
                        <a:pt x="63" y="343"/>
                      </a:lnTo>
                      <a:lnTo>
                        <a:pt x="63" y="358"/>
                      </a:lnTo>
                      <a:lnTo>
                        <a:pt x="63" y="374"/>
                      </a:lnTo>
                      <a:lnTo>
                        <a:pt x="53" y="400"/>
                      </a:lnTo>
                      <a:lnTo>
                        <a:pt x="36" y="424"/>
                      </a:lnTo>
                      <a:lnTo>
                        <a:pt x="13" y="440"/>
                      </a:lnTo>
                      <a:lnTo>
                        <a:pt x="0" y="446"/>
                      </a:lnTo>
                      <a:lnTo>
                        <a:pt x="8" y="473"/>
                      </a:lnTo>
                      <a:lnTo>
                        <a:pt x="30" y="526"/>
                      </a:lnTo>
                      <a:lnTo>
                        <a:pt x="44" y="551"/>
                      </a:lnTo>
                      <a:lnTo>
                        <a:pt x="62" y="544"/>
                      </a:lnTo>
                      <a:lnTo>
                        <a:pt x="82" y="543"/>
                      </a:lnTo>
                      <a:lnTo>
                        <a:pt x="101" y="544"/>
                      </a:lnTo>
                      <a:lnTo>
                        <a:pt x="134" y="559"/>
                      </a:lnTo>
                      <a:lnTo>
                        <a:pt x="158" y="583"/>
                      </a:lnTo>
                      <a:lnTo>
                        <a:pt x="172" y="616"/>
                      </a:lnTo>
                      <a:lnTo>
                        <a:pt x="173" y="635"/>
                      </a:lnTo>
                      <a:lnTo>
                        <a:pt x="172" y="655"/>
                      </a:lnTo>
                      <a:lnTo>
                        <a:pt x="166" y="672"/>
                      </a:lnTo>
                      <a:lnTo>
                        <a:pt x="190" y="687"/>
                      </a:lnTo>
                      <a:lnTo>
                        <a:pt x="243" y="709"/>
                      </a:lnTo>
                      <a:lnTo>
                        <a:pt x="271" y="717"/>
                      </a:lnTo>
                      <a:lnTo>
                        <a:pt x="276" y="703"/>
                      </a:lnTo>
                      <a:lnTo>
                        <a:pt x="293" y="680"/>
                      </a:lnTo>
                      <a:lnTo>
                        <a:pt x="316" y="664"/>
                      </a:lnTo>
                      <a:lnTo>
                        <a:pt x="343" y="654"/>
                      </a:lnTo>
                      <a:lnTo>
                        <a:pt x="358" y="654"/>
                      </a:lnTo>
                      <a:close/>
                    </a:path>
                  </a:pathLst>
                </a:custGeom>
                <a:solidFill>
                  <a:srgbClr val="759A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b="1" spc="-150"/>
                </a:p>
              </p:txBody>
            </p:sp>
            <p:sp>
              <p:nvSpPr>
                <p:cNvPr id="85" name="TextBox 84">
                  <a:extLst>
                    <a:ext uri="{FF2B5EF4-FFF2-40B4-BE49-F238E27FC236}">
                      <a16:creationId xmlns:a16="http://schemas.microsoft.com/office/drawing/2014/main" id="{44384B58-0524-47C5-AE6F-F782E8A9E8B5}"/>
                    </a:ext>
                  </a:extLst>
                </p:cNvPr>
                <p:cNvSpPr txBox="1"/>
                <p:nvPr/>
              </p:nvSpPr>
              <p:spPr>
                <a:xfrm>
                  <a:off x="9564608" y="3023091"/>
                  <a:ext cx="548799" cy="30105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>
                  <a:defPPr>
                    <a:defRPr lang="ko-KR"/>
                  </a:defPPr>
                  <a:lvl1pPr>
                    <a:defRPr spc="-8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넥슨Lv2고딕 Bold" panose="00000800000000000000" pitchFamily="2" charset="-127"/>
                      <a:ea typeface="넥슨Lv2고딕 Bold" panose="00000800000000000000" pitchFamily="2" charset="-127"/>
                    </a:defRPr>
                  </a:lvl1pPr>
                </a:lstStyle>
                <a:p>
                  <a:pPr algn="ctr"/>
                  <a:r>
                    <a:rPr lang="ko-KR" altLang="en-US" sz="1200" b="1" spc="-150" dirty="0" err="1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산업생태계</a:t>
                  </a:r>
                  <a:endParaRPr lang="ko-KR" altLang="en-US" sz="1200" b="1" spc="-15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ko-KR" altLang="en-US" sz="1200" b="1" spc="-150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균형발전</a:t>
                  </a:r>
                </a:p>
              </p:txBody>
            </p:sp>
          </p:grp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149025D3-6439-431D-94A6-1ADE01DE7273}"/>
                </a:ext>
              </a:extLst>
            </p:cNvPr>
            <p:cNvGrpSpPr/>
            <p:nvPr/>
          </p:nvGrpSpPr>
          <p:grpSpPr>
            <a:xfrm rot="2144253">
              <a:off x="8684571" y="3265949"/>
              <a:ext cx="1168917" cy="1230408"/>
              <a:chOff x="8382969" y="3214787"/>
              <a:chExt cx="1168917" cy="1230408"/>
            </a:xfrm>
          </p:grpSpPr>
          <p:sp>
            <p:nvSpPr>
              <p:cNvPr id="87" name="원호 86"/>
              <p:cNvSpPr/>
              <p:nvPr/>
            </p:nvSpPr>
            <p:spPr>
              <a:xfrm rot="10800000">
                <a:off x="8382969" y="3214787"/>
                <a:ext cx="1168917" cy="1168919"/>
              </a:xfrm>
              <a:prstGeom prst="arc">
                <a:avLst/>
              </a:prstGeom>
              <a:ln w="66675">
                <a:gradFill flip="none" rotWithShape="1">
                  <a:gsLst>
                    <a:gs pos="2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76000">
                      <a:srgbClr val="759ADD"/>
                    </a:gs>
                  </a:gsLst>
                  <a:lin ang="108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 spc="-150"/>
              </a:p>
            </p:txBody>
          </p:sp>
          <p:sp>
            <p:nvSpPr>
              <p:cNvPr id="92" name="자유형 91"/>
              <p:cNvSpPr/>
              <p:nvPr/>
            </p:nvSpPr>
            <p:spPr>
              <a:xfrm rot="3600000">
                <a:off x="8781632" y="4290458"/>
                <a:ext cx="154737" cy="154737"/>
              </a:xfrm>
              <a:custGeom>
                <a:avLst/>
                <a:gdLst>
                  <a:gd name="connsiteX0" fmla="*/ 0 w 423511"/>
                  <a:gd name="connsiteY0" fmla="*/ 0 h 567890"/>
                  <a:gd name="connsiteX1" fmla="*/ 423511 w 423511"/>
                  <a:gd name="connsiteY1" fmla="*/ 0 h 567890"/>
                  <a:gd name="connsiteX2" fmla="*/ 423511 w 423511"/>
                  <a:gd name="connsiteY2" fmla="*/ 567890 h 567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23511" h="567890">
                    <a:moveTo>
                      <a:pt x="0" y="0"/>
                    </a:moveTo>
                    <a:lnTo>
                      <a:pt x="423511" y="0"/>
                    </a:lnTo>
                    <a:lnTo>
                      <a:pt x="423511" y="567890"/>
                    </a:lnTo>
                  </a:path>
                </a:pathLst>
              </a:custGeom>
              <a:ln w="66675" cap="rnd">
                <a:solidFill>
                  <a:srgbClr val="759AD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 spc="-150"/>
              </a:p>
            </p:txBody>
          </p:sp>
        </p:grpSp>
        <p:grpSp>
          <p:nvGrpSpPr>
            <p:cNvPr id="94" name="그룹 93"/>
            <p:cNvGrpSpPr/>
            <p:nvPr/>
          </p:nvGrpSpPr>
          <p:grpSpPr>
            <a:xfrm rot="16200000">
              <a:off x="9721617" y="3369562"/>
              <a:ext cx="1004087" cy="1070546"/>
              <a:chOff x="8570205" y="3409351"/>
              <a:chExt cx="1324566" cy="1412236"/>
            </a:xfrm>
          </p:grpSpPr>
          <p:sp>
            <p:nvSpPr>
              <p:cNvPr id="95" name="원호 94"/>
              <p:cNvSpPr/>
              <p:nvPr/>
            </p:nvSpPr>
            <p:spPr>
              <a:xfrm rot="10800000">
                <a:off x="8570205" y="3409351"/>
                <a:ext cx="1324566" cy="1324566"/>
              </a:xfrm>
              <a:prstGeom prst="arc">
                <a:avLst/>
              </a:prstGeom>
              <a:ln w="66675">
                <a:gradFill flip="none" rotWithShape="1">
                  <a:gsLst>
                    <a:gs pos="2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76000">
                      <a:srgbClr val="759ADD"/>
                    </a:gs>
                  </a:gsLst>
                  <a:lin ang="108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 spc="-150"/>
              </a:p>
            </p:txBody>
          </p:sp>
          <p:sp>
            <p:nvSpPr>
              <p:cNvPr id="96" name="자유형 95"/>
              <p:cNvSpPr/>
              <p:nvPr/>
            </p:nvSpPr>
            <p:spPr>
              <a:xfrm rot="3600000">
                <a:off x="9021953" y="4646246"/>
                <a:ext cx="175341" cy="175341"/>
              </a:xfrm>
              <a:custGeom>
                <a:avLst/>
                <a:gdLst>
                  <a:gd name="connsiteX0" fmla="*/ 0 w 423511"/>
                  <a:gd name="connsiteY0" fmla="*/ 0 h 567890"/>
                  <a:gd name="connsiteX1" fmla="*/ 423511 w 423511"/>
                  <a:gd name="connsiteY1" fmla="*/ 0 h 567890"/>
                  <a:gd name="connsiteX2" fmla="*/ 423511 w 423511"/>
                  <a:gd name="connsiteY2" fmla="*/ 567890 h 567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23511" h="567890">
                    <a:moveTo>
                      <a:pt x="0" y="0"/>
                    </a:moveTo>
                    <a:lnTo>
                      <a:pt x="423511" y="0"/>
                    </a:lnTo>
                    <a:lnTo>
                      <a:pt x="423511" y="567890"/>
                    </a:lnTo>
                  </a:path>
                </a:pathLst>
              </a:custGeom>
              <a:ln w="66675" cap="rnd">
                <a:solidFill>
                  <a:srgbClr val="759AD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 spc="-150"/>
              </a:p>
            </p:txBody>
          </p:sp>
        </p:grpSp>
        <p:grpSp>
          <p:nvGrpSpPr>
            <p:cNvPr id="97" name="그룹 96"/>
            <p:cNvGrpSpPr/>
            <p:nvPr/>
          </p:nvGrpSpPr>
          <p:grpSpPr>
            <a:xfrm rot="10800000">
              <a:off x="10168738" y="2930265"/>
              <a:ext cx="1004087" cy="1070546"/>
              <a:chOff x="8570205" y="3409351"/>
              <a:chExt cx="1324566" cy="1412236"/>
            </a:xfrm>
          </p:grpSpPr>
          <p:sp>
            <p:nvSpPr>
              <p:cNvPr id="98" name="원호 97"/>
              <p:cNvSpPr/>
              <p:nvPr/>
            </p:nvSpPr>
            <p:spPr>
              <a:xfrm rot="10800000">
                <a:off x="8570205" y="3409351"/>
                <a:ext cx="1324566" cy="1324566"/>
              </a:xfrm>
              <a:prstGeom prst="arc">
                <a:avLst/>
              </a:prstGeom>
              <a:ln w="66675">
                <a:gradFill flip="none" rotWithShape="1">
                  <a:gsLst>
                    <a:gs pos="2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76000">
                      <a:srgbClr val="759ADD"/>
                    </a:gs>
                  </a:gsLst>
                  <a:lin ang="108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 spc="-150"/>
              </a:p>
            </p:txBody>
          </p:sp>
          <p:sp>
            <p:nvSpPr>
              <p:cNvPr id="99" name="자유형 98"/>
              <p:cNvSpPr/>
              <p:nvPr/>
            </p:nvSpPr>
            <p:spPr>
              <a:xfrm rot="3600000">
                <a:off x="9021953" y="4646246"/>
                <a:ext cx="175341" cy="175341"/>
              </a:xfrm>
              <a:custGeom>
                <a:avLst/>
                <a:gdLst>
                  <a:gd name="connsiteX0" fmla="*/ 0 w 423511"/>
                  <a:gd name="connsiteY0" fmla="*/ 0 h 567890"/>
                  <a:gd name="connsiteX1" fmla="*/ 423511 w 423511"/>
                  <a:gd name="connsiteY1" fmla="*/ 0 h 567890"/>
                  <a:gd name="connsiteX2" fmla="*/ 423511 w 423511"/>
                  <a:gd name="connsiteY2" fmla="*/ 567890 h 567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23511" h="567890">
                    <a:moveTo>
                      <a:pt x="0" y="0"/>
                    </a:moveTo>
                    <a:lnTo>
                      <a:pt x="423511" y="0"/>
                    </a:lnTo>
                    <a:lnTo>
                      <a:pt x="423511" y="567890"/>
                    </a:lnTo>
                  </a:path>
                </a:pathLst>
              </a:custGeom>
              <a:ln w="66675" cap="rnd">
                <a:solidFill>
                  <a:srgbClr val="759AD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 spc="-150"/>
              </a:p>
            </p:txBody>
          </p:sp>
        </p:grpSp>
      </p:grpSp>
      <p:sp>
        <p:nvSpPr>
          <p:cNvPr id="102" name="타원 101"/>
          <p:cNvSpPr/>
          <p:nvPr/>
        </p:nvSpPr>
        <p:spPr>
          <a:xfrm>
            <a:off x="6477763" y="4547736"/>
            <a:ext cx="276878" cy="276878"/>
          </a:xfrm>
          <a:prstGeom prst="ellipse">
            <a:avLst/>
          </a:prstGeom>
          <a:solidFill>
            <a:schemeClr val="bg1"/>
          </a:solidFill>
          <a:ln w="57150">
            <a:solidFill>
              <a:srgbClr val="346E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spc="-150"/>
          </a:p>
        </p:txBody>
      </p:sp>
      <p:sp>
        <p:nvSpPr>
          <p:cNvPr id="104" name="타원 103"/>
          <p:cNvSpPr/>
          <p:nvPr/>
        </p:nvSpPr>
        <p:spPr>
          <a:xfrm>
            <a:off x="4754404" y="4795741"/>
            <a:ext cx="223712" cy="22371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46E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spc="-150"/>
          </a:p>
        </p:txBody>
      </p:sp>
      <p:sp>
        <p:nvSpPr>
          <p:cNvPr id="105" name="타원 104"/>
          <p:cNvSpPr/>
          <p:nvPr/>
        </p:nvSpPr>
        <p:spPr>
          <a:xfrm>
            <a:off x="2894320" y="5132584"/>
            <a:ext cx="223712" cy="22371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46E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spc="-150"/>
          </a:p>
        </p:txBody>
      </p:sp>
      <p:sp>
        <p:nvSpPr>
          <p:cNvPr id="136" name="직사각형 135">
            <a:extLst>
              <a:ext uri="{FF2B5EF4-FFF2-40B4-BE49-F238E27FC236}">
                <a16:creationId xmlns:a16="http://schemas.microsoft.com/office/drawing/2014/main" id="{62480C60-3010-4844-ADF8-6D2F6092A2FA}"/>
              </a:ext>
            </a:extLst>
          </p:cNvPr>
          <p:cNvSpPr/>
          <p:nvPr/>
        </p:nvSpPr>
        <p:spPr>
          <a:xfrm>
            <a:off x="2660697" y="2524126"/>
            <a:ext cx="8600861" cy="82502"/>
          </a:xfrm>
          <a:prstGeom prst="rect">
            <a:avLst/>
          </a:prstGeom>
          <a:solidFill>
            <a:srgbClr val="E3E3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spc="-150"/>
          </a:p>
        </p:txBody>
      </p:sp>
      <p:sp>
        <p:nvSpPr>
          <p:cNvPr id="141" name="모서리가 둥근 직사각형 6">
            <a:extLst>
              <a:ext uri="{FF2B5EF4-FFF2-40B4-BE49-F238E27FC236}">
                <a16:creationId xmlns:a16="http://schemas.microsoft.com/office/drawing/2014/main" id="{B5515D3F-F543-466E-81B3-A6DC8C4D2D7A}"/>
              </a:ext>
            </a:extLst>
          </p:cNvPr>
          <p:cNvSpPr/>
          <p:nvPr/>
        </p:nvSpPr>
        <p:spPr>
          <a:xfrm>
            <a:off x="304000" y="1123201"/>
            <a:ext cx="11413867" cy="651932"/>
          </a:xfrm>
          <a:prstGeom prst="roundRect">
            <a:avLst>
              <a:gd name="adj" fmla="val 14935"/>
            </a:avLst>
          </a:prstGeom>
          <a:solidFill>
            <a:srgbClr val="435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150"/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DC7E11B5-34B2-4E77-989E-7BCBA26B3D8F}"/>
              </a:ext>
            </a:extLst>
          </p:cNvPr>
          <p:cNvSpPr txBox="1"/>
          <p:nvPr/>
        </p:nvSpPr>
        <p:spPr>
          <a:xfrm>
            <a:off x="623909" y="1326057"/>
            <a:ext cx="371897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pPr algn="ctr"/>
            <a:r>
              <a:rPr lang="ko-KR" altLang="en-US" sz="16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비전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4D8E98AD-DC93-4EA1-AAF7-9891802A8C47}"/>
              </a:ext>
            </a:extLst>
          </p:cNvPr>
          <p:cNvSpPr txBox="1"/>
          <p:nvPr/>
        </p:nvSpPr>
        <p:spPr>
          <a:xfrm>
            <a:off x="1535616" y="2426878"/>
            <a:ext cx="907300" cy="2769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r>
              <a:rPr lang="en-US" altLang="ko-KR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’25</a:t>
            </a:r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년까지</a:t>
            </a:r>
          </a:p>
        </p:txBody>
      </p: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B125229C-1355-4F9C-AC24-62AE72DE1488}"/>
              </a:ext>
            </a:extLst>
          </p:cNvPr>
          <p:cNvGrpSpPr/>
          <p:nvPr/>
        </p:nvGrpSpPr>
        <p:grpSpPr>
          <a:xfrm>
            <a:off x="2660697" y="2224428"/>
            <a:ext cx="2825703" cy="681898"/>
            <a:chOff x="2901328" y="1662541"/>
            <a:chExt cx="2825703" cy="681898"/>
          </a:xfrm>
        </p:grpSpPr>
        <p:sp>
          <p:nvSpPr>
            <p:cNvPr id="192" name="모서리가 둥근 직사각형 57">
              <a:extLst>
                <a:ext uri="{FF2B5EF4-FFF2-40B4-BE49-F238E27FC236}">
                  <a16:creationId xmlns:a16="http://schemas.microsoft.com/office/drawing/2014/main" id="{0FA6A791-183E-4BE6-AEA2-7B17E76EB664}"/>
                </a:ext>
              </a:extLst>
            </p:cNvPr>
            <p:cNvSpPr/>
            <p:nvPr/>
          </p:nvSpPr>
          <p:spPr>
            <a:xfrm>
              <a:off x="2901328" y="1662541"/>
              <a:ext cx="2825703" cy="681898"/>
            </a:xfrm>
            <a:prstGeom prst="roundRect">
              <a:avLst>
                <a:gd name="adj" fmla="val 30835"/>
              </a:avLst>
            </a:prstGeom>
            <a:solidFill>
              <a:schemeClr val="bg1"/>
            </a:solidFill>
            <a:ln>
              <a:solidFill>
                <a:srgbClr val="33F3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spc="-150"/>
            </a:p>
          </p:txBody>
        </p:sp>
        <p:grpSp>
          <p:nvGrpSpPr>
            <p:cNvPr id="193" name="그룹 192">
              <a:extLst>
                <a:ext uri="{FF2B5EF4-FFF2-40B4-BE49-F238E27FC236}">
                  <a16:creationId xmlns:a16="http://schemas.microsoft.com/office/drawing/2014/main" id="{863BE50B-7200-4079-9E5E-29351A29C9CD}"/>
                </a:ext>
              </a:extLst>
            </p:cNvPr>
            <p:cNvGrpSpPr/>
            <p:nvPr/>
          </p:nvGrpSpPr>
          <p:grpSpPr>
            <a:xfrm>
              <a:off x="2991420" y="1717542"/>
              <a:ext cx="2328164" cy="571896"/>
              <a:chOff x="2891683" y="1717542"/>
              <a:chExt cx="2328164" cy="571896"/>
            </a:xfrm>
          </p:grpSpPr>
          <p:sp>
            <p:nvSpPr>
              <p:cNvPr id="194" name="TextBox 193">
                <a:extLst>
                  <a:ext uri="{FF2B5EF4-FFF2-40B4-BE49-F238E27FC236}">
                    <a16:creationId xmlns:a16="http://schemas.microsoft.com/office/drawing/2014/main" id="{7895DDD1-B73A-47B5-8A1C-27C2B143CDA6}"/>
                  </a:ext>
                </a:extLst>
              </p:cNvPr>
              <p:cNvSpPr txBox="1"/>
              <p:nvPr/>
            </p:nvSpPr>
            <p:spPr>
              <a:xfrm>
                <a:off x="3527076" y="1757269"/>
                <a:ext cx="1692771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핵심인력 </a:t>
                </a:r>
                <a:r>
                  <a:rPr lang="en-US" altLang="ko-KR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</a:t>
                </a:r>
                <a:r>
                  <a:rPr lang="ko-KR" altLang="en-US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만명 이상</a:t>
                </a:r>
                <a:br>
                  <a:rPr lang="en-US" altLang="ko-KR" sz="1600" b="1" spc="-15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en-US" altLang="ko-KR" sz="1200" spc="-15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en-US" altLang="ko-KR" sz="1200" spc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en-US" altLang="ko-KR" sz="1200" spc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ig3</a:t>
                </a:r>
                <a:r>
                  <a:rPr lang="ko-KR" altLang="en-US" sz="1200" spc="-15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기준</a:t>
                </a:r>
                <a:r>
                  <a:rPr lang="en-US" altLang="ko-KR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</a:t>
                </a:r>
                <a:r>
                  <a:rPr lang="ko-KR" altLang="en-US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신규양성</a:t>
                </a:r>
                <a:endParaRPr lang="en-US" altLang="ko-KR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5" name="모서리가 둥근 직사각형 34">
                <a:extLst>
                  <a:ext uri="{FF2B5EF4-FFF2-40B4-BE49-F238E27FC236}">
                    <a16:creationId xmlns:a16="http://schemas.microsoft.com/office/drawing/2014/main" id="{597CA54E-A98F-4C06-9C3B-76C16A4AFD2B}"/>
                  </a:ext>
                </a:extLst>
              </p:cNvPr>
              <p:cNvSpPr/>
              <p:nvPr/>
            </p:nvSpPr>
            <p:spPr>
              <a:xfrm>
                <a:off x="2891683" y="1717542"/>
                <a:ext cx="532162" cy="571896"/>
              </a:xfrm>
              <a:prstGeom prst="roundRect">
                <a:avLst>
                  <a:gd name="adj" fmla="val 29846"/>
                </a:avLst>
              </a:prstGeom>
              <a:solidFill>
                <a:srgbClr val="33F3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양성</a:t>
                </a:r>
              </a:p>
            </p:txBody>
          </p:sp>
        </p:grpSp>
      </p:grpSp>
      <p:grpSp>
        <p:nvGrpSpPr>
          <p:cNvPr id="145" name="그룹 144">
            <a:extLst>
              <a:ext uri="{FF2B5EF4-FFF2-40B4-BE49-F238E27FC236}">
                <a16:creationId xmlns:a16="http://schemas.microsoft.com/office/drawing/2014/main" id="{D65CC0A1-066B-4C1F-BF49-211B73D011A5}"/>
              </a:ext>
            </a:extLst>
          </p:cNvPr>
          <p:cNvGrpSpPr/>
          <p:nvPr/>
        </p:nvGrpSpPr>
        <p:grpSpPr>
          <a:xfrm>
            <a:off x="5634216" y="2224428"/>
            <a:ext cx="2825703" cy="681898"/>
            <a:chOff x="5761406" y="1662541"/>
            <a:chExt cx="2825703" cy="681898"/>
          </a:xfrm>
        </p:grpSpPr>
        <p:sp>
          <p:nvSpPr>
            <p:cNvPr id="187" name="모서리가 둥근 직사각형 58">
              <a:extLst>
                <a:ext uri="{FF2B5EF4-FFF2-40B4-BE49-F238E27FC236}">
                  <a16:creationId xmlns:a16="http://schemas.microsoft.com/office/drawing/2014/main" id="{DF36D59C-091E-45FB-A5B5-343F14F13963}"/>
                </a:ext>
              </a:extLst>
            </p:cNvPr>
            <p:cNvSpPr/>
            <p:nvPr/>
          </p:nvSpPr>
          <p:spPr>
            <a:xfrm>
              <a:off x="5761406" y="1662541"/>
              <a:ext cx="2825703" cy="681898"/>
            </a:xfrm>
            <a:prstGeom prst="roundRect">
              <a:avLst>
                <a:gd name="adj" fmla="val 30835"/>
              </a:avLst>
            </a:prstGeom>
            <a:solidFill>
              <a:schemeClr val="bg1"/>
            </a:solidFill>
            <a:ln>
              <a:solidFill>
                <a:srgbClr val="42C7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spc="-150"/>
            </a:p>
          </p:txBody>
        </p:sp>
        <p:grpSp>
          <p:nvGrpSpPr>
            <p:cNvPr id="189" name="그룹 188">
              <a:extLst>
                <a:ext uri="{FF2B5EF4-FFF2-40B4-BE49-F238E27FC236}">
                  <a16:creationId xmlns:a16="http://schemas.microsoft.com/office/drawing/2014/main" id="{DBC593CF-32E9-45CE-8B2C-C80D5EF945A4}"/>
                </a:ext>
              </a:extLst>
            </p:cNvPr>
            <p:cNvGrpSpPr/>
            <p:nvPr/>
          </p:nvGrpSpPr>
          <p:grpSpPr>
            <a:xfrm>
              <a:off x="5857881" y="1717542"/>
              <a:ext cx="2550555" cy="571896"/>
              <a:chOff x="5822805" y="1717542"/>
              <a:chExt cx="2550555" cy="571896"/>
            </a:xfrm>
          </p:grpSpPr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42521A4D-C0C5-4B4A-B0F3-A5678E2E5F29}"/>
                  </a:ext>
                </a:extLst>
              </p:cNvPr>
              <p:cNvSpPr txBox="1"/>
              <p:nvPr/>
            </p:nvSpPr>
            <p:spPr>
              <a:xfrm>
                <a:off x="6460977" y="1757269"/>
                <a:ext cx="1912383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산업기술인력 </a:t>
                </a:r>
                <a:r>
                  <a:rPr lang="ko-KR" altLang="en-US" sz="1600" b="1" spc="-15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미충원율</a:t>
                </a:r>
                <a:br>
                  <a:rPr lang="en-US" altLang="ko-KR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en-US" altLang="ko-KR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7%</a:t>
                </a:r>
                <a:r>
                  <a:rPr lang="en-US" altLang="ko-KR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최근</a:t>
                </a:r>
                <a:r>
                  <a:rPr lang="en-US" altLang="ko-KR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년 </a:t>
                </a:r>
                <a:r>
                  <a:rPr lang="en-US" altLang="ko-KR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10%)</a:t>
                </a:r>
                <a:r>
                  <a:rPr lang="en-US" altLang="ko-KR" sz="16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달성</a:t>
                </a:r>
                <a:endParaRPr lang="en-US" altLang="ko-KR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1" name="모서리가 둥근 직사각형 32">
                <a:extLst>
                  <a:ext uri="{FF2B5EF4-FFF2-40B4-BE49-F238E27FC236}">
                    <a16:creationId xmlns:a16="http://schemas.microsoft.com/office/drawing/2014/main" id="{DBC5FE52-D338-48B9-AE5C-00E641111AB5}"/>
                  </a:ext>
                </a:extLst>
              </p:cNvPr>
              <p:cNvSpPr/>
              <p:nvPr/>
            </p:nvSpPr>
            <p:spPr>
              <a:xfrm>
                <a:off x="5822805" y="1717542"/>
                <a:ext cx="532162" cy="571896"/>
              </a:xfrm>
              <a:prstGeom prst="roundRect">
                <a:avLst>
                  <a:gd name="adj" fmla="val 28295"/>
                </a:avLst>
              </a:prstGeom>
              <a:solidFill>
                <a:srgbClr val="42C7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활용</a:t>
                </a:r>
              </a:p>
            </p:txBody>
          </p:sp>
        </p:grpSp>
      </p:grpSp>
      <p:grpSp>
        <p:nvGrpSpPr>
          <p:cNvPr id="146" name="그룹 145">
            <a:extLst>
              <a:ext uri="{FF2B5EF4-FFF2-40B4-BE49-F238E27FC236}">
                <a16:creationId xmlns:a16="http://schemas.microsoft.com/office/drawing/2014/main" id="{7F7CAC7E-8FE3-4DBB-8684-A03FE8A98A31}"/>
              </a:ext>
            </a:extLst>
          </p:cNvPr>
          <p:cNvGrpSpPr/>
          <p:nvPr/>
        </p:nvGrpSpPr>
        <p:grpSpPr>
          <a:xfrm>
            <a:off x="8607734" y="2224428"/>
            <a:ext cx="2825703" cy="681898"/>
            <a:chOff x="8848365" y="1662541"/>
            <a:chExt cx="2825703" cy="681898"/>
          </a:xfrm>
        </p:grpSpPr>
        <p:sp>
          <p:nvSpPr>
            <p:cNvPr id="180" name="모서리가 둥근 직사각형 59">
              <a:extLst>
                <a:ext uri="{FF2B5EF4-FFF2-40B4-BE49-F238E27FC236}">
                  <a16:creationId xmlns:a16="http://schemas.microsoft.com/office/drawing/2014/main" id="{24E90E63-3C23-433A-B63C-A0A577AF25C3}"/>
                </a:ext>
              </a:extLst>
            </p:cNvPr>
            <p:cNvSpPr/>
            <p:nvPr/>
          </p:nvSpPr>
          <p:spPr>
            <a:xfrm>
              <a:off x="8848365" y="1662541"/>
              <a:ext cx="2825703" cy="681898"/>
            </a:xfrm>
            <a:prstGeom prst="roundRect">
              <a:avLst>
                <a:gd name="adj" fmla="val 30835"/>
              </a:avLst>
            </a:prstGeom>
            <a:solidFill>
              <a:schemeClr val="bg1"/>
            </a:solidFill>
            <a:ln>
              <a:solidFill>
                <a:srgbClr val="3267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50"/>
            </a:p>
          </p:txBody>
        </p:sp>
        <p:grpSp>
          <p:nvGrpSpPr>
            <p:cNvPr id="182" name="그룹 181">
              <a:extLst>
                <a:ext uri="{FF2B5EF4-FFF2-40B4-BE49-F238E27FC236}">
                  <a16:creationId xmlns:a16="http://schemas.microsoft.com/office/drawing/2014/main" id="{924857E5-C370-4040-B715-7ECB3337DEA9}"/>
                </a:ext>
              </a:extLst>
            </p:cNvPr>
            <p:cNvGrpSpPr/>
            <p:nvPr/>
          </p:nvGrpSpPr>
          <p:grpSpPr>
            <a:xfrm>
              <a:off x="8905055" y="1717542"/>
              <a:ext cx="2623921" cy="571896"/>
              <a:chOff x="8753927" y="1717542"/>
              <a:chExt cx="2623921" cy="571896"/>
            </a:xfrm>
          </p:grpSpPr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id="{44F634B4-5BA5-4A0B-9595-F052C6F51C9F}"/>
                  </a:ext>
                </a:extLst>
              </p:cNvPr>
              <p:cNvSpPr txBox="1"/>
              <p:nvPr/>
            </p:nvSpPr>
            <p:spPr>
              <a:xfrm>
                <a:off x="9409360" y="1788047"/>
                <a:ext cx="196848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두뇌유출지수 세계 </a:t>
                </a:r>
                <a:r>
                  <a:rPr lang="en-US" altLang="ko-KR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20</a:t>
                </a:r>
                <a:r>
                  <a:rPr lang="ko-KR" altLang="en-US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</a:t>
                </a:r>
                <a:br>
                  <a:rPr lang="en-US" altLang="ko-KR" sz="1600" b="1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en-US" altLang="ko-KR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(‘20</a:t>
                </a:r>
                <a:r>
                  <a:rPr lang="ko-KR" altLang="en-US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년 </a:t>
                </a:r>
                <a:r>
                  <a:rPr lang="en-US" altLang="ko-KR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28</a:t>
                </a:r>
                <a:r>
                  <a:rPr lang="ko-KR" altLang="en-US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</a:t>
                </a:r>
                <a:r>
                  <a:rPr lang="en-US" altLang="ko-KR" sz="1200" spc="-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</p:txBody>
          </p:sp>
          <p:sp>
            <p:nvSpPr>
              <p:cNvPr id="186" name="모서리가 둥근 직사각형 33">
                <a:extLst>
                  <a:ext uri="{FF2B5EF4-FFF2-40B4-BE49-F238E27FC236}">
                    <a16:creationId xmlns:a16="http://schemas.microsoft.com/office/drawing/2014/main" id="{EB94AB97-3E95-4C05-A200-CC6CDB9DF00C}"/>
                  </a:ext>
                </a:extLst>
              </p:cNvPr>
              <p:cNvSpPr/>
              <p:nvPr/>
            </p:nvSpPr>
            <p:spPr>
              <a:xfrm>
                <a:off x="8753927" y="1717542"/>
                <a:ext cx="532162" cy="571896"/>
              </a:xfrm>
              <a:prstGeom prst="roundRect">
                <a:avLst>
                  <a:gd name="adj" fmla="val 31396"/>
                </a:avLst>
              </a:prstGeom>
              <a:solidFill>
                <a:srgbClr val="4351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유지</a:t>
                </a:r>
              </a:p>
            </p:txBody>
          </p:sp>
        </p:grpSp>
      </p:grpSp>
      <p:cxnSp>
        <p:nvCxnSpPr>
          <p:cNvPr id="147" name="직선 연결선 146">
            <a:extLst>
              <a:ext uri="{FF2B5EF4-FFF2-40B4-BE49-F238E27FC236}">
                <a16:creationId xmlns:a16="http://schemas.microsoft.com/office/drawing/2014/main" id="{0A593C02-E451-4394-8D47-FFA2CA92F744}"/>
              </a:ext>
            </a:extLst>
          </p:cNvPr>
          <p:cNvCxnSpPr/>
          <p:nvPr/>
        </p:nvCxnSpPr>
        <p:spPr>
          <a:xfrm>
            <a:off x="1295050" y="1272196"/>
            <a:ext cx="0" cy="3539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9873F6FA-86F4-41B1-A5B0-F194FCDC1D94}"/>
              </a:ext>
            </a:extLst>
          </p:cNvPr>
          <p:cNvSpPr txBox="1"/>
          <p:nvPr/>
        </p:nvSpPr>
        <p:spPr>
          <a:xfrm>
            <a:off x="1701550" y="1233724"/>
            <a:ext cx="4343177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r>
              <a:rPr lang="ko-KR" altLang="en-US" sz="28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산업「브레인」</a:t>
            </a:r>
            <a:r>
              <a:rPr lang="ko-KR" altLang="en-US" sz="2800" b="1" spc="-150" dirty="0">
                <a:latin typeface="+mj-ea"/>
                <a:ea typeface="+mj-ea"/>
              </a:rPr>
              <a:t>强國</a:t>
            </a:r>
            <a:r>
              <a:rPr lang="ko-KR" altLang="en-US" sz="28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도약</a:t>
            </a:r>
          </a:p>
        </p:txBody>
      </p:sp>
      <p:grpSp>
        <p:nvGrpSpPr>
          <p:cNvPr id="149" name="그룹 148">
            <a:extLst>
              <a:ext uri="{FF2B5EF4-FFF2-40B4-BE49-F238E27FC236}">
                <a16:creationId xmlns:a16="http://schemas.microsoft.com/office/drawing/2014/main" id="{8DF85E05-3BF0-4F55-AF3C-A54D519C5411}"/>
              </a:ext>
            </a:extLst>
          </p:cNvPr>
          <p:cNvGrpSpPr/>
          <p:nvPr/>
        </p:nvGrpSpPr>
        <p:grpSpPr>
          <a:xfrm>
            <a:off x="6223891" y="1310668"/>
            <a:ext cx="4929530" cy="276999"/>
            <a:chOff x="5935133" y="1120168"/>
            <a:chExt cx="4929530" cy="276999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03200953-1D44-48F4-BF40-F8C728E1DFFF}"/>
                </a:ext>
              </a:extLst>
            </p:cNvPr>
            <p:cNvSpPr txBox="1"/>
            <p:nvPr/>
          </p:nvSpPr>
          <p:spPr>
            <a:xfrm>
              <a:off x="6380986" y="1120168"/>
              <a:ext cx="3821046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r>
                <a:rPr lang="ko-KR" altLang="en-US" b="1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인재경쟁력</a:t>
              </a:r>
              <a:r>
                <a:rPr lang="en-US" altLang="ko-KR" sz="1400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(IMD, Talent ranking) </a:t>
              </a:r>
              <a:r>
                <a:rPr lang="en-US" altLang="ko-KR" b="1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TOP10 </a:t>
              </a:r>
              <a:r>
                <a:rPr lang="en-US" altLang="ko-KR" sz="1400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400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現 </a:t>
              </a:r>
              <a:r>
                <a:rPr lang="en-US" altLang="ko-KR" sz="1400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30</a:t>
              </a:r>
              <a:r>
                <a:rPr lang="ko-KR" altLang="en-US" sz="1400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위권</a:t>
              </a:r>
              <a:r>
                <a:rPr lang="en-US" altLang="ko-KR" sz="1400" spc="-150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400" spc="-150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77" name="직선 연결선 176">
              <a:extLst>
                <a:ext uri="{FF2B5EF4-FFF2-40B4-BE49-F238E27FC236}">
                  <a16:creationId xmlns:a16="http://schemas.microsoft.com/office/drawing/2014/main" id="{20251BA1-CAEB-4EF4-B00B-4C63707C23C7}"/>
                </a:ext>
              </a:extLst>
            </p:cNvPr>
            <p:cNvCxnSpPr/>
            <p:nvPr/>
          </p:nvCxnSpPr>
          <p:spPr>
            <a:xfrm flipH="1">
              <a:off x="5935133" y="1258667"/>
              <a:ext cx="323663" cy="0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직선 연결선 178">
              <a:extLst>
                <a:ext uri="{FF2B5EF4-FFF2-40B4-BE49-F238E27FC236}">
                  <a16:creationId xmlns:a16="http://schemas.microsoft.com/office/drawing/2014/main" id="{63CF7846-1809-463E-9197-5E9392F41E0E}"/>
                </a:ext>
              </a:extLst>
            </p:cNvPr>
            <p:cNvCxnSpPr/>
            <p:nvPr/>
          </p:nvCxnSpPr>
          <p:spPr>
            <a:xfrm flipH="1">
              <a:off x="10541000" y="1258667"/>
              <a:ext cx="323663" cy="0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74941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자유형: 도형 122">
            <a:extLst>
              <a:ext uri="{FF2B5EF4-FFF2-40B4-BE49-F238E27FC236}">
                <a16:creationId xmlns:a16="http://schemas.microsoft.com/office/drawing/2014/main" id="{B5D2A40D-52F5-4C55-9939-8EAF2EB00809}"/>
              </a:ext>
            </a:extLst>
          </p:cNvPr>
          <p:cNvSpPr/>
          <p:nvPr/>
        </p:nvSpPr>
        <p:spPr>
          <a:xfrm>
            <a:off x="3628571" y="30994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4" name="자유형: 도형 123">
            <a:extLst>
              <a:ext uri="{FF2B5EF4-FFF2-40B4-BE49-F238E27FC236}">
                <a16:creationId xmlns:a16="http://schemas.microsoft.com/office/drawing/2014/main" id="{4A1E4210-1A77-4769-9261-D1D120C6E8A0}"/>
              </a:ext>
            </a:extLst>
          </p:cNvPr>
          <p:cNvSpPr/>
          <p:nvPr/>
        </p:nvSpPr>
        <p:spPr>
          <a:xfrm>
            <a:off x="3628571" y="50044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5" name="자유형: 도형 124">
            <a:extLst>
              <a:ext uri="{FF2B5EF4-FFF2-40B4-BE49-F238E27FC236}">
                <a16:creationId xmlns:a16="http://schemas.microsoft.com/office/drawing/2014/main" id="{788E107E-5BFD-4438-AEC5-9A851F171F14}"/>
              </a:ext>
            </a:extLst>
          </p:cNvPr>
          <p:cNvSpPr/>
          <p:nvPr/>
        </p:nvSpPr>
        <p:spPr>
          <a:xfrm>
            <a:off x="3628571" y="11563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72C60893-C9CB-4545-8596-0251C6B6EC8F}"/>
              </a:ext>
            </a:extLst>
          </p:cNvPr>
          <p:cNvCxnSpPr/>
          <p:nvPr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877EF19C-C66F-4648-8273-4AAEE20FAD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08D48E-43F3-4F32-AB3D-1443D0CE4F27}"/>
              </a:ext>
            </a:extLst>
          </p:cNvPr>
          <p:cNvSpPr txBox="1"/>
          <p:nvPr/>
        </p:nvSpPr>
        <p:spPr>
          <a:xfrm>
            <a:off x="890355" y="240443"/>
            <a:ext cx="1436291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전략과제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04000" y="206067"/>
            <a:ext cx="35907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28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Ⅴ</a:t>
            </a:r>
            <a:endParaRPr lang="ko-KR" altLang="en-US" sz="280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16198" y="1040512"/>
            <a:ext cx="3383759" cy="1613344"/>
          </a:xfrm>
          <a:prstGeom prst="rect">
            <a:avLst/>
          </a:prstGeom>
          <a:solidFill>
            <a:srgbClr val="435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8CEB48B-40C6-4590-BD8E-C05FA9203554}"/>
              </a:ext>
            </a:extLst>
          </p:cNvPr>
          <p:cNvSpPr txBox="1"/>
          <p:nvPr/>
        </p:nvSpPr>
        <p:spPr>
          <a:xfrm>
            <a:off x="968635" y="1821459"/>
            <a:ext cx="2478884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기업주도 인력양성</a:t>
            </a:r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4357158" y="1428572"/>
            <a:ext cx="7137047" cy="862810"/>
            <a:chOff x="4360333" y="1304747"/>
            <a:chExt cx="7137047" cy="862810"/>
          </a:xfrm>
        </p:grpSpPr>
        <p:grpSp>
          <p:nvGrpSpPr>
            <p:cNvPr id="9" name="그룹 8"/>
            <p:cNvGrpSpPr/>
            <p:nvPr/>
          </p:nvGrpSpPr>
          <p:grpSpPr>
            <a:xfrm>
              <a:off x="4360333" y="1304747"/>
              <a:ext cx="7137047" cy="330027"/>
              <a:chOff x="406400" y="1694292"/>
              <a:chExt cx="7137047" cy="330027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8CEB48B-40C6-4590-BD8E-C05FA9203554}"/>
                  </a:ext>
                </a:extLst>
              </p:cNvPr>
              <p:cNvSpPr txBox="1"/>
              <p:nvPr/>
            </p:nvSpPr>
            <p:spPr>
              <a:xfrm>
                <a:off x="821094" y="1705417"/>
                <a:ext cx="672235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정부의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인력양성사업은 </a:t>
                </a:r>
                <a:r>
                  <a:rPr lang="ko-KR" altLang="en-US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기업이 주도하는 사업구조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제도개편</a:t>
                </a:r>
              </a:p>
            </p:txBody>
          </p:sp>
          <p:sp>
            <p:nvSpPr>
              <p:cNvPr id="7" name="타원 6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endPara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>
              <a:off x="4360333" y="1837530"/>
              <a:ext cx="6334263" cy="330027"/>
              <a:chOff x="406400" y="2066208"/>
              <a:chExt cx="6334263" cy="330027"/>
            </a:xfrm>
          </p:grpSpPr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8CEB48B-40C6-4590-BD8E-C05FA9203554}"/>
                  </a:ext>
                </a:extLst>
              </p:cNvPr>
              <p:cNvSpPr txBox="1"/>
              <p:nvPr/>
            </p:nvSpPr>
            <p:spPr>
              <a:xfrm>
                <a:off x="821094" y="2077333"/>
                <a:ext cx="5919569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기업 등 </a:t>
                </a:r>
                <a:r>
                  <a:rPr lang="ko-KR" altLang="en-US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산업체 주도형</a:t>
                </a:r>
                <a:r>
                  <a:rPr lang="en-US" altLang="ko-KR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교육과정</a:t>
                </a:r>
                <a:r>
                  <a:rPr lang="en-US" altLang="ko-KR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·</a:t>
                </a:r>
                <a:r>
                  <a:rPr lang="ko-KR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주체 </a:t>
                </a:r>
                <a:r>
                  <a:rPr lang="en-US" altLang="ko-KR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·</a:t>
                </a:r>
                <a:r>
                  <a:rPr lang="ko-KR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현장</a:t>
                </a:r>
                <a:r>
                  <a:rPr lang="en-US" altLang="ko-KR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en-US" altLang="ko-KR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교육과정 신설 </a:t>
                </a:r>
              </a:p>
            </p:txBody>
          </p:sp>
          <p:sp>
            <p:nvSpPr>
              <p:cNvPr id="38" name="타원 37"/>
              <p:cNvSpPr/>
              <p:nvPr/>
            </p:nvSpPr>
            <p:spPr>
              <a:xfrm>
                <a:off x="406400" y="2066208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endPara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41" name="모서리가 둥근 직사각형 40"/>
          <p:cNvSpPr/>
          <p:nvPr/>
        </p:nvSpPr>
        <p:spPr>
          <a:xfrm>
            <a:off x="516198" y="2945775"/>
            <a:ext cx="3383759" cy="1613344"/>
          </a:xfrm>
          <a:prstGeom prst="rect">
            <a:avLst/>
          </a:prstGeom>
          <a:solidFill>
            <a:srgbClr val="01A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grpSp>
        <p:nvGrpSpPr>
          <p:cNvPr id="53" name="그룹 52"/>
          <p:cNvGrpSpPr/>
          <p:nvPr/>
        </p:nvGrpSpPr>
        <p:grpSpPr>
          <a:xfrm>
            <a:off x="4357158" y="3321042"/>
            <a:ext cx="7017464" cy="862810"/>
            <a:chOff x="4360333" y="1304747"/>
            <a:chExt cx="7017464" cy="862810"/>
          </a:xfrm>
        </p:grpSpPr>
        <p:grpSp>
          <p:nvGrpSpPr>
            <p:cNvPr id="54" name="그룹 53"/>
            <p:cNvGrpSpPr/>
            <p:nvPr/>
          </p:nvGrpSpPr>
          <p:grpSpPr>
            <a:xfrm>
              <a:off x="4360333" y="1304747"/>
              <a:ext cx="6256037" cy="330027"/>
              <a:chOff x="406400" y="1694292"/>
              <a:chExt cx="6256037" cy="330027"/>
            </a:xfrm>
          </p:grpSpPr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08CEB48B-40C6-4590-BD8E-C05FA9203554}"/>
                  </a:ext>
                </a:extLst>
              </p:cNvPr>
              <p:cNvSpPr txBox="1"/>
              <p:nvPr/>
            </p:nvSpPr>
            <p:spPr>
              <a:xfrm>
                <a:off x="821094" y="1705417"/>
                <a:ext cx="584134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반도체</a:t>
                </a:r>
                <a:r>
                  <a:rPr lang="ko-KR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대상 </a:t>
                </a:r>
                <a:r>
                  <a:rPr lang="ko-KR" altLang="en-US" sz="2000" b="1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예타사업을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우선 추진</a:t>
                </a:r>
                <a:r>
                  <a:rPr lang="en-US" altLang="ko-KR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(‘22 </a:t>
                </a:r>
                <a:r>
                  <a:rPr lang="ko-KR" altLang="en-US" sz="16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예타</a:t>
                </a:r>
                <a:r>
                  <a:rPr lang="ko-KR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→’</a:t>
                </a:r>
                <a:r>
                  <a:rPr lang="en-US" altLang="ko-KR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23 </a:t>
                </a:r>
                <a:r>
                  <a:rPr lang="ko-KR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본격추진</a:t>
                </a:r>
                <a:r>
                  <a:rPr lang="en-US" altLang="ko-KR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</p:txBody>
          </p:sp>
          <p:sp>
            <p:nvSpPr>
              <p:cNvPr id="60" name="타원 59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8CDD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endPara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55" name="그룹 54"/>
            <p:cNvGrpSpPr/>
            <p:nvPr/>
          </p:nvGrpSpPr>
          <p:grpSpPr>
            <a:xfrm>
              <a:off x="4360333" y="1837530"/>
              <a:ext cx="7017464" cy="330027"/>
              <a:chOff x="406400" y="2066208"/>
              <a:chExt cx="7017464" cy="330027"/>
            </a:xfrm>
          </p:grpSpPr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08CEB48B-40C6-4590-BD8E-C05FA9203554}"/>
                  </a:ext>
                </a:extLst>
              </p:cNvPr>
              <p:cNvSpPr txBox="1"/>
              <p:nvPr/>
            </p:nvSpPr>
            <p:spPr>
              <a:xfrm>
                <a:off x="821094" y="2077333"/>
                <a:ext cx="6602770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국가전략산업 중심</a:t>
                </a:r>
                <a:r>
                  <a:rPr lang="ko-KR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으로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無</a:t>
                </a:r>
                <a:r>
                  <a:rPr lang="en-US" altLang="ko-KR" sz="16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6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규제</a:t>
                </a:r>
                <a:r>
                  <a:rPr lang="en-US" altLang="ko-KR" sz="16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·</a:t>
                </a:r>
                <a:r>
                  <a:rPr lang="ko-KR" altLang="en-US" sz="1600" b="1" dirty="0" err="1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예타</a:t>
                </a:r>
                <a:r>
                  <a:rPr lang="en-US" altLang="ko-KR" sz="16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+α) </a:t>
                </a:r>
                <a:r>
                  <a:rPr lang="ko-KR" altLang="en-US" sz="2000" b="1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혜택부여를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통해 확산</a:t>
                </a: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406400" y="2066208"/>
                <a:ext cx="330027" cy="330027"/>
              </a:xfrm>
              <a:prstGeom prst="ellipse">
                <a:avLst/>
              </a:prstGeom>
              <a:solidFill>
                <a:srgbClr val="8CDD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endPara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grpSp>
        <p:nvGrpSpPr>
          <p:cNvPr id="64" name="그룹 63"/>
          <p:cNvGrpSpPr/>
          <p:nvPr/>
        </p:nvGrpSpPr>
        <p:grpSpPr>
          <a:xfrm>
            <a:off x="1082010" y="1250033"/>
            <a:ext cx="2252134" cy="276999"/>
            <a:chOff x="1032933" y="1250033"/>
            <a:chExt cx="2252134" cy="276999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8CEB48B-40C6-4590-BD8E-C05FA9203554}"/>
                </a:ext>
              </a:extLst>
            </p:cNvPr>
            <p:cNvSpPr txBox="1"/>
            <p:nvPr/>
          </p:nvSpPr>
          <p:spPr>
            <a:xfrm>
              <a:off x="1838880" y="1250033"/>
              <a:ext cx="640240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ctr"/>
              <a:r>
                <a:rPr lang="ko-KR" altLang="en-US" b="1" dirty="0">
                  <a:solidFill>
                    <a:srgbClr val="33F3A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전략 </a:t>
              </a:r>
              <a:r>
                <a:rPr lang="en-US" altLang="ko-KR" b="1" dirty="0">
                  <a:solidFill>
                    <a:srgbClr val="33F3A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b="1" dirty="0">
                <a:solidFill>
                  <a:srgbClr val="33F3A4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2" name="직선 연결선 61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직선 연결선 62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그룹 64"/>
          <p:cNvGrpSpPr/>
          <p:nvPr/>
        </p:nvGrpSpPr>
        <p:grpSpPr>
          <a:xfrm>
            <a:off x="1082010" y="3138100"/>
            <a:ext cx="2252134" cy="276999"/>
            <a:chOff x="1032933" y="1250033"/>
            <a:chExt cx="2252134" cy="276999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08CEB48B-40C6-4590-BD8E-C05FA9203554}"/>
                </a:ext>
              </a:extLst>
            </p:cNvPr>
            <p:cNvSpPr txBox="1"/>
            <p:nvPr/>
          </p:nvSpPr>
          <p:spPr>
            <a:xfrm>
              <a:off x="1838880" y="1250033"/>
              <a:ext cx="640240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ctr"/>
              <a:r>
                <a:rPr lang="ko-KR" altLang="en-US" b="1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전략 </a:t>
              </a:r>
              <a:r>
                <a:rPr lang="en-US" altLang="ko-KR" b="1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7" name="직선 연결선 66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연결선 67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모서리가 둥근 직사각형 68"/>
          <p:cNvSpPr/>
          <p:nvPr/>
        </p:nvSpPr>
        <p:spPr>
          <a:xfrm>
            <a:off x="516198" y="4856092"/>
            <a:ext cx="3383759" cy="1613344"/>
          </a:xfrm>
          <a:prstGeom prst="rect">
            <a:avLst/>
          </a:prstGeom>
          <a:solidFill>
            <a:srgbClr val="435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8CEB48B-40C6-4590-BD8E-C05FA9203554}"/>
              </a:ext>
            </a:extLst>
          </p:cNvPr>
          <p:cNvSpPr txBox="1"/>
          <p:nvPr/>
        </p:nvSpPr>
        <p:spPr>
          <a:xfrm>
            <a:off x="1244833" y="5452373"/>
            <a:ext cx="1926489" cy="73866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>
              <a:defRPr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pPr algn="ctr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HRD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우수기업</a:t>
            </a:r>
            <a:b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인증 개편 </a:t>
            </a:r>
          </a:p>
        </p:txBody>
      </p:sp>
      <p:grpSp>
        <p:nvGrpSpPr>
          <p:cNvPr id="71" name="그룹 70"/>
          <p:cNvGrpSpPr/>
          <p:nvPr/>
        </p:nvGrpSpPr>
        <p:grpSpPr>
          <a:xfrm>
            <a:off x="1082010" y="5065613"/>
            <a:ext cx="2252134" cy="276999"/>
            <a:chOff x="1032933" y="1250033"/>
            <a:chExt cx="2252134" cy="276999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08CEB48B-40C6-4590-BD8E-C05FA9203554}"/>
                </a:ext>
              </a:extLst>
            </p:cNvPr>
            <p:cNvSpPr txBox="1"/>
            <p:nvPr/>
          </p:nvSpPr>
          <p:spPr>
            <a:xfrm>
              <a:off x="1838880" y="1250033"/>
              <a:ext cx="640240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ctr"/>
              <a:r>
                <a:rPr lang="ko-KR" altLang="en-US" b="1">
                  <a:solidFill>
                    <a:srgbClr val="33F3A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전략 </a:t>
              </a:r>
              <a:r>
                <a:rPr lang="en-US" altLang="ko-KR" b="1" dirty="0">
                  <a:solidFill>
                    <a:srgbClr val="33F3A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ko-KR" altLang="en-US" b="1" dirty="0">
                <a:solidFill>
                  <a:srgbClr val="33F3A4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73" name="직선 연결선 72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직선 연결선 73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그룹 74"/>
          <p:cNvGrpSpPr/>
          <p:nvPr/>
        </p:nvGrpSpPr>
        <p:grpSpPr>
          <a:xfrm>
            <a:off x="4357158" y="5225308"/>
            <a:ext cx="7063950" cy="862810"/>
            <a:chOff x="4360333" y="1304747"/>
            <a:chExt cx="7063950" cy="862810"/>
          </a:xfrm>
        </p:grpSpPr>
        <p:grpSp>
          <p:nvGrpSpPr>
            <p:cNvPr id="76" name="그룹 75"/>
            <p:cNvGrpSpPr/>
            <p:nvPr/>
          </p:nvGrpSpPr>
          <p:grpSpPr>
            <a:xfrm>
              <a:off x="4360333" y="1304747"/>
              <a:ext cx="4676438" cy="330027"/>
              <a:chOff x="406400" y="1694292"/>
              <a:chExt cx="4676438" cy="330027"/>
            </a:xfrm>
          </p:grpSpPr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08CEB48B-40C6-4590-BD8E-C05FA9203554}"/>
                  </a:ext>
                </a:extLst>
              </p:cNvPr>
              <p:cNvSpPr txBox="1"/>
              <p:nvPr/>
            </p:nvSpPr>
            <p:spPr>
              <a:xfrm>
                <a:off x="821094" y="1705417"/>
                <a:ext cx="4261744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기업이 </a:t>
                </a:r>
                <a:r>
                  <a:rPr lang="en-US" altLang="ko-KR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HRD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관리를 철저히 하도록 유도</a:t>
                </a:r>
              </a:p>
            </p:txBody>
          </p:sp>
          <p:sp>
            <p:nvSpPr>
              <p:cNvPr id="81" name="타원 80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endPara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77" name="그룹 76"/>
            <p:cNvGrpSpPr/>
            <p:nvPr/>
          </p:nvGrpSpPr>
          <p:grpSpPr>
            <a:xfrm>
              <a:off x="4360333" y="1837530"/>
              <a:ext cx="7063950" cy="330027"/>
              <a:chOff x="406400" y="2066208"/>
              <a:chExt cx="7063950" cy="330027"/>
            </a:xfrm>
          </p:grpSpPr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08CEB48B-40C6-4590-BD8E-C05FA9203554}"/>
                  </a:ext>
                </a:extLst>
              </p:cNvPr>
              <p:cNvSpPr txBox="1"/>
              <p:nvPr/>
            </p:nvSpPr>
            <p:spPr>
              <a:xfrm>
                <a:off x="821094" y="2077333"/>
                <a:ext cx="664925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 panose="00000800000000000000" pitchFamily="2" charset="-127"/>
                    <a:ea typeface="넥슨Lv2고딕 Bold" panose="00000800000000000000" pitchFamily="2" charset="-127"/>
                  </a:defRPr>
                </a:lvl1pPr>
              </a:lstStyle>
              <a:p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구직자</a:t>
                </a:r>
                <a:r>
                  <a:rPr lang="en-US" altLang="ko-KR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기업 간 </a:t>
                </a:r>
                <a:r>
                  <a:rPr lang="ko-KR" altLang="en-US" sz="2000" b="1" dirty="0">
                    <a:solidFill>
                      <a:srgbClr val="00B05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정보비대칭성을 완화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구인</a:t>
                </a:r>
                <a:r>
                  <a:rPr lang="en-US" altLang="ko-KR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</a:t>
                </a:r>
                <a:r>
                  <a:rPr lang="ko-KR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구직 괴리 완화</a:t>
                </a:r>
              </a:p>
            </p:txBody>
          </p:sp>
          <p:sp>
            <p:nvSpPr>
              <p:cNvPr id="79" name="타원 78"/>
              <p:cNvSpPr/>
              <p:nvPr/>
            </p:nvSpPr>
            <p:spPr>
              <a:xfrm>
                <a:off x="406400" y="2066208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endPara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82" name="Freeform 520"/>
          <p:cNvSpPr>
            <a:spLocks/>
          </p:cNvSpPr>
          <p:nvPr/>
        </p:nvSpPr>
        <p:spPr bwMode="auto">
          <a:xfrm>
            <a:off x="8885064" y="5840550"/>
            <a:ext cx="178675" cy="149861"/>
          </a:xfrm>
          <a:custGeom>
            <a:avLst/>
            <a:gdLst/>
            <a:ahLst/>
            <a:cxnLst>
              <a:cxn ang="0">
                <a:pos x="760" y="0"/>
              </a:cxn>
              <a:cxn ang="0">
                <a:pos x="1435" y="0"/>
              </a:cxn>
              <a:cxn ang="0">
                <a:pos x="2469" y="1034"/>
              </a:cxn>
              <a:cxn ang="0">
                <a:pos x="1435" y="2068"/>
              </a:cxn>
              <a:cxn ang="0">
                <a:pos x="760" y="2068"/>
              </a:cxn>
              <a:cxn ang="0">
                <a:pos x="1556" y="1273"/>
              </a:cxn>
              <a:cxn ang="0">
                <a:pos x="0" y="1273"/>
              </a:cxn>
              <a:cxn ang="0">
                <a:pos x="0" y="794"/>
              </a:cxn>
              <a:cxn ang="0">
                <a:pos x="1556" y="794"/>
              </a:cxn>
              <a:cxn ang="0">
                <a:pos x="760" y="0"/>
              </a:cxn>
            </a:cxnLst>
            <a:rect l="0" t="0" r="r" b="b"/>
            <a:pathLst>
              <a:path w="2469" h="2068">
                <a:moveTo>
                  <a:pt x="760" y="0"/>
                </a:moveTo>
                <a:lnTo>
                  <a:pt x="1435" y="0"/>
                </a:lnTo>
                <a:lnTo>
                  <a:pt x="2469" y="1034"/>
                </a:lnTo>
                <a:lnTo>
                  <a:pt x="1435" y="2068"/>
                </a:lnTo>
                <a:lnTo>
                  <a:pt x="760" y="2068"/>
                </a:lnTo>
                <a:lnTo>
                  <a:pt x="1556" y="1273"/>
                </a:lnTo>
                <a:lnTo>
                  <a:pt x="0" y="1273"/>
                </a:lnTo>
                <a:lnTo>
                  <a:pt x="0" y="794"/>
                </a:lnTo>
                <a:lnTo>
                  <a:pt x="1556" y="794"/>
                </a:lnTo>
                <a:lnTo>
                  <a:pt x="76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b="1"/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B2D389E-D277-4E75-A852-3CDC7D8ED1A9}"/>
              </a:ext>
            </a:extLst>
          </p:cNvPr>
          <p:cNvGrpSpPr/>
          <p:nvPr/>
        </p:nvGrpSpPr>
        <p:grpSpPr>
          <a:xfrm>
            <a:off x="729277" y="3590770"/>
            <a:ext cx="2862322" cy="677108"/>
            <a:chOff x="729277" y="3590770"/>
            <a:chExt cx="2862322" cy="677108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8CEB48B-40C6-4590-BD8E-C05FA9203554}"/>
                </a:ext>
              </a:extLst>
            </p:cNvPr>
            <p:cNvSpPr txBox="1"/>
            <p:nvPr/>
          </p:nvSpPr>
          <p:spPr>
            <a:xfrm>
              <a:off x="729277" y="3590770"/>
              <a:ext cx="2862322" cy="67710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>
                <a:defRPr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 panose="00000800000000000000" pitchFamily="2" charset="-127"/>
                  <a:ea typeface="넥슨Lv2고딕 Bold" panose="00000800000000000000" pitchFamily="2" charset="-127"/>
                </a:defRPr>
              </a:lvl1pPr>
            </a:lstStyle>
            <a:p>
              <a:pPr algn="ctr"/>
              <a:r>
                <a:rPr lang="ko-KR" altLang="en-US" sz="2200" b="1" dirty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대형 프로젝트</a:t>
              </a:r>
              <a:r>
                <a:rPr lang="ko-KR" altLang="en-US" sz="2200" b="1" dirty="0">
                  <a:solidFill>
                    <a:schemeClr val="bg1"/>
                  </a:solidFill>
                  <a:latin typeface="+mn-ea"/>
                  <a:ea typeface="+mn-ea"/>
                </a:rPr>
                <a:t>化</a:t>
              </a:r>
              <a:br>
                <a:rPr lang="en-US" altLang="ko-KR" sz="22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22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 조기 성과창출</a:t>
              </a:r>
              <a:r>
                <a:rPr lang="en-US" altLang="ko-KR" sz="22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·</a:t>
              </a:r>
              <a:r>
                <a:rPr lang="ko-KR" altLang="en-US" sz="22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확산</a:t>
              </a:r>
              <a:endPara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3" name="Freeform 520"/>
            <p:cNvSpPr>
              <a:spLocks/>
            </p:cNvSpPr>
            <p:nvPr/>
          </p:nvSpPr>
          <p:spPr bwMode="auto">
            <a:xfrm>
              <a:off x="968635" y="4015114"/>
              <a:ext cx="178675" cy="149861"/>
            </a:xfrm>
            <a:custGeom>
              <a:avLst/>
              <a:gdLst/>
              <a:ahLst/>
              <a:cxnLst>
                <a:cxn ang="0">
                  <a:pos x="760" y="0"/>
                </a:cxn>
                <a:cxn ang="0">
                  <a:pos x="1435" y="0"/>
                </a:cxn>
                <a:cxn ang="0">
                  <a:pos x="2469" y="1034"/>
                </a:cxn>
                <a:cxn ang="0">
                  <a:pos x="1435" y="2068"/>
                </a:cxn>
                <a:cxn ang="0">
                  <a:pos x="760" y="2068"/>
                </a:cxn>
                <a:cxn ang="0">
                  <a:pos x="1556" y="1273"/>
                </a:cxn>
                <a:cxn ang="0">
                  <a:pos x="0" y="1273"/>
                </a:cxn>
                <a:cxn ang="0">
                  <a:pos x="0" y="794"/>
                </a:cxn>
                <a:cxn ang="0">
                  <a:pos x="1556" y="794"/>
                </a:cxn>
                <a:cxn ang="0">
                  <a:pos x="760" y="0"/>
                </a:cxn>
              </a:cxnLst>
              <a:rect l="0" t="0" r="r" b="b"/>
              <a:pathLst>
                <a:path w="2469" h="2068">
                  <a:moveTo>
                    <a:pt x="760" y="0"/>
                  </a:moveTo>
                  <a:lnTo>
                    <a:pt x="1435" y="0"/>
                  </a:lnTo>
                  <a:lnTo>
                    <a:pt x="2469" y="1034"/>
                  </a:lnTo>
                  <a:lnTo>
                    <a:pt x="1435" y="2068"/>
                  </a:lnTo>
                  <a:lnTo>
                    <a:pt x="760" y="2068"/>
                  </a:lnTo>
                  <a:lnTo>
                    <a:pt x="1556" y="1273"/>
                  </a:lnTo>
                  <a:lnTo>
                    <a:pt x="0" y="1273"/>
                  </a:lnTo>
                  <a:lnTo>
                    <a:pt x="0" y="794"/>
                  </a:lnTo>
                  <a:lnTo>
                    <a:pt x="1556" y="794"/>
                  </a:lnTo>
                  <a:lnTo>
                    <a:pt x="76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b="1"/>
            </a:p>
          </p:txBody>
        </p:sp>
      </p:grpSp>
      <p:sp>
        <p:nvSpPr>
          <p:cNvPr id="89" name="모서리가 둥근 직사각형 12">
            <a:extLst>
              <a:ext uri="{FF2B5EF4-FFF2-40B4-BE49-F238E27FC236}">
                <a16:creationId xmlns:a16="http://schemas.microsoft.com/office/drawing/2014/main" id="{BF2233A1-F0C5-49B5-8F04-053281DCF308}"/>
              </a:ext>
            </a:extLst>
          </p:cNvPr>
          <p:cNvSpPr/>
          <p:nvPr/>
        </p:nvSpPr>
        <p:spPr>
          <a:xfrm>
            <a:off x="2485456" y="256393"/>
            <a:ext cx="2934269" cy="388132"/>
          </a:xfrm>
          <a:prstGeom prst="roundRect">
            <a:avLst>
              <a:gd name="adj" fmla="val 50000"/>
            </a:avLst>
          </a:prstGeom>
          <a:solidFill>
            <a:srgbClr val="91AE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grpSp>
        <p:nvGrpSpPr>
          <p:cNvPr id="90" name="그룹 89">
            <a:extLst>
              <a:ext uri="{FF2B5EF4-FFF2-40B4-BE49-F238E27FC236}">
                <a16:creationId xmlns:a16="http://schemas.microsoft.com/office/drawing/2014/main" id="{B92F9B00-7696-4DD1-BC89-FE2F074B51C3}"/>
              </a:ext>
            </a:extLst>
          </p:cNvPr>
          <p:cNvGrpSpPr/>
          <p:nvPr/>
        </p:nvGrpSpPr>
        <p:grpSpPr>
          <a:xfrm>
            <a:off x="2753287" y="249983"/>
            <a:ext cx="2365071" cy="400110"/>
            <a:chOff x="2610486" y="240458"/>
            <a:chExt cx="2365071" cy="400110"/>
          </a:xfrm>
        </p:grpSpPr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3777ED72-4B69-4FFA-8BC5-C2D275578472}"/>
                </a:ext>
              </a:extLst>
            </p:cNvPr>
            <p:cNvSpPr txBox="1"/>
            <p:nvPr/>
          </p:nvSpPr>
          <p:spPr>
            <a:xfrm>
              <a:off x="3675201" y="240458"/>
              <a:ext cx="1300356" cy="4001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pAutoFit/>
            </a:bodyPr>
            <a:lstStyle>
              <a:defPPr>
                <a:defRPr lang="ko-KR"/>
              </a:defPPr>
              <a:lvl1pPr algn="ctr">
                <a:buSzPct val="120000"/>
                <a:defRPr sz="20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195C1"/>
                  </a:solidFill>
                  <a:latin typeface="넥슨Lv2고딕" panose="00000500000000000000" pitchFamily="2" charset="-127"/>
                  <a:ea typeface="넥슨Lv2고딕" panose="00000500000000000000" pitchFamily="2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ko-KR" altLang="en-US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인력 </a:t>
              </a:r>
              <a:r>
                <a:rPr lang="ko-KR" altLang="en-US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양성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39A56A17-D58B-4F01-8EB0-60ADC8615E8E}"/>
                </a:ext>
              </a:extLst>
            </p:cNvPr>
            <p:cNvSpPr txBox="1"/>
            <p:nvPr/>
          </p:nvSpPr>
          <p:spPr>
            <a:xfrm>
              <a:off x="2610486" y="240458"/>
              <a:ext cx="1167307" cy="4001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pAutoFit/>
            </a:bodyPr>
            <a:lstStyle>
              <a:defPPr>
                <a:defRPr lang="ko-KR"/>
              </a:defPPr>
              <a:lvl1pPr algn="ctr">
                <a:buSzPct val="120000"/>
                <a:defRPr sz="20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195C1"/>
                  </a:solidFill>
                  <a:latin typeface="넥슨Lv2고딕" panose="00000500000000000000" pitchFamily="2" charset="-127"/>
                  <a:ea typeface="넥슨Lv2고딕" panose="00000500000000000000" pitchFamily="2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ko-KR" altLang="en-US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분야</a:t>
              </a:r>
              <a:r>
                <a:rPr lang="en-US" altLang="ko-KR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 </a:t>
              </a:r>
              <a:r>
                <a:rPr lang="ko-KR" altLang="en-US" sz="180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ㅣ</a:t>
              </a:r>
              <a:endPara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C1D12144-4209-4536-81CF-2F21BAF95E06}"/>
              </a:ext>
            </a:extLst>
          </p:cNvPr>
          <p:cNvGrpSpPr/>
          <p:nvPr/>
        </p:nvGrpSpPr>
        <p:grpSpPr>
          <a:xfrm>
            <a:off x="441199" y="985770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3D1FFB97-160B-4126-BE0E-BE69CDEAFE87}"/>
                </a:ext>
              </a:extLst>
            </p:cNvPr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rgbClr val="1D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b="1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신설</a:t>
              </a:r>
              <a:endParaRPr lang="ko-KR" altLang="en-US" sz="16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각 삼각형 18">
              <a:extLst>
                <a:ext uri="{FF2B5EF4-FFF2-40B4-BE49-F238E27FC236}">
                  <a16:creationId xmlns:a16="http://schemas.microsoft.com/office/drawing/2014/main" id="{10394619-DCD9-4E0E-A188-46D626A9CD06}"/>
                </a:ext>
              </a:extLst>
            </p:cNvPr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  <p:grpSp>
        <p:nvGrpSpPr>
          <p:cNvPr id="126" name="그룹 125">
            <a:extLst>
              <a:ext uri="{FF2B5EF4-FFF2-40B4-BE49-F238E27FC236}">
                <a16:creationId xmlns:a16="http://schemas.microsoft.com/office/drawing/2014/main" id="{B1D5F703-D7F1-4818-9FFA-12654BA4E91C}"/>
              </a:ext>
            </a:extLst>
          </p:cNvPr>
          <p:cNvGrpSpPr/>
          <p:nvPr/>
        </p:nvGrpSpPr>
        <p:grpSpPr>
          <a:xfrm>
            <a:off x="441199" y="2875530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id="{91D3EECE-4265-444A-A203-6664FE82EE13}"/>
                </a:ext>
              </a:extLst>
            </p:cNvPr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b="1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개선</a:t>
              </a:r>
            </a:p>
          </p:txBody>
        </p:sp>
        <p:sp>
          <p:nvSpPr>
            <p:cNvPr id="128" name="직각 삼각형 127">
              <a:extLst>
                <a:ext uri="{FF2B5EF4-FFF2-40B4-BE49-F238E27FC236}">
                  <a16:creationId xmlns:a16="http://schemas.microsoft.com/office/drawing/2014/main" id="{588FA712-DB3E-4E44-855A-C2D4B86683B0}"/>
                </a:ext>
              </a:extLst>
            </p:cNvPr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B475868C-1ED9-4BFF-A7C6-9C797FFDB23A}"/>
              </a:ext>
            </a:extLst>
          </p:cNvPr>
          <p:cNvGrpSpPr/>
          <p:nvPr/>
        </p:nvGrpSpPr>
        <p:grpSpPr>
          <a:xfrm>
            <a:off x="441199" y="4784817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130" name="직사각형 129">
              <a:extLst>
                <a:ext uri="{FF2B5EF4-FFF2-40B4-BE49-F238E27FC236}">
                  <a16:creationId xmlns:a16="http://schemas.microsoft.com/office/drawing/2014/main" id="{1C3B0717-188F-4C27-A3F2-88F1AD65E9C1}"/>
                </a:ext>
              </a:extLst>
            </p:cNvPr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rgbClr val="1D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신설</a:t>
              </a:r>
              <a:r>
                <a:rPr lang="en-US" altLang="ko-KR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r>
                <a:rPr lang="ko-KR" altLang="en-US" sz="16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개선</a:t>
              </a:r>
            </a:p>
          </p:txBody>
        </p:sp>
        <p:sp>
          <p:nvSpPr>
            <p:cNvPr id="131" name="직각 삼각형 130">
              <a:extLst>
                <a:ext uri="{FF2B5EF4-FFF2-40B4-BE49-F238E27FC236}">
                  <a16:creationId xmlns:a16="http://schemas.microsoft.com/office/drawing/2014/main" id="{8B490CBC-6EF7-4562-979E-713B2C035072}"/>
                </a:ext>
              </a:extLst>
            </p:cNvPr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</p:spTree>
    <p:extLst>
      <p:ext uri="{BB962C8B-B14F-4D97-AF65-F5344CB8AC3E}">
        <p14:creationId xmlns:p14="http://schemas.microsoft.com/office/powerpoint/2010/main" val="1648675016"/>
      </p:ext>
    </p:extLst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자유형: 도형 55"/>
          <p:cNvSpPr/>
          <p:nvPr/>
        </p:nvSpPr>
        <p:spPr>
          <a:xfrm>
            <a:off x="3628571" y="4061429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3" name="자유형: 도형 52"/>
          <p:cNvSpPr/>
          <p:nvPr/>
        </p:nvSpPr>
        <p:spPr>
          <a:xfrm>
            <a:off x="3628571" y="11563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cxnSp>
        <p:nvCxnSpPr>
          <p:cNvPr id="18" name="직선 연결선 17"/>
          <p:cNvCxnSpPr/>
          <p:nvPr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90355" y="240443"/>
            <a:ext cx="1436291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8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전략과제</a:t>
            </a:r>
            <a:endParaRPr lang="ko-KR" altLang="en-US" sz="2800" b="1">
              <a:solidFill>
                <a:srgbClr val="3267cb"/>
              </a:solidFill>
              <a:latin typeface="맑은 고딕"/>
              <a:ea typeface="맑은 고딕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9130" y="206067"/>
            <a:ext cx="348813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ko-KR" sz="28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/>
                <a:ea typeface="바탕"/>
              </a:rPr>
              <a:t>Ⅴ</a:t>
            </a:r>
            <a:endParaRPr lang="ko-KR" altLang="en-US" sz="2800" spc="-8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/>
              <a:ea typeface="바탕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516198" y="1051636"/>
            <a:ext cx="3383759" cy="2562041"/>
          </a:xfrm>
          <a:prstGeom prst="rect">
            <a:avLst/>
          </a:prstGeom>
          <a:solidFill>
            <a:srgbClr val="435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06812" y="1904023"/>
            <a:ext cx="2202526" cy="1169551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ctr">
              <a:defRPr/>
            </a:pPr>
            <a:r>
              <a:rPr lang="en-US" altLang="ko-KR" sz="1600" b="1" spc="-150">
                <a:solidFill>
                  <a:schemeClr val="bg1"/>
                </a:solidFill>
                <a:latin typeface="맑은 고딕"/>
                <a:ea typeface="맑은 고딕"/>
              </a:rPr>
              <a:t>14</a:t>
            </a:r>
            <a:r>
              <a:rPr lang="ko-KR" altLang="en-US" sz="1600" b="1" spc="-150">
                <a:solidFill>
                  <a:schemeClr val="bg1"/>
                </a:solidFill>
                <a:latin typeface="맑은 고딕"/>
                <a:ea typeface="맑은 고딕"/>
              </a:rPr>
              <a:t>개</a:t>
            </a:r>
            <a:br>
              <a:rPr lang="en-US" altLang="ko-KR" sz="1600" b="1" spc="-150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1600" b="1" spc="-150">
                <a:solidFill>
                  <a:schemeClr val="bg1"/>
                </a:solidFill>
                <a:latin typeface="맑은 고딕"/>
                <a:ea typeface="맑은 고딕"/>
              </a:rPr>
              <a:t>국가혁신클러스터 대상</a:t>
            </a:r>
            <a:br>
              <a:rPr lang="en-US" altLang="ko-KR" sz="2000" b="1" spc="-150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2200" b="1" spc="-150">
                <a:solidFill>
                  <a:srgbClr val="ffff00"/>
                </a:solidFill>
                <a:latin typeface="맑은 고딕"/>
                <a:ea typeface="맑은 고딕"/>
              </a:rPr>
              <a:t>「산업브레인 센터」</a:t>
            </a:r>
            <a:br>
              <a:rPr lang="en-US" altLang="ko-KR" sz="2200" b="1" spc="-150">
                <a:solidFill>
                  <a:srgbClr val="ffff00"/>
                </a:solidFill>
                <a:latin typeface="맑은 고딕"/>
                <a:ea typeface="맑은 고딕"/>
              </a:rPr>
            </a:br>
            <a:r>
              <a:rPr lang="ko-KR" altLang="en-US" sz="2200" b="1" spc="-150">
                <a:solidFill>
                  <a:srgbClr val="ffff00"/>
                </a:solidFill>
                <a:latin typeface="맑은 고딕"/>
                <a:ea typeface="맑은 고딕"/>
              </a:rPr>
              <a:t>신규 지정</a:t>
            </a:r>
            <a:endParaRPr lang="en-US" altLang="ko-KR" sz="1600" spc="-15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grpSp>
        <p:nvGrpSpPr>
          <p:cNvPr id="24" name="그룹 23"/>
          <p:cNvGrpSpPr/>
          <p:nvPr/>
        </p:nvGrpSpPr>
        <p:grpSpPr>
          <a:xfrm rot="0">
            <a:off x="4204758" y="1547754"/>
            <a:ext cx="5929842" cy="337952"/>
            <a:chOff x="406400" y="1694292"/>
            <a:chExt cx="5929842" cy="337952"/>
          </a:xfrm>
        </p:grpSpPr>
        <p:sp>
          <p:nvSpPr>
            <p:cNvPr id="29" name="TextBox 28"/>
            <p:cNvSpPr txBox="1"/>
            <p:nvPr/>
          </p:nvSpPr>
          <p:spPr>
            <a:xfrm>
              <a:off x="821094" y="1724467"/>
              <a:ext cx="5515148" cy="30777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업종 </a:t>
              </a:r>
              <a:r>
                <a:rPr lang="ko-KR" altLang="en-US"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특화 핵심인력 </a:t>
              </a:r>
              <a:r>
                <a:rPr lang="ko-KR" altLang="en-US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양성 거점기관</a:t>
              </a:r>
              <a:r>
                <a:rPr lang="en-US" altLang="ko-KR" sz="1600">
                  <a:solidFill>
                    <a:srgbClr val="00b050"/>
                  </a:solidFill>
                  <a:latin typeface="맑은 고딕"/>
                  <a:ea typeface="맑은 고딕"/>
                </a:rPr>
                <a:t>(TP, </a:t>
              </a:r>
              <a:r>
                <a:rPr lang="ko-KR" altLang="en-US" sz="1600">
                  <a:solidFill>
                    <a:srgbClr val="00b050"/>
                  </a:solidFill>
                  <a:latin typeface="맑은 고딕"/>
                  <a:ea typeface="맑은 고딕"/>
                </a:rPr>
                <a:t>산학융합원</a:t>
              </a:r>
              <a:r>
                <a:rPr lang="en-US" altLang="ko-KR" sz="1600">
                  <a:solidFill>
                    <a:srgbClr val="00b050"/>
                  </a:solidFill>
                  <a:latin typeface="맑은 고딕"/>
                  <a:ea typeface="맑은 고딕"/>
                </a:rPr>
                <a:t>)</a:t>
              </a:r>
              <a:r>
                <a:rPr lang="en-US" altLang="ko-KR">
                  <a:solidFill>
                    <a:srgbClr val="00b050"/>
                  </a:solidFill>
                  <a:latin typeface="맑은 고딕"/>
                  <a:ea typeface="맑은 고딕"/>
                </a:rPr>
                <a:t> </a:t>
              </a:r>
              <a:r>
                <a:rPr lang="ko-KR" altLang="en-US" b="1">
                  <a:solidFill>
                    <a:srgbClr val="00b050"/>
                  </a:solidFill>
                  <a:latin typeface="맑은 고딕"/>
                  <a:ea typeface="맑은 고딕"/>
                </a:rPr>
                <a:t>구축</a:t>
              </a:r>
              <a:endParaRPr lang="ko-KR" altLang="en-US" b="1">
                <a:solidFill>
                  <a:srgbClr val="00b05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0" name="타원 29"/>
            <p:cNvSpPr/>
            <p:nvPr/>
          </p:nvSpPr>
          <p:spPr>
            <a:xfrm>
              <a:off x="406400" y="1694292"/>
              <a:ext cx="330027" cy="330027"/>
            </a:xfrm>
            <a:prstGeom prst="ellipse">
              <a:avLst/>
            </a:prstGeom>
            <a:solidFill>
              <a:srgbClr val="91ae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1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 rot="0">
            <a:off x="4204758" y="2444689"/>
            <a:ext cx="6070730" cy="330027"/>
            <a:chOff x="406400" y="2066208"/>
            <a:chExt cx="6070730" cy="330027"/>
          </a:xfrm>
        </p:grpSpPr>
        <p:sp>
          <p:nvSpPr>
            <p:cNvPr id="27" name="TextBox 26"/>
            <p:cNvSpPr txBox="1"/>
            <p:nvPr/>
          </p:nvSpPr>
          <p:spPr>
            <a:xfrm>
              <a:off x="821094" y="2078969"/>
              <a:ext cx="5600873" cy="30614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지역 내 핵심 </a:t>
              </a:r>
              <a:r>
                <a:rPr lang="en-US" altLang="ko-KR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HRD</a:t>
              </a:r>
              <a:r>
                <a:rPr lang="ko-KR" altLang="en-US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인프라</a:t>
              </a:r>
              <a:r>
                <a:rPr lang="en-US" altLang="ko-KR" sz="1600" b="1">
                  <a:solidFill>
                    <a:srgbClr val="00b050"/>
                  </a:solidFill>
                  <a:latin typeface="맑은 고딕"/>
                  <a:ea typeface="맑은 고딕"/>
                </a:rPr>
                <a:t>(</a:t>
              </a:r>
              <a:r>
                <a:rPr lang="ko-KR" altLang="en-US" sz="1600" b="1">
                  <a:solidFill>
                    <a:srgbClr val="00b050"/>
                  </a:solidFill>
                  <a:latin typeface="맑은 고딕"/>
                  <a:ea typeface="맑은 고딕"/>
                </a:rPr>
                <a:t>플랫폼</a:t>
              </a:r>
              <a:r>
                <a:rPr lang="en-US" altLang="ko-KR" sz="1600" b="1">
                  <a:solidFill>
                    <a:srgbClr val="00b050"/>
                  </a:solidFill>
                  <a:latin typeface="맑은 고딕"/>
                  <a:ea typeface="맑은 고딕"/>
                </a:rPr>
                <a:t>, </a:t>
              </a:r>
              <a:r>
                <a:rPr lang="ko-KR" altLang="en-US" sz="1600" b="1">
                  <a:solidFill>
                    <a:srgbClr val="00b050"/>
                  </a:solidFill>
                  <a:latin typeface="맑은 고딕"/>
                  <a:ea typeface="맑은 고딕"/>
                </a:rPr>
                <a:t>프로그램</a:t>
              </a:r>
              <a:r>
                <a:rPr lang="en-US" altLang="ko-KR" sz="1600" b="1">
                  <a:solidFill>
                    <a:srgbClr val="00b050"/>
                  </a:solidFill>
                  <a:latin typeface="맑은 고딕"/>
                  <a:ea typeface="맑은 고딕"/>
                </a:rPr>
                <a:t>, </a:t>
              </a:r>
              <a:r>
                <a:rPr lang="ko-KR" altLang="en-US" sz="1600" b="1">
                  <a:solidFill>
                    <a:srgbClr val="00b050"/>
                  </a:solidFill>
                  <a:latin typeface="맑은 고딕"/>
                  <a:ea typeface="맑은 고딕"/>
                </a:rPr>
                <a:t>장비 등</a:t>
              </a:r>
              <a:r>
                <a:rPr lang="en-US" altLang="ko-KR" sz="1600" b="1">
                  <a:solidFill>
                    <a:srgbClr val="00b050"/>
                  </a:solidFill>
                  <a:latin typeface="맑은 고딕"/>
                  <a:ea typeface="맑은 고딕"/>
                </a:rPr>
                <a:t>)</a:t>
              </a:r>
              <a:r>
                <a:rPr lang="en-US" altLang="ko-KR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 </a:t>
              </a:r>
              <a:r>
                <a:rPr lang="ko-KR" altLang="en-US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공유</a:t>
              </a:r>
              <a:endParaRPr lang="ko-KR" altLang="en-US" sz="2000" b="1">
                <a:solidFill>
                  <a:srgbClr val="00b05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8" name="타원 27"/>
            <p:cNvSpPr/>
            <p:nvPr/>
          </p:nvSpPr>
          <p:spPr>
            <a:xfrm>
              <a:off x="406400" y="2066208"/>
              <a:ext cx="330027" cy="330027"/>
            </a:xfrm>
            <a:prstGeom prst="ellipse">
              <a:avLst/>
            </a:prstGeom>
            <a:solidFill>
              <a:srgbClr val="91ae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2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31" name="모서리가 둥근 직사각형 30"/>
          <p:cNvSpPr/>
          <p:nvPr/>
        </p:nvSpPr>
        <p:spPr>
          <a:xfrm>
            <a:off x="516198" y="3891219"/>
            <a:ext cx="3383759" cy="2562041"/>
          </a:xfrm>
          <a:prstGeom prst="rect">
            <a:avLst/>
          </a:prstGeom>
          <a:solidFill>
            <a:srgbClr val="01a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sp>
        <p:nvSpPr>
          <p:cNvPr id="32" name="TextBox 31"/>
          <p:cNvSpPr txBox="1"/>
          <p:nvPr/>
        </p:nvSpPr>
        <p:spPr>
          <a:xfrm>
            <a:off x="755408" y="4958192"/>
            <a:ext cx="2810064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ctr">
              <a:defRPr/>
            </a:pPr>
            <a:r>
              <a:rPr lang="ko-KR" altLang="en-US" sz="2400" b="1" spc="-150">
                <a:solidFill>
                  <a:srgbClr val="ffff00"/>
                </a:solidFill>
                <a:latin typeface="맑은 고딕"/>
                <a:ea typeface="맑은 고딕"/>
              </a:rPr>
              <a:t>디지털기술 기반 </a:t>
            </a:r>
            <a:r>
              <a:rPr lang="en-US" altLang="ko-KR" sz="2400" b="1" spc="-150">
                <a:solidFill>
                  <a:srgbClr val="ffff00"/>
                </a:solidFill>
                <a:latin typeface="맑은 고딕"/>
                <a:ea typeface="맑은 고딕"/>
              </a:rPr>
              <a:t>HRD</a:t>
            </a:r>
            <a:br>
              <a:rPr lang="en-US" altLang="ko-KR" sz="2400" b="1" spc="-150">
                <a:solidFill>
                  <a:srgbClr val="ffff00"/>
                </a:solidFill>
                <a:latin typeface="맑은 고딕"/>
                <a:ea typeface="맑은 고딕"/>
              </a:rPr>
            </a:br>
            <a:r>
              <a:rPr lang="ko-KR" altLang="en-US" sz="2400" b="1" spc="-150">
                <a:solidFill>
                  <a:schemeClr val="bg1"/>
                </a:solidFill>
                <a:latin typeface="맑은 고딕"/>
                <a:ea typeface="맑은 고딕"/>
              </a:rPr>
              <a:t>인프라 고도화</a:t>
            </a:r>
            <a:endParaRPr lang="en-US" altLang="ko-KR" sz="1600" spc="-15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grpSp>
        <p:nvGrpSpPr>
          <p:cNvPr id="8" name="그룹 7"/>
          <p:cNvGrpSpPr/>
          <p:nvPr/>
        </p:nvGrpSpPr>
        <p:grpSpPr>
          <a:xfrm rot="0">
            <a:off x="4204758" y="4472966"/>
            <a:ext cx="7006167" cy="609249"/>
            <a:chOff x="4357158" y="4256359"/>
            <a:chExt cx="7006167" cy="609249"/>
          </a:xfrm>
        </p:grpSpPr>
        <p:sp>
          <p:nvSpPr>
            <p:cNvPr id="50" name="TextBox 49"/>
            <p:cNvSpPr txBox="1"/>
            <p:nvPr/>
          </p:nvSpPr>
          <p:spPr>
            <a:xfrm>
              <a:off x="4771852" y="4650668"/>
              <a:ext cx="3010073" cy="214940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400" spc="-15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/>
                  <a:ea typeface="맑은 고딕"/>
                </a:rPr>
                <a:t>* 빅데이터 기반 인력전망 보조지표 발굴 등</a:t>
              </a:r>
              <a:endParaRPr lang="ko-KR" altLang="en-US" sz="14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 rot="0">
              <a:off x="4357158" y="4256359"/>
              <a:ext cx="7006167" cy="330027"/>
              <a:chOff x="406400" y="1694292"/>
              <a:chExt cx="7006167" cy="330027"/>
            </a:xfrm>
          </p:grpSpPr>
          <p:sp>
            <p:nvSpPr>
              <p:cNvPr id="38" name="TextBox 37"/>
              <p:cNvSpPr txBox="1"/>
              <p:nvPr/>
            </p:nvSpPr>
            <p:spPr>
              <a:xfrm>
                <a:off x="821094" y="1707601"/>
                <a:ext cx="6591473" cy="305593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빅데이터 등을 통한 핵심인력 </a:t>
                </a:r>
                <a:r>
                  <a:rPr lang="ko-KR" altLang="en-US" sz="2000" b="1">
                    <a:solidFill>
                      <a:srgbClr val="00b050"/>
                    </a:solidFill>
                    <a:latin typeface="맑은 고딕"/>
                    <a:ea typeface="맑은 고딕"/>
                  </a:rPr>
                  <a:t>수요 예보시스템</a:t>
                </a:r>
                <a:r>
                  <a:rPr lang="en-US" altLang="ko-KR" sz="1600">
                    <a:solidFill>
                      <a:srgbClr val="2168ee"/>
                    </a:solidFill>
                    <a:latin typeface="맑은 고딕"/>
                    <a:ea typeface="맑은 고딕"/>
                  </a:rPr>
                  <a:t>(early alarm)</a:t>
                </a:r>
                <a:r>
                  <a:rPr lang="en-US" altLang="ko-KR" sz="16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 </a:t>
                </a:r>
                <a:r>
                  <a:rPr lang="ko-KR" altLang="en-US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구축</a:t>
                </a:r>
                <a:endParaRPr lang="en-US" altLang="ko-KR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9" name="타원 38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8cdd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1</a:t>
                </a:r>
                <a:endPara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35" name="그룹 34"/>
          <p:cNvGrpSpPr/>
          <p:nvPr/>
        </p:nvGrpSpPr>
        <p:grpSpPr>
          <a:xfrm rot="0">
            <a:off x="4204758" y="5401608"/>
            <a:ext cx="6967770" cy="330027"/>
            <a:chOff x="406400" y="2066208"/>
            <a:chExt cx="6967770" cy="330027"/>
          </a:xfrm>
        </p:grpSpPr>
        <p:sp>
          <p:nvSpPr>
            <p:cNvPr id="36" name="TextBox 35"/>
            <p:cNvSpPr txBox="1"/>
            <p:nvPr/>
          </p:nvSpPr>
          <p:spPr>
            <a:xfrm>
              <a:off x="821094" y="2077333"/>
              <a:ext cx="6486698" cy="30777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암묵지의 디지털자산화</a:t>
              </a:r>
              <a:r>
                <a:rPr lang="ko-KR" altLang="en-US"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를 통해 핵심기술 전수시스템 효율화</a:t>
              </a:r>
              <a:endParaRPr lang="ko-KR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406400" y="2066208"/>
              <a:ext cx="330027" cy="330027"/>
            </a:xfrm>
            <a:prstGeom prst="ellipse">
              <a:avLst/>
            </a:prstGeom>
            <a:solidFill>
              <a:srgbClr val="8cdd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2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 rot="0">
            <a:off x="1082010" y="1250033"/>
            <a:ext cx="2252134" cy="276999"/>
            <a:chOff x="1032933" y="1250033"/>
            <a:chExt cx="2252134" cy="276999"/>
          </a:xfrm>
        </p:grpSpPr>
        <p:sp>
          <p:nvSpPr>
            <p:cNvPr id="41" name="TextBox 40"/>
            <p:cNvSpPr txBox="1"/>
            <p:nvPr/>
          </p:nvSpPr>
          <p:spPr>
            <a:xfrm>
              <a:off x="1838880" y="1250033"/>
              <a:ext cx="640240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33f3a4"/>
                  </a:solidFill>
                  <a:latin typeface="맑은 고딕"/>
                  <a:ea typeface="맑은 고딕"/>
                </a:rPr>
                <a:t>전략 </a:t>
              </a:r>
              <a:r>
                <a:rPr lang="en-US" altLang="ko-KR" b="1">
                  <a:solidFill>
                    <a:srgbClr val="33f3a4"/>
                  </a:solidFill>
                  <a:latin typeface="맑은 고딕"/>
                  <a:ea typeface="맑은 고딕"/>
                </a:rPr>
                <a:t>4</a:t>
              </a:r>
              <a:endParaRPr lang="ko-KR" altLang="en-US" b="1">
                <a:solidFill>
                  <a:srgbClr val="33f3a4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42" name="직선 연결선 41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rgbClr val="44c7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rgbClr val="44c7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그룹 43"/>
          <p:cNvGrpSpPr/>
          <p:nvPr/>
        </p:nvGrpSpPr>
        <p:grpSpPr>
          <a:xfrm rot="0">
            <a:off x="1082010" y="4073417"/>
            <a:ext cx="2252134" cy="276999"/>
            <a:chOff x="1032933" y="1250033"/>
            <a:chExt cx="2252134" cy="276999"/>
          </a:xfrm>
        </p:grpSpPr>
        <p:sp>
          <p:nvSpPr>
            <p:cNvPr id="45" name="TextBox 44"/>
            <p:cNvSpPr txBox="1"/>
            <p:nvPr/>
          </p:nvSpPr>
          <p:spPr>
            <a:xfrm>
              <a:off x="1838880" y="1250033"/>
              <a:ext cx="640240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002060"/>
                  </a:solidFill>
                  <a:latin typeface="맑은 고딕"/>
                  <a:ea typeface="맑은 고딕"/>
                </a:rPr>
                <a:t>전략 </a:t>
              </a:r>
              <a:r>
                <a:rPr lang="en-US" altLang="ko-KR" b="1">
                  <a:solidFill>
                    <a:srgbClr val="002060"/>
                  </a:solidFill>
                  <a:latin typeface="맑은 고딕"/>
                  <a:ea typeface="맑은 고딕"/>
                </a:rPr>
                <a:t>5</a:t>
              </a:r>
              <a:endParaRPr lang="ko-KR" altLang="en-US" b="1">
                <a:solidFill>
                  <a:srgbClr val="002060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46" name="직선 연결선 45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연결선 46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그룹 15"/>
          <p:cNvGrpSpPr/>
          <p:nvPr/>
        </p:nvGrpSpPr>
        <p:grpSpPr>
          <a:xfrm rot="0">
            <a:off x="2485456" y="249983"/>
            <a:ext cx="3413694" cy="400110"/>
            <a:chOff x="2523556" y="240458"/>
            <a:chExt cx="3413694" cy="400110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2523556" y="246868"/>
              <a:ext cx="3413694" cy="388132"/>
            </a:xfrm>
            <a:prstGeom prst="roundRect">
              <a:avLst>
                <a:gd name="adj" fmla="val 50000"/>
              </a:avLst>
            </a:prstGeom>
            <a:solidFill>
              <a:srgbClr val="91ae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/>
            </a:p>
          </p:txBody>
        </p:sp>
        <p:grpSp>
          <p:nvGrpSpPr>
            <p:cNvPr id="3" name="그룹 2"/>
            <p:cNvGrpSpPr/>
            <p:nvPr/>
          </p:nvGrpSpPr>
          <p:grpSpPr>
            <a:xfrm rot="0">
              <a:off x="2791387" y="240458"/>
              <a:ext cx="2878033" cy="400110"/>
              <a:chOff x="2610486" y="240458"/>
              <a:chExt cx="2878033" cy="400110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3675201" y="240458"/>
                <a:ext cx="1813318" cy="4001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algn="ctr">
                  <a:buSzPct val="120000"/>
                  <a:defRPr sz="200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7195c1"/>
                    </a:solidFill>
                    <a:latin typeface="넥슨Lv2고딕"/>
                    <a:ea typeface="넥슨Lv2고딕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lvl="0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인프라 고도화</a:t>
                </a:r>
                <a:endParaRPr lang="ko-KR" altLang="en-US" b="1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2610486" y="240458"/>
                <a:ext cx="1167307" cy="4001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algn="ctr">
                  <a:buSzPct val="120000"/>
                  <a:defRPr sz="200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7195c1"/>
                    </a:solidFill>
                    <a:latin typeface="넥슨Lv2고딕"/>
                    <a:ea typeface="넥슨Lv2고딕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분야</a:t>
                </a:r>
                <a:r>
                  <a:rPr lang="en-US" altLang="ko-KR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2 </a:t>
                </a:r>
                <a:r>
                  <a:rPr lang="ko-KR" altLang="en-US" sz="1800">
                    <a:solidFill>
                      <a:schemeClr val="bg1"/>
                    </a:solidFill>
                    <a:latin typeface="맑은 고딕"/>
                    <a:ea typeface="맑은 고딕"/>
                  </a:rPr>
                  <a:t>ㅣ</a:t>
                </a:r>
                <a:endParaRPr lang="ko-KR" altLang="en-US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66" name="그룹 65"/>
          <p:cNvGrpSpPr/>
          <p:nvPr/>
        </p:nvGrpSpPr>
        <p:grpSpPr>
          <a:xfrm rot="0">
            <a:off x="441199" y="985770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67" name="직사각형 66"/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rgbClr val="1d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신설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8" name="직각 삼각형 67"/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/>
            </a:p>
          </p:txBody>
        </p:sp>
      </p:grpSp>
      <p:grpSp>
        <p:nvGrpSpPr>
          <p:cNvPr id="69" name="그룹 68"/>
          <p:cNvGrpSpPr/>
          <p:nvPr/>
        </p:nvGrpSpPr>
        <p:grpSpPr>
          <a:xfrm rot="0">
            <a:off x="441199" y="3821961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70" name="직사각형 69"/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개선</a:t>
              </a:r>
              <a:endParaRPr lang="ko-KR" altLang="en-US" sz="1600" b="1" spc="-8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1" name="직각 삼각형 70"/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자유형: 도형 64"/>
          <p:cNvSpPr/>
          <p:nvPr/>
        </p:nvSpPr>
        <p:spPr>
          <a:xfrm>
            <a:off x="3628571" y="11563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6" name="자유형: 도형 65"/>
          <p:cNvSpPr/>
          <p:nvPr/>
        </p:nvSpPr>
        <p:spPr>
          <a:xfrm>
            <a:off x="3628571" y="4061429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541916" y="232738"/>
            <a:ext cx="1297562" cy="304994"/>
          </a:xfrm>
          <a:prstGeom prst="rect">
            <a:avLst/>
          </a:prstGeom>
        </p:spPr>
      </p:pic>
      <p:cxnSp>
        <p:nvCxnSpPr>
          <p:cNvPr id="12" name="직선 연결선 11"/>
          <p:cNvCxnSpPr/>
          <p:nvPr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90355" y="240443"/>
            <a:ext cx="1436291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8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전략과제</a:t>
            </a:r>
            <a:endParaRPr lang="ko-KR" altLang="en-US" sz="2800" b="1">
              <a:solidFill>
                <a:srgbClr val="3267cb"/>
              </a:solidFill>
              <a:latin typeface="맑은 고딕"/>
              <a:ea typeface="맑은 고딕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9130" y="206067"/>
            <a:ext cx="348813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ko-KR" sz="28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/>
                <a:ea typeface="바탕"/>
              </a:rPr>
              <a:t>Ⅴ</a:t>
            </a:r>
            <a:endParaRPr lang="ko-KR" altLang="en-US" sz="2800" spc="-8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/>
              <a:ea typeface="바탕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16198" y="1051636"/>
            <a:ext cx="3383759" cy="2562041"/>
          </a:xfrm>
          <a:prstGeom prst="rect">
            <a:avLst/>
          </a:prstGeom>
          <a:solidFill>
            <a:srgbClr val="435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66150" y="1965581"/>
            <a:ext cx="1883849" cy="104644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ctr">
              <a:defRPr/>
            </a:pPr>
            <a:r>
              <a:rPr lang="en-US" altLang="ko-KR" sz="2000" b="1" spc="0">
                <a:solidFill>
                  <a:schemeClr val="bg1"/>
                </a:solidFill>
                <a:latin typeface="맑은 고딕"/>
                <a:ea typeface="맑은 고딕"/>
              </a:rPr>
              <a:t>VC</a:t>
            </a:r>
            <a:r>
              <a:rPr lang="ko-KR" altLang="en-US" sz="2000" b="1" spc="-150">
                <a:solidFill>
                  <a:schemeClr val="bg1"/>
                </a:solidFill>
                <a:latin typeface="맑은 고딕"/>
                <a:ea typeface="맑은 고딕"/>
              </a:rPr>
              <a:t>에 필요한</a:t>
            </a:r>
            <a:br>
              <a:rPr lang="en-US" altLang="ko-KR" sz="2000" b="1" spc="-150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2400" b="1">
                <a:solidFill>
                  <a:srgbClr val="ffff00"/>
                </a:solidFill>
                <a:latin typeface="맑은 고딕"/>
                <a:ea typeface="맑은 고딕"/>
              </a:rPr>
              <a:t>인적자원을</a:t>
            </a:r>
            <a:br>
              <a:rPr lang="en-US" altLang="ko-KR" sz="2400" b="1">
                <a:solidFill>
                  <a:srgbClr val="ffff00"/>
                </a:solidFill>
                <a:latin typeface="맑은 고딕"/>
                <a:ea typeface="맑은 고딕"/>
              </a:rPr>
            </a:br>
            <a:r>
              <a:rPr lang="ko-KR" altLang="en-US" sz="2400" b="1">
                <a:solidFill>
                  <a:srgbClr val="ffff00"/>
                </a:solidFill>
                <a:latin typeface="맑은 고딕"/>
                <a:ea typeface="맑은 고딕"/>
              </a:rPr>
              <a:t>해외에서 확보</a:t>
            </a:r>
            <a:endParaRPr lang="en-US" altLang="ko-KR" sz="240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516198" y="3891219"/>
            <a:ext cx="3383759" cy="2562041"/>
          </a:xfrm>
          <a:prstGeom prst="rect">
            <a:avLst/>
          </a:prstGeom>
          <a:solidFill>
            <a:srgbClr val="01a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sp>
        <p:nvSpPr>
          <p:cNvPr id="37" name="TextBox 36"/>
          <p:cNvSpPr txBox="1"/>
          <p:nvPr/>
        </p:nvSpPr>
        <p:spPr>
          <a:xfrm>
            <a:off x="759412" y="4667159"/>
            <a:ext cx="2897332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ctr">
              <a:defRPr/>
            </a:pPr>
            <a:r>
              <a:rPr lang="en-US" altLang="ko-KR" sz="2400" b="1">
                <a:solidFill>
                  <a:srgbClr val="ffff00"/>
                </a:solidFill>
                <a:latin typeface="맑은 고딕"/>
                <a:ea typeface="맑은 고딕"/>
              </a:rPr>
              <a:t>GPT*</a:t>
            </a:r>
            <a:r>
              <a:rPr lang="en-US" altLang="ko-KR" sz="1600">
                <a:solidFill>
                  <a:srgbClr val="ffff00"/>
                </a:solidFill>
                <a:latin typeface="맑은 고딕"/>
                <a:ea typeface="맑은 고딕"/>
              </a:rPr>
              <a:t>(R&amp;D, IT, AI </a:t>
            </a:r>
            <a:r>
              <a:rPr lang="ko-KR" altLang="en-US" sz="1600">
                <a:solidFill>
                  <a:srgbClr val="ffff00"/>
                </a:solidFill>
                <a:latin typeface="맑은 고딕"/>
                <a:ea typeface="맑은 고딕"/>
              </a:rPr>
              <a:t>등</a:t>
            </a:r>
            <a:r>
              <a:rPr lang="en-US" altLang="ko-KR" sz="1600">
                <a:solidFill>
                  <a:srgbClr val="ffff00"/>
                </a:solidFill>
                <a:latin typeface="맑은 고딕"/>
                <a:ea typeface="맑은 고딕"/>
              </a:rPr>
              <a:t>)</a:t>
            </a:r>
            <a:r>
              <a:rPr lang="en-US" altLang="ko-KR" sz="1600" b="1">
                <a:solidFill>
                  <a:srgbClr val="ffff00"/>
                </a:solidFill>
                <a:latin typeface="맑은 고딕"/>
                <a:ea typeface="맑은 고딕"/>
              </a:rPr>
              <a:t> </a:t>
            </a:r>
            <a:r>
              <a:rPr lang="ko-KR" altLang="en-US" sz="2400" b="1">
                <a:solidFill>
                  <a:srgbClr val="ffff00"/>
                </a:solidFill>
                <a:latin typeface="맑은 고딕"/>
                <a:ea typeface="맑은 고딕"/>
              </a:rPr>
              <a:t>인력</a:t>
            </a:r>
            <a:br>
              <a:rPr lang="en-US" altLang="ko-KR" sz="2400" b="1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2400" b="1">
                <a:solidFill>
                  <a:schemeClr val="bg1"/>
                </a:solidFill>
                <a:latin typeface="맑은 고딕"/>
                <a:ea typeface="맑은 고딕"/>
              </a:rPr>
              <a:t>효율적 재배분</a:t>
            </a:r>
            <a:r>
              <a:rPr lang="en-US" altLang="ko-KR" sz="1600">
                <a:solidFill>
                  <a:schemeClr val="bg1"/>
                </a:solidFill>
                <a:latin typeface="맑은 고딕"/>
                <a:ea typeface="맑은 고딕"/>
              </a:rPr>
              <a:t>(allocation)</a:t>
            </a:r>
            <a:endParaRPr lang="en-US" altLang="ko-KR" sz="160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grpSp>
        <p:nvGrpSpPr>
          <p:cNvPr id="49" name="그룹 48"/>
          <p:cNvGrpSpPr/>
          <p:nvPr/>
        </p:nvGrpSpPr>
        <p:grpSpPr>
          <a:xfrm rot="0">
            <a:off x="1082010" y="1250033"/>
            <a:ext cx="2252134" cy="276999"/>
            <a:chOff x="1032933" y="1250033"/>
            <a:chExt cx="2252134" cy="276999"/>
          </a:xfrm>
        </p:grpSpPr>
        <p:sp>
          <p:nvSpPr>
            <p:cNvPr id="50" name="TextBox 49"/>
            <p:cNvSpPr txBox="1"/>
            <p:nvPr/>
          </p:nvSpPr>
          <p:spPr>
            <a:xfrm>
              <a:off x="1838880" y="1250033"/>
              <a:ext cx="640240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33f3a4"/>
                  </a:solidFill>
                  <a:latin typeface="맑은 고딕"/>
                  <a:ea typeface="맑은 고딕"/>
                </a:rPr>
                <a:t>전략 </a:t>
              </a:r>
              <a:r>
                <a:rPr lang="en-US" altLang="ko-KR" b="1">
                  <a:solidFill>
                    <a:srgbClr val="33f3a4"/>
                  </a:solidFill>
                  <a:latin typeface="맑은 고딕"/>
                  <a:ea typeface="맑은 고딕"/>
                </a:rPr>
                <a:t>6</a:t>
              </a:r>
              <a:endParaRPr lang="ko-KR" altLang="en-US" b="1">
                <a:solidFill>
                  <a:srgbClr val="33f3a4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51" name="직선 연결선 50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rgbClr val="44c7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rgbClr val="44c7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그룹 52"/>
          <p:cNvGrpSpPr/>
          <p:nvPr/>
        </p:nvGrpSpPr>
        <p:grpSpPr>
          <a:xfrm rot="0">
            <a:off x="1082010" y="4073417"/>
            <a:ext cx="2252134" cy="276999"/>
            <a:chOff x="1032933" y="1250033"/>
            <a:chExt cx="2252134" cy="276999"/>
          </a:xfrm>
        </p:grpSpPr>
        <p:sp>
          <p:nvSpPr>
            <p:cNvPr id="54" name="TextBox 53"/>
            <p:cNvSpPr txBox="1"/>
            <p:nvPr/>
          </p:nvSpPr>
          <p:spPr>
            <a:xfrm>
              <a:off x="1838880" y="1250033"/>
              <a:ext cx="640240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002060"/>
                  </a:solidFill>
                  <a:latin typeface="맑은 고딕"/>
                  <a:ea typeface="맑은 고딕"/>
                </a:rPr>
                <a:t>전략 </a:t>
              </a:r>
              <a:r>
                <a:rPr lang="en-US" altLang="ko-KR" b="1">
                  <a:solidFill>
                    <a:srgbClr val="002060"/>
                  </a:solidFill>
                  <a:latin typeface="맑은 고딕"/>
                  <a:ea typeface="맑은 고딕"/>
                </a:rPr>
                <a:t>7</a:t>
              </a:r>
              <a:endParaRPr lang="ko-KR" altLang="en-US" b="1">
                <a:solidFill>
                  <a:srgbClr val="002060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55" name="직선 연결선 54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 55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982261" y="5607967"/>
            <a:ext cx="2451633" cy="49673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>
              <a:lnSpc>
                <a:spcPct val="150000"/>
              </a:lnSpc>
              <a:defRPr/>
            </a:pPr>
            <a:r>
              <a:rPr lang="ko-KR" altLang="en-US" sz="1150">
                <a:solidFill>
                  <a:schemeClr val="bg1"/>
                </a:solidFill>
                <a:latin typeface="맑은 고딕"/>
                <a:ea typeface="맑은 고딕"/>
              </a:rPr>
              <a:t>* </a:t>
            </a:r>
            <a:r>
              <a:rPr lang="en-US" altLang="ko-KR" sz="1150">
                <a:solidFill>
                  <a:schemeClr val="bg1"/>
                </a:solidFill>
                <a:latin typeface="맑은 고딕"/>
                <a:ea typeface="맑은 고딕"/>
              </a:rPr>
              <a:t>i ) </a:t>
            </a:r>
            <a:r>
              <a:rPr lang="ko-KR" altLang="en-US" sz="1150">
                <a:solidFill>
                  <a:schemeClr val="bg1"/>
                </a:solidFill>
                <a:latin typeface="맑은 고딕"/>
                <a:ea typeface="맑은 고딕"/>
              </a:rPr>
              <a:t>특허 등 특정 분야 전속성 無 </a:t>
            </a:r>
            <a:br>
              <a:rPr lang="en-US" altLang="ko-KR" sz="1150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en-US" altLang="ko-KR" sz="1150">
                <a:solidFill>
                  <a:schemeClr val="bg1"/>
                </a:solidFill>
                <a:latin typeface="맑은 고딕"/>
                <a:ea typeface="맑은 고딕"/>
              </a:rPr>
              <a:t>   ii) </a:t>
            </a:r>
            <a:r>
              <a:rPr lang="ko-KR" altLang="en-US" sz="1150">
                <a:solidFill>
                  <a:schemeClr val="bg1"/>
                </a:solidFill>
                <a:latin typeface="맑은 고딕"/>
                <a:ea typeface="맑은 고딕"/>
              </a:rPr>
              <a:t>기업 혁신활동에 필수 </a:t>
            </a:r>
            <a:r>
              <a:rPr lang="en-US" altLang="ko-KR" sz="1150">
                <a:solidFill>
                  <a:schemeClr val="bg1"/>
                </a:solidFill>
                <a:latin typeface="맑은 고딕"/>
                <a:ea typeface="맑은 고딕"/>
              </a:rPr>
              <a:t>iii)</a:t>
            </a:r>
            <a:r>
              <a:rPr lang="ko-KR" altLang="en-US" sz="1150">
                <a:solidFill>
                  <a:schemeClr val="bg1"/>
                </a:solidFill>
                <a:latin typeface="맑은 고딕"/>
                <a:ea typeface="맑은 고딕"/>
              </a:rPr>
              <a:t>기술수준 高</a:t>
            </a:r>
            <a:endParaRPr lang="ko-KR" altLang="en-US" sz="115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grpSp>
        <p:nvGrpSpPr>
          <p:cNvPr id="57" name="그룹 56"/>
          <p:cNvGrpSpPr/>
          <p:nvPr/>
        </p:nvGrpSpPr>
        <p:grpSpPr>
          <a:xfrm rot="0">
            <a:off x="2485456" y="249983"/>
            <a:ext cx="3896294" cy="400110"/>
            <a:chOff x="2523556" y="240458"/>
            <a:chExt cx="3896294" cy="400110"/>
          </a:xfrm>
        </p:grpSpPr>
        <p:sp>
          <p:nvSpPr>
            <p:cNvPr id="61" name="모서리가 둥근 직사각형 12"/>
            <p:cNvSpPr/>
            <p:nvPr/>
          </p:nvSpPr>
          <p:spPr>
            <a:xfrm>
              <a:off x="2523556" y="246868"/>
              <a:ext cx="3896294" cy="388132"/>
            </a:xfrm>
            <a:prstGeom prst="roundRect">
              <a:avLst>
                <a:gd name="adj" fmla="val 50000"/>
              </a:avLst>
            </a:prstGeom>
            <a:solidFill>
              <a:srgbClr val="91ae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/>
            </a:p>
          </p:txBody>
        </p:sp>
        <p:grpSp>
          <p:nvGrpSpPr>
            <p:cNvPr id="62" name="그룹 61"/>
            <p:cNvGrpSpPr/>
            <p:nvPr/>
          </p:nvGrpSpPr>
          <p:grpSpPr>
            <a:xfrm rot="0">
              <a:off x="2791387" y="240458"/>
              <a:ext cx="3390993" cy="400110"/>
              <a:chOff x="2610486" y="240458"/>
              <a:chExt cx="3390993" cy="400110"/>
            </a:xfrm>
          </p:grpSpPr>
          <p:sp>
            <p:nvSpPr>
              <p:cNvPr id="63" name="TextBox 62"/>
              <p:cNvSpPr txBox="1"/>
              <p:nvPr/>
            </p:nvSpPr>
            <p:spPr>
              <a:xfrm>
                <a:off x="3675201" y="240458"/>
                <a:ext cx="2326278" cy="4001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algn="ctr">
                  <a:buSzPct val="120000"/>
                  <a:defRPr sz="200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7195c1"/>
                    </a:solidFill>
                    <a:latin typeface="넥슨Lv2고딕"/>
                    <a:ea typeface="넥슨Lv2고딕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인력재배분 최적화</a:t>
                </a:r>
                <a:endParaRPr lang="ko-KR" altLang="en-US" b="1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2610486" y="240458"/>
                <a:ext cx="1167307" cy="4001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algn="ctr">
                  <a:buSzPct val="120000"/>
                  <a:defRPr sz="200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7195c1"/>
                    </a:solidFill>
                    <a:latin typeface="넥슨Lv2고딕"/>
                    <a:ea typeface="넥슨Lv2고딕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분야</a:t>
                </a:r>
                <a:r>
                  <a:rPr lang="en-US" altLang="ko-KR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3 </a:t>
                </a:r>
                <a:r>
                  <a:rPr lang="ko-KR" altLang="en-US" sz="1800">
                    <a:solidFill>
                      <a:schemeClr val="bg1"/>
                    </a:solidFill>
                    <a:latin typeface="맑은 고딕"/>
                    <a:ea typeface="맑은 고딕"/>
                  </a:rPr>
                  <a:t>ㅣ</a:t>
                </a:r>
                <a:endParaRPr lang="ko-KR" altLang="en-US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32" name="그룹 31"/>
          <p:cNvGrpSpPr/>
          <p:nvPr/>
        </p:nvGrpSpPr>
        <p:grpSpPr>
          <a:xfrm rot="0">
            <a:off x="4204758" y="1647627"/>
            <a:ext cx="6814844" cy="330027"/>
            <a:chOff x="406400" y="1694292"/>
            <a:chExt cx="6814844" cy="330027"/>
          </a:xfrm>
        </p:grpSpPr>
        <p:sp>
          <p:nvSpPr>
            <p:cNvPr id="34" name="TextBox 33"/>
            <p:cNvSpPr txBox="1"/>
            <p:nvPr/>
          </p:nvSpPr>
          <p:spPr>
            <a:xfrm>
              <a:off x="821094" y="1705417"/>
              <a:ext cx="6400150" cy="30777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산학연 해외인재 </a:t>
              </a:r>
              <a:r>
                <a:rPr lang="ko-KR" altLang="en-US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글로벌 네트워크</a:t>
              </a:r>
              <a:r>
                <a:rPr lang="ko-KR" altLang="en-US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를 강화하여 인력 </a:t>
              </a:r>
              <a:r>
                <a:rPr lang="en-US" altLang="ko-KR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Pool </a:t>
              </a:r>
              <a:r>
                <a:rPr lang="ko-KR" altLang="en-US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확대</a:t>
              </a:r>
              <a:endParaRPr lang="ko-KR" altLang="en-US" b="1">
                <a:solidFill>
                  <a:schemeClr val="tx1">
                    <a:lumMod val="65000"/>
                    <a:lumOff val="35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406400" y="1694292"/>
              <a:ext cx="330027" cy="330027"/>
            </a:xfrm>
            <a:prstGeom prst="ellipse">
              <a:avLst/>
            </a:prstGeom>
            <a:solidFill>
              <a:srgbClr val="91ae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1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 rot="0">
            <a:off x="4204758" y="2506778"/>
            <a:ext cx="6654736" cy="579322"/>
            <a:chOff x="4357158" y="1837530"/>
            <a:chExt cx="6654736" cy="579322"/>
          </a:xfrm>
        </p:grpSpPr>
        <p:grpSp>
          <p:nvGrpSpPr>
            <p:cNvPr id="28" name="그룹 27"/>
            <p:cNvGrpSpPr/>
            <p:nvPr/>
          </p:nvGrpSpPr>
          <p:grpSpPr>
            <a:xfrm rot="0">
              <a:off x="4357158" y="1837530"/>
              <a:ext cx="6654736" cy="330027"/>
              <a:chOff x="406400" y="2066208"/>
              <a:chExt cx="6654736" cy="330027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821094" y="2077333"/>
                <a:ext cx="6240042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en-US" altLang="ko-KR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KOTRA </a:t>
                </a:r>
                <a:r>
                  <a:rPr lang="ko-KR" altLang="en-US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등을 통해 주요 지역 거점을 통한 </a:t>
                </a:r>
                <a:r>
                  <a:rPr lang="ko-KR" altLang="en-US" sz="2000" b="1">
                    <a:solidFill>
                      <a:srgbClr val="00b050"/>
                    </a:solidFill>
                    <a:latin typeface="맑은 고딕"/>
                    <a:ea typeface="맑은 고딕"/>
                  </a:rPr>
                  <a:t>인재유치</a:t>
                </a:r>
                <a:r>
                  <a:rPr lang="ko-KR" altLang="en-US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 활동 강화</a:t>
                </a:r>
                <a:endParaRPr lang="ko-KR" altLang="en-US"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406400" y="2066208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2</a:t>
                </a:r>
                <a:endPara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4771852" y="2214597"/>
              <a:ext cx="2724322" cy="202255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/>
                  <a:ea typeface="맑은 고딕"/>
                </a:rPr>
                <a:t>* 해외우수인재 발굴 및 기업 추천 등</a:t>
              </a:r>
              <a:endParaRPr lang="ko-KR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 rot="0">
            <a:off x="4204758" y="4612576"/>
            <a:ext cx="7104987" cy="609249"/>
            <a:chOff x="4357158" y="4256359"/>
            <a:chExt cx="7104987" cy="609249"/>
          </a:xfrm>
        </p:grpSpPr>
        <p:sp>
          <p:nvSpPr>
            <p:cNvPr id="45" name="TextBox 44"/>
            <p:cNvSpPr txBox="1"/>
            <p:nvPr/>
          </p:nvSpPr>
          <p:spPr>
            <a:xfrm>
              <a:off x="4771852" y="4653933"/>
              <a:ext cx="66848" cy="211675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endParaRPr lang="ko-KR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46" name="그룹 45"/>
            <p:cNvGrpSpPr/>
            <p:nvPr/>
          </p:nvGrpSpPr>
          <p:grpSpPr>
            <a:xfrm rot="0">
              <a:off x="4357158" y="4256359"/>
              <a:ext cx="7104987" cy="330027"/>
              <a:chOff x="406400" y="1694292"/>
              <a:chExt cx="7104987" cy="330027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821094" y="1705417"/>
                <a:ext cx="6690293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대 </a:t>
                </a:r>
                <a:r>
                  <a:rPr lang="en-US" altLang="ko-KR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- </a:t>
                </a:r>
                <a:r>
                  <a:rPr lang="ko-KR" altLang="en-US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중소 상생</a:t>
                </a:r>
                <a:r>
                  <a:rPr lang="en-US" altLang="ko-KR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, </a:t>
                </a:r>
                <a:r>
                  <a:rPr lang="ko-KR" altLang="en-US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공공연 전문가 파견 등 </a:t>
                </a:r>
                <a:r>
                  <a:rPr lang="ko-KR" altLang="en-US" sz="2000" b="1">
                    <a:solidFill>
                      <a:srgbClr val="00b050"/>
                    </a:solidFill>
                    <a:latin typeface="맑은 고딕"/>
                    <a:ea typeface="맑은 고딕"/>
                  </a:rPr>
                  <a:t>상생형 인력 공유</a:t>
                </a:r>
                <a:r>
                  <a:rPr lang="ko-KR" altLang="en-US" sz="20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 촉진</a:t>
                </a:r>
                <a:endParaRPr lang="en-US" altLang="ko-KR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48" name="타원 47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86dc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1</a:t>
                </a:r>
                <a:endPara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42" name="그룹 41"/>
          <p:cNvGrpSpPr/>
          <p:nvPr/>
        </p:nvGrpSpPr>
        <p:grpSpPr>
          <a:xfrm rot="0">
            <a:off x="4204758" y="5456899"/>
            <a:ext cx="4958292" cy="330027"/>
            <a:chOff x="406400" y="2066208"/>
            <a:chExt cx="4958292" cy="330027"/>
          </a:xfrm>
        </p:grpSpPr>
        <p:sp>
          <p:nvSpPr>
            <p:cNvPr id="43" name="TextBox 42"/>
            <p:cNvSpPr txBox="1"/>
            <p:nvPr/>
          </p:nvSpPr>
          <p:spPr>
            <a:xfrm>
              <a:off x="821094" y="2077333"/>
              <a:ext cx="4543598" cy="30777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lvl="0">
                <a:defRPr/>
              </a:pPr>
              <a:r>
                <a:rPr lang="ko-KR" altLang="en-US"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퇴직인력 등의 </a:t>
              </a:r>
              <a:r>
                <a:rPr lang="ko-KR" altLang="en-US" sz="2000" b="1">
                  <a:solidFill>
                    <a:srgbClr val="00b050"/>
                  </a:solidFill>
                  <a:latin typeface="맑은 고딕"/>
                  <a:ea typeface="맑은 고딕"/>
                </a:rPr>
                <a:t>고기능 전문기술 전수</a:t>
              </a:r>
              <a:r>
                <a:rPr lang="ko-KR" altLang="en-US"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rPr>
                <a:t> 지원</a:t>
              </a:r>
              <a:endParaRPr lang="ko-KR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4" name="타원 43"/>
            <p:cNvSpPr/>
            <p:nvPr/>
          </p:nvSpPr>
          <p:spPr>
            <a:xfrm>
              <a:off x="406400" y="2066208"/>
              <a:ext cx="330027" cy="330027"/>
            </a:xfrm>
            <a:prstGeom prst="ellipse">
              <a:avLst/>
            </a:prstGeom>
            <a:solidFill>
              <a:srgbClr val="86dc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2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79" name="그룹 78"/>
          <p:cNvGrpSpPr/>
          <p:nvPr/>
        </p:nvGrpSpPr>
        <p:grpSpPr>
          <a:xfrm rot="0">
            <a:off x="441199" y="985770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80" name="직사각형 79"/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rgbClr val="1d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개선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81" name="직각 삼각형 80"/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/>
            </a:p>
          </p:txBody>
        </p:sp>
      </p:grpSp>
      <p:grpSp>
        <p:nvGrpSpPr>
          <p:cNvPr id="82" name="그룹 81"/>
          <p:cNvGrpSpPr/>
          <p:nvPr/>
        </p:nvGrpSpPr>
        <p:grpSpPr>
          <a:xfrm rot="0">
            <a:off x="441199" y="3821961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83" name="직사각형 82"/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신설</a:t>
              </a:r>
              <a:endParaRPr lang="ko-KR" altLang="en-US" sz="1600" b="1" spc="-8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84" name="직각 삼각형 83"/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자유형: 도형 75"/>
          <p:cNvSpPr/>
          <p:nvPr/>
        </p:nvSpPr>
        <p:spPr>
          <a:xfrm>
            <a:off x="3628571" y="30994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7" name="자유형: 도형 76"/>
          <p:cNvSpPr/>
          <p:nvPr/>
        </p:nvSpPr>
        <p:spPr>
          <a:xfrm>
            <a:off x="3628571" y="50044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5" name="자유형: 도형 74"/>
          <p:cNvSpPr/>
          <p:nvPr/>
        </p:nvSpPr>
        <p:spPr>
          <a:xfrm>
            <a:off x="3628571" y="1156304"/>
            <a:ext cx="8030029" cy="464457"/>
          </a:xfrm>
          <a:custGeom>
            <a:avLst/>
            <a:gdLst>
              <a:gd name="connsiteX0" fmla="*/ 0 w 7866743"/>
              <a:gd name="connsiteY0" fmla="*/ 0 h 464457"/>
              <a:gd name="connsiteX1" fmla="*/ 7866743 w 7866743"/>
              <a:gd name="connsiteY1" fmla="*/ 0 h 464457"/>
              <a:gd name="connsiteX2" fmla="*/ 7866743 w 7866743"/>
              <a:gd name="connsiteY2" fmla="*/ 464457 h 4644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66743" h="464457">
                <a:moveTo>
                  <a:pt x="0" y="0"/>
                </a:moveTo>
                <a:lnTo>
                  <a:pt x="7866743" y="0"/>
                </a:lnTo>
                <a:lnTo>
                  <a:pt x="7866743" y="464457"/>
                </a:lnTo>
              </a:path>
            </a:pathLst>
          </a:cu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821094" y="709127"/>
            <a:ext cx="11187404" cy="0"/>
          </a:xfrm>
          <a:prstGeom prst="line">
            <a:avLst/>
          </a:prstGeom>
          <a:ln w="19050">
            <a:solidFill>
              <a:srgbClr val="91ae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90355" y="240443"/>
            <a:ext cx="1436291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ko-KR" altLang="en-US" sz="28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267cb"/>
                </a:solidFill>
                <a:latin typeface="맑은 고딕"/>
                <a:ea typeface="맑은 고딕"/>
              </a:rPr>
              <a:t>전략과제</a:t>
            </a:r>
            <a:endParaRPr lang="ko-KR" altLang="en-US" sz="2800" b="1">
              <a:solidFill>
                <a:srgbClr val="3267cb"/>
              </a:solidFill>
              <a:latin typeface="맑은 고딕"/>
              <a:ea typeface="맑은 고딕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9130" y="206067"/>
            <a:ext cx="348813" cy="43088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ko-KR" sz="2800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바탕"/>
                <a:ea typeface="바탕"/>
              </a:rPr>
              <a:t>Ⅴ</a:t>
            </a:r>
            <a:endParaRPr lang="ko-KR" altLang="en-US" sz="2800" spc="-80">
              <a:ln w="9525"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바탕"/>
              <a:ea typeface="바탕"/>
            </a:endParaRPr>
          </a:p>
        </p:txBody>
      </p:sp>
      <p:grpSp>
        <p:nvGrpSpPr>
          <p:cNvPr id="28" name="그룹 27"/>
          <p:cNvGrpSpPr/>
          <p:nvPr/>
        </p:nvGrpSpPr>
        <p:grpSpPr>
          <a:xfrm rot="0">
            <a:off x="4357158" y="1416776"/>
            <a:ext cx="6044440" cy="862810"/>
            <a:chOff x="4360333" y="1304747"/>
            <a:chExt cx="6044440" cy="862810"/>
          </a:xfrm>
        </p:grpSpPr>
        <p:grpSp>
          <p:nvGrpSpPr>
            <p:cNvPr id="61" name="그룹 60"/>
            <p:cNvGrpSpPr/>
            <p:nvPr/>
          </p:nvGrpSpPr>
          <p:grpSpPr>
            <a:xfrm rot="0">
              <a:off x="4360333" y="1304747"/>
              <a:ext cx="4949590" cy="330027"/>
              <a:chOff x="406400" y="1694292"/>
              <a:chExt cx="4949590" cy="330027"/>
            </a:xfrm>
          </p:grpSpPr>
          <p:sp>
            <p:nvSpPr>
              <p:cNvPr id="66" name="TextBox 65"/>
              <p:cNvSpPr txBox="1"/>
              <p:nvPr/>
            </p:nvSpPr>
            <p:spPr>
              <a:xfrm>
                <a:off x="821094" y="1705417"/>
                <a:ext cx="4534896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국가 핵심산업 공급망 내 핵심인력 </a:t>
                </a:r>
                <a:r>
                  <a:rPr lang="en-US" altLang="ko-KR" sz="2000" b="1" spc="-150">
                    <a:solidFill>
                      <a:srgbClr val="00b050"/>
                    </a:solidFill>
                    <a:latin typeface="맑은 고딕"/>
                    <a:ea typeface="맑은 고딕"/>
                  </a:rPr>
                  <a:t>DB </a:t>
                </a:r>
                <a:r>
                  <a:rPr lang="ko-KR" altLang="en-US" sz="2000" b="1" spc="-150">
                    <a:solidFill>
                      <a:srgbClr val="00b050"/>
                    </a:solidFill>
                    <a:latin typeface="맑은 고딕"/>
                    <a:ea typeface="맑은 고딕"/>
                  </a:rPr>
                  <a:t>관리</a:t>
                </a:r>
                <a:endParaRPr lang="ko-KR" altLang="en-US" sz="2000" b="1" spc="-150">
                  <a:solidFill>
                    <a:srgbClr val="00b05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7" name="타원 66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15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1</a:t>
                </a:r>
                <a:endParaRPr lang="ko-KR" altLang="en-US" sz="1600" b="1" spc="-15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62" name="그룹 61"/>
            <p:cNvGrpSpPr/>
            <p:nvPr/>
          </p:nvGrpSpPr>
          <p:grpSpPr>
            <a:xfrm rot="0">
              <a:off x="4360333" y="1837530"/>
              <a:ext cx="6044440" cy="330027"/>
              <a:chOff x="406400" y="2066208"/>
              <a:chExt cx="6044440" cy="330027"/>
            </a:xfrm>
          </p:grpSpPr>
          <p:sp>
            <p:nvSpPr>
              <p:cNvPr id="64" name="TextBox 63"/>
              <p:cNvSpPr txBox="1"/>
              <p:nvPr/>
            </p:nvSpPr>
            <p:spPr>
              <a:xfrm>
                <a:off x="821094" y="2077333"/>
                <a:ext cx="5629746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경력개발</a:t>
                </a:r>
                <a:r>
                  <a:rPr lang="en-US" altLang="ko-KR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·IP</a:t>
                </a: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확보를 통한 재취업</a:t>
                </a:r>
                <a:r>
                  <a:rPr lang="en-US" altLang="ko-KR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창업 등 </a:t>
                </a:r>
                <a:r>
                  <a:rPr lang="ko-KR" altLang="en-US" sz="2000" b="1" spc="-150">
                    <a:solidFill>
                      <a:srgbClr val="00b050"/>
                    </a:solidFill>
                    <a:latin typeface="맑은 고딕"/>
                    <a:ea typeface="맑은 고딕"/>
                  </a:rPr>
                  <a:t>영리기회 보장</a:t>
                </a:r>
                <a:endParaRPr lang="ko-KR" altLang="en-US" sz="2000" b="1" spc="-150">
                  <a:solidFill>
                    <a:srgbClr val="00b05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5" name="타원 64"/>
              <p:cNvSpPr/>
              <p:nvPr/>
            </p:nvSpPr>
            <p:spPr>
              <a:xfrm>
                <a:off x="406400" y="2066208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15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2</a:t>
                </a:r>
                <a:endParaRPr lang="ko-KR" altLang="en-US" sz="1600" b="1" spc="-15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31" name="그룹 30"/>
          <p:cNvGrpSpPr/>
          <p:nvPr/>
        </p:nvGrpSpPr>
        <p:grpSpPr>
          <a:xfrm rot="0">
            <a:off x="4357158" y="3321042"/>
            <a:ext cx="6342599" cy="862810"/>
            <a:chOff x="4360333" y="1304747"/>
            <a:chExt cx="6342599" cy="862810"/>
          </a:xfrm>
        </p:grpSpPr>
        <p:grpSp>
          <p:nvGrpSpPr>
            <p:cNvPr id="55" name="그룹 54"/>
            <p:cNvGrpSpPr/>
            <p:nvPr/>
          </p:nvGrpSpPr>
          <p:grpSpPr>
            <a:xfrm rot="0">
              <a:off x="4360333" y="1304747"/>
              <a:ext cx="6127796" cy="330027"/>
              <a:chOff x="406400" y="1694292"/>
              <a:chExt cx="6127796" cy="330027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821094" y="1705417"/>
                <a:ext cx="5713102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기업에 </a:t>
                </a:r>
                <a:r>
                  <a:rPr lang="ko-KR" altLang="en-US" sz="2000" b="1" spc="-150">
                    <a:solidFill>
                      <a:srgbClr val="00b050"/>
                    </a:solidFill>
                    <a:latin typeface="맑은 고딕"/>
                    <a:ea typeface="맑은 고딕"/>
                  </a:rPr>
                  <a:t>재직자 핵심인력 지정 의무화 </a:t>
                </a: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및 관리책임 명시</a:t>
                </a:r>
                <a:endParaRPr lang="ko-KR" altLang="en-US" sz="2000" b="1" spc="-15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0" name="타원 59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8cdd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15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1</a:t>
                </a:r>
                <a:endParaRPr lang="ko-KR" altLang="en-US" sz="1600" b="1" spc="-15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56" name="그룹 55"/>
            <p:cNvGrpSpPr/>
            <p:nvPr/>
          </p:nvGrpSpPr>
          <p:grpSpPr>
            <a:xfrm rot="0">
              <a:off x="4360333" y="1837530"/>
              <a:ext cx="6342599" cy="330027"/>
              <a:chOff x="406400" y="2066208"/>
              <a:chExt cx="6342599" cy="330027"/>
            </a:xfrm>
          </p:grpSpPr>
          <p:sp>
            <p:nvSpPr>
              <p:cNvPr id="57" name="TextBox 56"/>
              <p:cNvSpPr txBox="1"/>
              <p:nvPr/>
            </p:nvSpPr>
            <p:spPr>
              <a:xfrm>
                <a:off x="821094" y="2077333"/>
                <a:ext cx="5927905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기업의 재직자 출입국 정보 접근권한</a:t>
                </a:r>
                <a:r>
                  <a:rPr lang="en-US" altLang="ko-KR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, </a:t>
                </a:r>
                <a:r>
                  <a:rPr lang="ko-KR" altLang="en-US" sz="2000" b="1" spc="-150">
                    <a:solidFill>
                      <a:srgbClr val="00b050"/>
                    </a:solidFill>
                    <a:latin typeface="맑은 고딕"/>
                    <a:ea typeface="맑은 고딕"/>
                  </a:rPr>
                  <a:t>경력개발사업 우대</a:t>
                </a:r>
                <a:endParaRPr lang="ko-KR" altLang="en-US" sz="2000" b="1" spc="-150">
                  <a:solidFill>
                    <a:srgbClr val="00b05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406400" y="2066208"/>
                <a:ext cx="330027" cy="330027"/>
              </a:xfrm>
              <a:prstGeom prst="ellipse">
                <a:avLst/>
              </a:prstGeom>
              <a:solidFill>
                <a:srgbClr val="8cdd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15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2</a:t>
                </a:r>
                <a:endParaRPr lang="ko-KR" altLang="en-US" sz="1600" b="1" spc="-15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37" name="그룹 36"/>
          <p:cNvGrpSpPr/>
          <p:nvPr/>
        </p:nvGrpSpPr>
        <p:grpSpPr>
          <a:xfrm rot="0">
            <a:off x="4357158" y="5221834"/>
            <a:ext cx="6844242" cy="862810"/>
            <a:chOff x="4360333" y="1304747"/>
            <a:chExt cx="6844242" cy="862810"/>
          </a:xfrm>
        </p:grpSpPr>
        <p:grpSp>
          <p:nvGrpSpPr>
            <p:cNvPr id="40" name="그룹 39"/>
            <p:cNvGrpSpPr/>
            <p:nvPr/>
          </p:nvGrpSpPr>
          <p:grpSpPr>
            <a:xfrm rot="0">
              <a:off x="4360333" y="1304747"/>
              <a:ext cx="5815542" cy="330027"/>
              <a:chOff x="406400" y="1694292"/>
              <a:chExt cx="5815542" cy="330027"/>
            </a:xfrm>
          </p:grpSpPr>
          <p:sp>
            <p:nvSpPr>
              <p:cNvPr id="44" name="TextBox 43"/>
              <p:cNvSpPr txBox="1"/>
              <p:nvPr/>
            </p:nvSpPr>
            <p:spPr>
              <a:xfrm>
                <a:off x="821094" y="1705417"/>
                <a:ext cx="5400848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고학력</a:t>
                </a:r>
                <a:r>
                  <a:rPr lang="en-US" altLang="ko-KR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전문직 여성 </a:t>
                </a:r>
                <a:r>
                  <a:rPr lang="ko-KR" altLang="en-US" sz="2000" b="1" spc="-150">
                    <a:solidFill>
                      <a:srgbClr val="00b050"/>
                    </a:solidFill>
                    <a:latin typeface="맑은 고딕"/>
                    <a:ea typeface="맑은 고딕"/>
                  </a:rPr>
                  <a:t>인력 경력복귀 </a:t>
                </a: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사업 실효성 제고</a:t>
                </a:r>
                <a:endParaRPr lang="ko-KR" altLang="en-US" sz="2000" b="1" spc="-15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45" name="타원 44"/>
              <p:cNvSpPr/>
              <p:nvPr/>
            </p:nvSpPr>
            <p:spPr>
              <a:xfrm>
                <a:off x="406400" y="1694292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15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1</a:t>
                </a:r>
                <a:endParaRPr lang="ko-KR" altLang="en-US" sz="1600" b="1" spc="-15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41" name="그룹 40"/>
            <p:cNvGrpSpPr/>
            <p:nvPr/>
          </p:nvGrpSpPr>
          <p:grpSpPr>
            <a:xfrm rot="0">
              <a:off x="4360333" y="1837530"/>
              <a:ext cx="6844242" cy="330027"/>
              <a:chOff x="406400" y="2066208"/>
              <a:chExt cx="6844242" cy="330027"/>
            </a:xfrm>
          </p:grpSpPr>
          <p:sp>
            <p:nvSpPr>
              <p:cNvPr id="42" name="TextBox 41"/>
              <p:cNvSpPr txBox="1"/>
              <p:nvPr/>
            </p:nvSpPr>
            <p:spPr>
              <a:xfrm>
                <a:off x="821093" y="2077333"/>
                <a:ext cx="6429548" cy="307777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>
                <a:defPPr>
                  <a:defRPr lang="ko-KR"/>
                </a:defPPr>
                <a:lvl1pPr>
                  <a:defRPr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Bold"/>
                    <a:ea typeface="넥슨Lv2고딕 Bold"/>
                  </a:defRPr>
                </a:lvl1pPr>
              </a:lstStyle>
              <a:p>
                <a:pPr lvl="0">
                  <a:defRPr/>
                </a:pPr>
                <a:r>
                  <a:rPr lang="ko-KR" altLang="en-US" sz="2000" b="1" spc="-150">
                    <a:solidFill>
                      <a:srgbClr val="00b050"/>
                    </a:solidFill>
                    <a:latin typeface="맑은 고딕"/>
                    <a:ea typeface="맑은 고딕"/>
                  </a:rPr>
                  <a:t>퇴직인력</a:t>
                </a:r>
                <a:r>
                  <a:rPr lang="ko-KR" altLang="en-US" sz="20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/>
                    <a:ea typeface="맑은 고딕"/>
                  </a:rPr>
                  <a:t>이 국내 공급망 내에서 기여할 수 있는 방안 적극검토</a:t>
                </a:r>
                <a:endParaRPr lang="ko-KR" altLang="en-US" sz="2000" b="1" spc="-15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43" name="타원 42"/>
              <p:cNvSpPr/>
              <p:nvPr/>
            </p:nvSpPr>
            <p:spPr>
              <a:xfrm>
                <a:off x="406400" y="2066208"/>
                <a:ext cx="330027" cy="330027"/>
              </a:xfrm>
              <a:prstGeom prst="ellipse">
                <a:avLst/>
              </a:prstGeom>
              <a:solidFill>
                <a:srgbClr val="91ae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1600" b="1" spc="-15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/>
                    <a:ea typeface="맑은 고딕"/>
                  </a:rPr>
                  <a:t>2</a:t>
                </a:r>
                <a:endParaRPr lang="ko-KR" altLang="en-US" sz="1600" b="1" spc="-15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63" name="그룹 62"/>
          <p:cNvGrpSpPr/>
          <p:nvPr/>
        </p:nvGrpSpPr>
        <p:grpSpPr>
          <a:xfrm rot="0">
            <a:off x="2485456" y="249983"/>
            <a:ext cx="2810444" cy="400110"/>
            <a:chOff x="2523556" y="240458"/>
            <a:chExt cx="2810444" cy="400110"/>
          </a:xfrm>
        </p:grpSpPr>
        <p:sp>
          <p:nvSpPr>
            <p:cNvPr id="71" name="모서리가 둥근 직사각형 12"/>
            <p:cNvSpPr/>
            <p:nvPr/>
          </p:nvSpPr>
          <p:spPr>
            <a:xfrm>
              <a:off x="2523556" y="246868"/>
              <a:ext cx="2810444" cy="388132"/>
            </a:xfrm>
            <a:prstGeom prst="roundRect">
              <a:avLst>
                <a:gd name="adj" fmla="val 50000"/>
              </a:avLst>
            </a:prstGeom>
            <a:solidFill>
              <a:srgbClr val="91ae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/>
            </a:p>
          </p:txBody>
        </p:sp>
        <p:grpSp>
          <p:nvGrpSpPr>
            <p:cNvPr id="72" name="그룹 71"/>
            <p:cNvGrpSpPr/>
            <p:nvPr/>
          </p:nvGrpSpPr>
          <p:grpSpPr>
            <a:xfrm rot="0">
              <a:off x="2791387" y="240458"/>
              <a:ext cx="2342629" cy="400110"/>
              <a:chOff x="2610486" y="240458"/>
              <a:chExt cx="2342629" cy="400110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3675201" y="240458"/>
                <a:ext cx="1277914" cy="4001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algn="ctr">
                  <a:buSzPct val="120000"/>
                  <a:defRPr sz="200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7195c1"/>
                    </a:solidFill>
                    <a:latin typeface="넥슨Lv2고딕"/>
                    <a:ea typeface="넥슨Lv2고딕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관리</a:t>
                </a:r>
                <a:r>
                  <a:rPr lang="en-US" altLang="ko-KR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보호</a:t>
                </a:r>
                <a:endParaRPr lang="ko-KR" altLang="en-US" b="1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2610486" y="240458"/>
                <a:ext cx="1167307" cy="4001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algn="ctr">
                  <a:buSzPct val="120000"/>
                  <a:defRPr sz="200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7195c1"/>
                    </a:solidFill>
                    <a:latin typeface="넥슨Lv2고딕"/>
                    <a:ea typeface="넥슨Lv2고딕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>
                  <a:defRPr/>
                </a:pPr>
                <a:r>
                  <a:rPr lang="ko-KR" altLang="en-US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분야</a:t>
                </a:r>
                <a:r>
                  <a:rPr lang="en-US" altLang="ko-KR" b="1">
                    <a:solidFill>
                      <a:schemeClr val="bg1"/>
                    </a:solidFill>
                    <a:latin typeface="맑은 고딕"/>
                    <a:ea typeface="맑은 고딕"/>
                  </a:rPr>
                  <a:t>4 </a:t>
                </a:r>
                <a:r>
                  <a:rPr lang="ko-KR" altLang="en-US" sz="1800">
                    <a:solidFill>
                      <a:schemeClr val="bg1"/>
                    </a:solidFill>
                    <a:latin typeface="맑은 고딕"/>
                    <a:ea typeface="맑은 고딕"/>
                  </a:rPr>
                  <a:t>ㅣ</a:t>
                </a:r>
                <a:endParaRPr lang="ko-KR" altLang="en-US">
                  <a:solidFill>
                    <a:schemeClr val="bg1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sp>
        <p:nvSpPr>
          <p:cNvPr id="78" name="모서리가 둥근 직사각형 13"/>
          <p:cNvSpPr/>
          <p:nvPr/>
        </p:nvSpPr>
        <p:spPr>
          <a:xfrm>
            <a:off x="516198" y="1040512"/>
            <a:ext cx="3383759" cy="1613344"/>
          </a:xfrm>
          <a:prstGeom prst="rect">
            <a:avLst/>
          </a:prstGeom>
          <a:solidFill>
            <a:srgbClr val="435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216780" y="1699453"/>
            <a:ext cx="1982594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ctr">
              <a:defRPr/>
            </a:pPr>
            <a:r>
              <a:rPr lang="ko-KR" altLang="en-US" sz="2400" b="1">
                <a:solidFill>
                  <a:schemeClr val="bg1"/>
                </a:solidFill>
                <a:latin typeface="맑은 고딕"/>
                <a:ea typeface="맑은 고딕"/>
              </a:rPr>
              <a:t>국가 핵심인력</a:t>
            </a:r>
            <a:br>
              <a:rPr lang="ko-KR" altLang="en-US" sz="2400" b="1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2400" b="1">
                <a:solidFill>
                  <a:schemeClr val="bg1"/>
                </a:solidFill>
                <a:latin typeface="맑은 고딕"/>
                <a:ea typeface="맑은 고딕"/>
              </a:rPr>
              <a:t>지정 제도 운영</a:t>
            </a:r>
            <a:endParaRPr lang="ko-KR" altLang="en-US" sz="2400" b="1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sp>
        <p:nvSpPr>
          <p:cNvPr id="80" name="모서리가 둥근 직사각형 40"/>
          <p:cNvSpPr/>
          <p:nvPr/>
        </p:nvSpPr>
        <p:spPr>
          <a:xfrm>
            <a:off x="516198" y="2945775"/>
            <a:ext cx="3383759" cy="1613344"/>
          </a:xfrm>
          <a:prstGeom prst="rect">
            <a:avLst/>
          </a:prstGeom>
          <a:solidFill>
            <a:srgbClr val="01a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/>
          </a:p>
        </p:txBody>
      </p:sp>
      <p:grpSp>
        <p:nvGrpSpPr>
          <p:cNvPr id="82" name="그룹 81"/>
          <p:cNvGrpSpPr/>
          <p:nvPr/>
        </p:nvGrpSpPr>
        <p:grpSpPr>
          <a:xfrm rot="0">
            <a:off x="1082010" y="1250033"/>
            <a:ext cx="2252134" cy="276999"/>
            <a:chOff x="1032933" y="1250033"/>
            <a:chExt cx="2252134" cy="276999"/>
          </a:xfrm>
        </p:grpSpPr>
        <p:sp>
          <p:nvSpPr>
            <p:cNvPr id="83" name="TextBox 82"/>
            <p:cNvSpPr txBox="1"/>
            <p:nvPr/>
          </p:nvSpPr>
          <p:spPr>
            <a:xfrm>
              <a:off x="1841285" y="1250033"/>
              <a:ext cx="635430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33f3a4"/>
                  </a:solidFill>
                  <a:latin typeface="맑은 고딕"/>
                  <a:ea typeface="맑은 고딕"/>
                </a:rPr>
                <a:t>전략 </a:t>
              </a:r>
              <a:r>
                <a:rPr lang="en-US" altLang="ko-KR" b="1">
                  <a:solidFill>
                    <a:srgbClr val="33f3a4"/>
                  </a:solidFill>
                  <a:latin typeface="맑은 고딕"/>
                  <a:ea typeface="맑은 고딕"/>
                </a:rPr>
                <a:t>8</a:t>
              </a:r>
              <a:endParaRPr lang="ko-KR" altLang="en-US" b="1">
                <a:solidFill>
                  <a:srgbClr val="33f3a4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84" name="직선 연결선 83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직선 연결선 84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그룹 85"/>
          <p:cNvGrpSpPr/>
          <p:nvPr/>
        </p:nvGrpSpPr>
        <p:grpSpPr>
          <a:xfrm rot="0">
            <a:off x="1082010" y="3138100"/>
            <a:ext cx="2252134" cy="276999"/>
            <a:chOff x="1032933" y="1250033"/>
            <a:chExt cx="2252134" cy="276999"/>
          </a:xfrm>
        </p:grpSpPr>
        <p:sp>
          <p:nvSpPr>
            <p:cNvPr id="87" name="TextBox 86"/>
            <p:cNvSpPr txBox="1"/>
            <p:nvPr/>
          </p:nvSpPr>
          <p:spPr>
            <a:xfrm>
              <a:off x="1841285" y="1250033"/>
              <a:ext cx="635430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002060"/>
                  </a:solidFill>
                  <a:latin typeface="맑은 고딕"/>
                  <a:ea typeface="맑은 고딕"/>
                </a:rPr>
                <a:t>전략 </a:t>
              </a:r>
              <a:r>
                <a:rPr lang="en-US" altLang="ko-KR" b="1">
                  <a:solidFill>
                    <a:srgbClr val="002060"/>
                  </a:solidFill>
                  <a:latin typeface="맑은 고딕"/>
                  <a:ea typeface="맑은 고딕"/>
                </a:rPr>
                <a:t>9</a:t>
              </a:r>
              <a:endParaRPr lang="ko-KR" altLang="en-US" b="1">
                <a:solidFill>
                  <a:srgbClr val="002060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88" name="직선 연결선 87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직선 연결선 88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모서리가 둥근 직사각형 68"/>
          <p:cNvSpPr/>
          <p:nvPr/>
        </p:nvSpPr>
        <p:spPr>
          <a:xfrm>
            <a:off x="516198" y="4856092"/>
            <a:ext cx="3383759" cy="1613344"/>
          </a:xfrm>
          <a:prstGeom prst="rect">
            <a:avLst/>
          </a:prstGeom>
          <a:solidFill>
            <a:srgbClr val="435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897623" y="5342950"/>
            <a:ext cx="2620910" cy="99719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ctr">
              <a:lnSpc>
                <a:spcPct val="90000"/>
              </a:lnSpc>
              <a:defRPr/>
            </a:pPr>
            <a:r>
              <a:rPr lang="ko-KR" altLang="en-US" sz="2400" b="1" spc="-150">
                <a:solidFill>
                  <a:schemeClr val="bg1"/>
                </a:solidFill>
                <a:latin typeface="맑은 고딕"/>
                <a:ea typeface="맑은 고딕"/>
              </a:rPr>
              <a:t>‘사각지대’</a:t>
            </a:r>
            <a:br>
              <a:rPr lang="en-US" altLang="ko-KR" sz="2400" b="1" spc="-150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2400" b="1" spc="-150">
                <a:solidFill>
                  <a:schemeClr val="bg1"/>
                </a:solidFill>
                <a:latin typeface="맑은 고딕"/>
                <a:ea typeface="맑은 고딕"/>
              </a:rPr>
              <a:t>핵심인력</a:t>
            </a:r>
            <a:r>
              <a:rPr lang="en-US" altLang="ko-KR" sz="1600" spc="-150">
                <a:solidFill>
                  <a:schemeClr val="bg1"/>
                </a:solidFill>
                <a:latin typeface="맑은 고딕"/>
                <a:ea typeface="맑은 고딕"/>
              </a:rPr>
              <a:t>(</a:t>
            </a:r>
            <a:r>
              <a:rPr lang="ko-KR" altLang="en-US" sz="1600" spc="-150">
                <a:solidFill>
                  <a:schemeClr val="bg1"/>
                </a:solidFill>
                <a:latin typeface="맑은 고딕"/>
                <a:ea typeface="맑은 고딕"/>
              </a:rPr>
              <a:t>여성</a:t>
            </a:r>
            <a:r>
              <a:rPr lang="en-US" altLang="ko-KR" sz="1600" spc="-150">
                <a:solidFill>
                  <a:schemeClr val="bg1"/>
                </a:solidFill>
                <a:latin typeface="맑은 고딕"/>
                <a:ea typeface="맑은 고딕"/>
              </a:rPr>
              <a:t>·</a:t>
            </a:r>
            <a:r>
              <a:rPr lang="ko-KR" altLang="en-US" sz="1600" spc="-150">
                <a:solidFill>
                  <a:schemeClr val="bg1"/>
                </a:solidFill>
                <a:latin typeface="맑은 고딕"/>
                <a:ea typeface="맑은 고딕"/>
              </a:rPr>
              <a:t>퇴직인력 등</a:t>
            </a:r>
            <a:r>
              <a:rPr lang="en-US" altLang="ko-KR" sz="1600" spc="-150">
                <a:solidFill>
                  <a:schemeClr val="bg1"/>
                </a:solidFill>
                <a:latin typeface="맑은 고딕"/>
                <a:ea typeface="맑은 고딕"/>
              </a:rPr>
              <a:t>)</a:t>
            </a:r>
            <a:br>
              <a:rPr lang="en-US" altLang="ko-KR" sz="2400" b="1" spc="-150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2400" b="1" spc="-150">
                <a:solidFill>
                  <a:schemeClr val="bg1"/>
                </a:solidFill>
                <a:latin typeface="맑은 고딕"/>
                <a:ea typeface="맑은 고딕"/>
              </a:rPr>
              <a:t>경력유지 지원</a:t>
            </a:r>
            <a:endParaRPr lang="ko-KR" altLang="en-US" sz="1600" spc="-15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grpSp>
        <p:nvGrpSpPr>
          <p:cNvPr id="92" name="그룹 91"/>
          <p:cNvGrpSpPr/>
          <p:nvPr/>
        </p:nvGrpSpPr>
        <p:grpSpPr>
          <a:xfrm rot="0">
            <a:off x="1082010" y="4969362"/>
            <a:ext cx="2252134" cy="276999"/>
            <a:chOff x="1032933" y="1250033"/>
            <a:chExt cx="2252134" cy="276999"/>
          </a:xfrm>
        </p:grpSpPr>
        <p:sp>
          <p:nvSpPr>
            <p:cNvPr id="93" name="TextBox 92"/>
            <p:cNvSpPr txBox="1"/>
            <p:nvPr/>
          </p:nvSpPr>
          <p:spPr>
            <a:xfrm>
              <a:off x="1779890" y="1250033"/>
              <a:ext cx="758221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>
                <a:defRPr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넥슨Lv2고딕 Bold"/>
                  <a:ea typeface="넥슨Lv2고딕 Bold"/>
                </a:defRPr>
              </a:lvl1pPr>
            </a:lstStyle>
            <a:p>
              <a:pPr algn="ctr">
                <a:defRPr/>
              </a:pPr>
              <a:r>
                <a:rPr lang="ko-KR" altLang="en-US" b="1">
                  <a:solidFill>
                    <a:srgbClr val="33f3a4"/>
                  </a:solidFill>
                  <a:latin typeface="맑은 고딕"/>
                  <a:ea typeface="맑은 고딕"/>
                </a:rPr>
                <a:t>전략 </a:t>
              </a:r>
              <a:r>
                <a:rPr lang="en-US" altLang="ko-KR" b="1">
                  <a:solidFill>
                    <a:srgbClr val="33f3a4"/>
                  </a:solidFill>
                  <a:latin typeface="맑은 고딕"/>
                  <a:ea typeface="맑은 고딕"/>
                </a:rPr>
                <a:t>10</a:t>
              </a:r>
              <a:endParaRPr lang="ko-KR" altLang="en-US" b="1">
                <a:solidFill>
                  <a:srgbClr val="33f3a4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94" name="직선 연결선 93"/>
            <p:cNvCxnSpPr/>
            <p:nvPr/>
          </p:nvCxnSpPr>
          <p:spPr>
            <a:xfrm flipH="1">
              <a:off x="1032933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직선 연결선 94"/>
            <p:cNvCxnSpPr/>
            <p:nvPr/>
          </p:nvCxnSpPr>
          <p:spPr>
            <a:xfrm flipH="1">
              <a:off x="2590800" y="1388533"/>
              <a:ext cx="694267" cy="0"/>
            </a:xfrm>
            <a:prstGeom prst="line">
              <a:avLst/>
            </a:prstGeom>
            <a:ln>
              <a:solidFill>
                <a:srgbClr val="33f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1247878" y="3590770"/>
            <a:ext cx="1920398" cy="67710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>
              <a:defRPr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넥슨Lv2고딕 Bold"/>
                <a:ea typeface="넥슨Lv2고딕 Bold"/>
              </a:defRPr>
            </a:lvl1pPr>
          </a:lstStyle>
          <a:p>
            <a:pPr algn="ctr">
              <a:defRPr/>
            </a:pPr>
            <a:r>
              <a:rPr lang="ko-KR" altLang="en-US" sz="2200" b="1" spc="-150">
                <a:solidFill>
                  <a:schemeClr val="bg1"/>
                </a:solidFill>
                <a:latin typeface="맑은 고딕"/>
                <a:ea typeface="맑은 고딕"/>
              </a:rPr>
              <a:t>기업의 핵심인력</a:t>
            </a:r>
            <a:br>
              <a:rPr lang="en-US" altLang="ko-KR" sz="2200" b="1" spc="-150">
                <a:solidFill>
                  <a:schemeClr val="bg1"/>
                </a:solidFill>
                <a:latin typeface="맑은 고딕"/>
                <a:ea typeface="맑은 고딕"/>
              </a:rPr>
            </a:br>
            <a:r>
              <a:rPr lang="ko-KR" altLang="en-US" sz="2200" b="1" spc="-150">
                <a:solidFill>
                  <a:schemeClr val="bg1"/>
                </a:solidFill>
                <a:latin typeface="맑은 고딕"/>
                <a:ea typeface="맑은 고딕"/>
              </a:rPr>
              <a:t>관리책임 강화</a:t>
            </a:r>
            <a:endParaRPr lang="en-US" altLang="ko-KR" sz="1600" spc="-15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grpSp>
        <p:nvGrpSpPr>
          <p:cNvPr id="106" name="그룹 105"/>
          <p:cNvGrpSpPr/>
          <p:nvPr/>
        </p:nvGrpSpPr>
        <p:grpSpPr>
          <a:xfrm rot="0">
            <a:off x="441199" y="985770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107" name="직사각형 106"/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rgbClr val="1d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신설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8" name="직각 삼각형 107"/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/>
            </a:p>
          </p:txBody>
        </p:sp>
      </p:grpSp>
      <p:grpSp>
        <p:nvGrpSpPr>
          <p:cNvPr id="109" name="그룹 108"/>
          <p:cNvGrpSpPr/>
          <p:nvPr/>
        </p:nvGrpSpPr>
        <p:grpSpPr>
          <a:xfrm rot="0">
            <a:off x="441199" y="2875530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110" name="직사각형 109"/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신설</a:t>
              </a:r>
              <a:endParaRPr lang="ko-KR" altLang="en-US" sz="1600" b="1" spc="-80"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1" name="직각 삼각형 110"/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/>
            </a:p>
          </p:txBody>
        </p:sp>
      </p:grpSp>
      <p:grpSp>
        <p:nvGrpSpPr>
          <p:cNvPr id="112" name="그룹 111"/>
          <p:cNvGrpSpPr/>
          <p:nvPr/>
        </p:nvGrpSpPr>
        <p:grpSpPr>
          <a:xfrm rot="0">
            <a:off x="441199" y="4784817"/>
            <a:ext cx="567758" cy="567758"/>
            <a:chOff x="441199" y="985770"/>
            <a:chExt cx="513192" cy="513192"/>
          </a:xfrm>
          <a:effectLst>
            <a:outerShdw dist="101600" dir="2700000" algn="tl" rotWithShape="0">
              <a:prstClr val="black">
                <a:alpha val="10000"/>
              </a:prstClr>
            </a:outerShdw>
          </a:effectLst>
        </p:grpSpPr>
        <p:sp>
          <p:nvSpPr>
            <p:cNvPr id="113" name="직사각형 112"/>
            <p:cNvSpPr/>
            <p:nvPr/>
          </p:nvSpPr>
          <p:spPr>
            <a:xfrm>
              <a:off x="441199" y="985770"/>
              <a:ext cx="513192" cy="513192"/>
            </a:xfrm>
            <a:prstGeom prst="rect">
              <a:avLst/>
            </a:prstGeom>
            <a:solidFill>
              <a:srgbClr val="1d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600" b="1" spc="-8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/>
                  <a:ea typeface="맑은 고딕"/>
                </a:rPr>
                <a:t>개선</a:t>
              </a:r>
              <a:endParaRPr lang="ko-KR" altLang="en-US" sz="1600" b="1" spc="-8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4" name="직각 삼각형 113"/>
            <p:cNvSpPr/>
            <p:nvPr/>
          </p:nvSpPr>
          <p:spPr>
            <a:xfrm rot="5400000">
              <a:off x="465174" y="1006417"/>
              <a:ext cx="72952" cy="72952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73062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91aee6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754</ep:Words>
  <ep:PresentationFormat>와이드스크린</ep:PresentationFormat>
  <ep:Paragraphs>69</ep:Paragraphs>
  <ep:Slides>13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ep:HeadingPairs>
  <ep:TitlesOfParts>
    <vt:vector size="1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2021-10-26T08:44:34.000</dcterms:created>
  <dc:creator>기범</dc:creator>
  <cp:lastModifiedBy>김등용</cp:lastModifiedBy>
  <dcterms:modified xsi:type="dcterms:W3CDTF">2021-11-12T05:11:46.593</dcterms:modified>
  <cp:revision>165</cp:revision>
  <dc:title>PowerPoint 프레젠테이션</dc:title>
  <cp:version/>
</cp:coreProperties>
</file>