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361" r:id="rId2"/>
    <p:sldId id="303" r:id="rId3"/>
    <p:sldId id="270" r:id="rId4"/>
    <p:sldId id="305" r:id="rId5"/>
    <p:sldId id="335" r:id="rId6"/>
    <p:sldId id="334" r:id="rId7"/>
    <p:sldId id="337" r:id="rId8"/>
    <p:sldId id="338" r:id="rId9"/>
    <p:sldId id="339" r:id="rId10"/>
    <p:sldId id="340" r:id="rId11"/>
    <p:sldId id="341" r:id="rId12"/>
    <p:sldId id="342" r:id="rId13"/>
    <p:sldId id="356" r:id="rId14"/>
    <p:sldId id="354" r:id="rId15"/>
    <p:sldId id="357" r:id="rId16"/>
    <p:sldId id="359" r:id="rId17"/>
    <p:sldId id="360" r:id="rId18"/>
    <p:sldId id="347" r:id="rId19"/>
    <p:sldId id="343" r:id="rId20"/>
    <p:sldId id="344" r:id="rId21"/>
    <p:sldId id="348" r:id="rId22"/>
    <p:sldId id="345" r:id="rId23"/>
    <p:sldId id="346" r:id="rId24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  <a:srgbClr val="0033CC"/>
    <a:srgbClr val="F90780"/>
    <a:srgbClr val="003300"/>
    <a:srgbClr val="33CCFF"/>
    <a:srgbClr val="666633"/>
    <a:srgbClr val="FDC703"/>
    <a:srgbClr val="ECFE02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AD28-C0C8-4E53-8261-E83E94371050}" type="datetimeFigureOut">
              <a:rPr lang="ko-KR" altLang="en-US" smtClean="0"/>
              <a:pPr/>
              <a:t>2012-01-11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70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6CC3A5-91BC-47C6-B428-4C5B96306FD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4950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1015B6-F706-451E-BA6C-81B26FEEEA01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62F48-6372-4EA9-B41F-93C6091F1451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4B9AD-F762-4FDF-B654-BE3B68328738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658B1-16B2-4A75-B20B-756D72451C76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FC00A-F627-43FF-BE48-017BA8246C6E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970E5-FBF8-43C1-A261-857050A26465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2610E-9118-4973-82C8-FEA096D61E90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C2B1-8B84-4E40-9D35-E5630258876C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403A2-42C1-4486-B1AA-2B442A18B614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08E81-2BB6-4751-80C4-EF02144B4579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9E368-E9BB-4212-A3D2-1C6A9A0A506D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50698-98C3-4CFB-877F-B3CCDC7CE780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C6679-51D9-4D98-9868-710D510FC0EA}" type="datetime1">
              <a:rPr lang="ko-KR" altLang="en-US" smtClean="0"/>
              <a:pPr/>
              <a:t>2012-01-11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tech.keit.re.kr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mtech.go.kr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17" descr="표지임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7938"/>
            <a:ext cx="917098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6516688" y="2708275"/>
            <a:ext cx="2379662" cy="2349500"/>
            <a:chOff x="4150" y="0"/>
            <a:chExt cx="1499" cy="1480"/>
          </a:xfrm>
        </p:grpSpPr>
        <p:pic>
          <p:nvPicPr>
            <p:cNvPr id="102407" name="Picture 21" descr="별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4150" y="0"/>
              <a:ext cx="544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08" name="Picture 22" descr="별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4659" y="310"/>
              <a:ext cx="398" cy="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09" name="Picture 23" descr="별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5388" y="451"/>
              <a:ext cx="261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10" name="Picture 24" descr="별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4706" y="1219"/>
              <a:ext cx="261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직사각형 10"/>
          <p:cNvSpPr/>
          <p:nvPr/>
        </p:nvSpPr>
        <p:spPr>
          <a:xfrm>
            <a:off x="6572265" y="3068960"/>
            <a:ext cx="2392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</a:rPr>
              <a:t>2012</a:t>
            </a:r>
            <a:endParaRPr kumimoji="0" lang="en-US" altLang="ko-KR" sz="2800" b="1" dirty="0">
              <a:ln w="12700">
                <a:solidFill>
                  <a:srgbClr val="FFFF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248482" y="1415678"/>
            <a:ext cx="8643998" cy="1323439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scene3d>
            <a:camera prst="orthographicFront">
              <a:rot lat="20400000" lon="0" rev="0"/>
            </a:camera>
            <a:lightRig rig="twoPt" dir="t"/>
          </a:scene3d>
          <a:sp3d extrusionH="127000" contourW="12700">
            <a:bevelT w="50800" h="50800" prst="angle"/>
            <a:bevelB w="50800" h="50800" prst="angle"/>
            <a:extrusionClr>
              <a:schemeClr val="tx2">
                <a:lumMod val="40000"/>
                <a:lumOff val="60000"/>
              </a:schemeClr>
            </a:extrusionClr>
            <a:contourClr>
              <a:schemeClr val="bg1"/>
            </a:contourClr>
          </a:sp3d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ko-KR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③. </a:t>
            </a:r>
            <a:r>
              <a:rPr lang="ko-KR" altLang="en-US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사업계획서</a:t>
            </a:r>
            <a:r>
              <a:rPr lang="en-US" altLang="ko-KR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40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과제명</a:t>
            </a:r>
            <a:r>
              <a:rPr lang="ko-KR" altLang="en-US" sz="4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및 발표자료 작성법 안내</a:t>
            </a:r>
            <a:endParaRPr lang="en-US" altLang="ko-KR" sz="24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발표자료 표지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2319532" y="2821764"/>
            <a:ext cx="8393158" cy="1036638"/>
            <a:chOff x="2679700" y="2463801"/>
            <a:chExt cx="8393158" cy="1036638"/>
          </a:xfrm>
        </p:grpSpPr>
        <p:grpSp>
          <p:nvGrpSpPr>
            <p:cNvPr id="12" name="Group 106"/>
            <p:cNvGrpSpPr>
              <a:grpSpLocks/>
            </p:cNvGrpSpPr>
            <p:nvPr/>
          </p:nvGrpSpPr>
          <p:grpSpPr bwMode="auto">
            <a:xfrm>
              <a:off x="3367999" y="2640655"/>
              <a:ext cx="7704859" cy="715580"/>
              <a:chOff x="2346" y="1682"/>
              <a:chExt cx="4903" cy="526"/>
            </a:xfrm>
          </p:grpSpPr>
          <p:sp>
            <p:nvSpPr>
              <p:cNvPr id="13" name="AutoShape 58"/>
              <p:cNvSpPr>
                <a:spLocks noChangeArrowheads="1"/>
              </p:cNvSpPr>
              <p:nvPr/>
            </p:nvSpPr>
            <p:spPr bwMode="auto">
              <a:xfrm>
                <a:off x="2568" y="1685"/>
                <a:ext cx="4681" cy="522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00003E">
                      <a:gamma/>
                      <a:tint val="63137"/>
                      <a:invGamma/>
                      <a:alpha val="0"/>
                    </a:srgbClr>
                  </a:gs>
                  <a:gs pos="50000">
                    <a:srgbClr val="00003E">
                      <a:alpha val="80000"/>
                    </a:srgbClr>
                  </a:gs>
                  <a:gs pos="100000">
                    <a:srgbClr val="00003E">
                      <a:gamma/>
                      <a:tint val="63137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4" name="AutoShape 59"/>
              <p:cNvSpPr>
                <a:spLocks noChangeArrowheads="1"/>
              </p:cNvSpPr>
              <p:nvPr/>
            </p:nvSpPr>
            <p:spPr bwMode="auto">
              <a:xfrm>
                <a:off x="2346" y="2181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15" name="Text Box 60"/>
              <p:cNvSpPr txBox="1">
                <a:spLocks noChangeArrowheads="1"/>
              </p:cNvSpPr>
              <p:nvPr/>
            </p:nvSpPr>
            <p:spPr bwMode="auto">
              <a:xfrm>
                <a:off x="2652" y="1748"/>
                <a:ext cx="2521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>
                <a:spAutoFit/>
              </a:bodyPr>
              <a:lstStyle/>
              <a:p>
                <a:r>
                  <a:rPr lang="ko-KR" altLang="en-US" sz="2600" dirty="0" smtClean="0">
                    <a:solidFill>
                      <a:srgbClr val="FFFF00"/>
                    </a:solidFill>
                    <a:latin typeface="HY울릉도M" pitchFamily="18" charset="-127"/>
                    <a:ea typeface="HY울릉도M" pitchFamily="18" charset="-127"/>
                  </a:rPr>
                  <a:t>발표 자료 작성 참고 사항</a:t>
                </a:r>
                <a:endParaRPr lang="ko-KR" altLang="en-US" sz="2600" b="1" dirty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16" name="AutoShape 61"/>
              <p:cNvSpPr>
                <a:spLocks noChangeArrowheads="1"/>
              </p:cNvSpPr>
              <p:nvPr/>
            </p:nvSpPr>
            <p:spPr bwMode="auto">
              <a:xfrm>
                <a:off x="2346" y="1682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17" name="Group 103"/>
            <p:cNvGrpSpPr>
              <a:grpSpLocks/>
            </p:cNvGrpSpPr>
            <p:nvPr/>
          </p:nvGrpSpPr>
          <p:grpSpPr bwMode="auto">
            <a:xfrm>
              <a:off x="2679700" y="2463801"/>
              <a:ext cx="1156593" cy="1036638"/>
              <a:chOff x="1908" y="1552"/>
              <a:chExt cx="736" cy="762"/>
            </a:xfrm>
          </p:grpSpPr>
          <p:pic>
            <p:nvPicPr>
              <p:cNvPr id="18" name="Picture 97" descr="speech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08" y="1552"/>
                <a:ext cx="736" cy="762"/>
              </a:xfrm>
              <a:prstGeom prst="rect">
                <a:avLst/>
              </a:prstGeom>
              <a:noFill/>
            </p:spPr>
          </p:pic>
          <p:sp>
            <p:nvSpPr>
              <p:cNvPr id="19" name="Text Box 63"/>
              <p:cNvSpPr txBox="1">
                <a:spLocks noChangeArrowheads="1"/>
              </p:cNvSpPr>
              <p:nvPr/>
            </p:nvSpPr>
            <p:spPr bwMode="auto">
              <a:xfrm>
                <a:off x="2101" y="1756"/>
                <a:ext cx="375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r>
                  <a:rPr lang="en-US" altLang="ko-KR" sz="26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울릉도M" pitchFamily="18" charset="-127"/>
                    <a:ea typeface="HY울릉도M" pitchFamily="18" charset="-127"/>
                  </a:rPr>
                  <a:t>Ⅱ</a:t>
                </a:r>
                <a:endParaRPr lang="en-US" altLang="ko-KR" sz="26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</p:grpSp>
      <p:grpSp>
        <p:nvGrpSpPr>
          <p:cNvPr id="22" name="그룹 21"/>
          <p:cNvGrpSpPr/>
          <p:nvPr/>
        </p:nvGrpSpPr>
        <p:grpSpPr>
          <a:xfrm>
            <a:off x="1972792" y="3861048"/>
            <a:ext cx="8393158" cy="1036638"/>
            <a:chOff x="2679700" y="2463801"/>
            <a:chExt cx="8393158" cy="1036638"/>
          </a:xfrm>
        </p:grpSpPr>
        <p:grpSp>
          <p:nvGrpSpPr>
            <p:cNvPr id="23" name="Group 106"/>
            <p:cNvGrpSpPr>
              <a:grpSpLocks/>
            </p:cNvGrpSpPr>
            <p:nvPr/>
          </p:nvGrpSpPr>
          <p:grpSpPr bwMode="auto">
            <a:xfrm>
              <a:off x="3367999" y="2640649"/>
              <a:ext cx="7704859" cy="715578"/>
              <a:chOff x="2346" y="1682"/>
              <a:chExt cx="4903" cy="526"/>
            </a:xfrm>
          </p:grpSpPr>
          <p:sp>
            <p:nvSpPr>
              <p:cNvPr id="27" name="AutoShape 58"/>
              <p:cNvSpPr>
                <a:spLocks noChangeArrowheads="1"/>
              </p:cNvSpPr>
              <p:nvPr/>
            </p:nvSpPr>
            <p:spPr bwMode="auto">
              <a:xfrm>
                <a:off x="2568" y="1685"/>
                <a:ext cx="4681" cy="522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00003E">
                      <a:gamma/>
                      <a:tint val="63137"/>
                      <a:invGamma/>
                      <a:alpha val="0"/>
                    </a:srgbClr>
                  </a:gs>
                  <a:gs pos="50000">
                    <a:srgbClr val="00003E">
                      <a:alpha val="80000"/>
                    </a:srgbClr>
                  </a:gs>
                  <a:gs pos="100000">
                    <a:srgbClr val="00003E">
                      <a:gamma/>
                      <a:tint val="63137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28" name="AutoShape 59"/>
              <p:cNvSpPr>
                <a:spLocks noChangeArrowheads="1"/>
              </p:cNvSpPr>
              <p:nvPr/>
            </p:nvSpPr>
            <p:spPr bwMode="auto">
              <a:xfrm>
                <a:off x="2346" y="2181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29" name="Text Box 60"/>
              <p:cNvSpPr txBox="1">
                <a:spLocks noChangeArrowheads="1"/>
              </p:cNvSpPr>
              <p:nvPr/>
            </p:nvSpPr>
            <p:spPr bwMode="auto">
              <a:xfrm>
                <a:off x="2652" y="1748"/>
                <a:ext cx="1531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>
                <a:spAutoFit/>
              </a:bodyPr>
              <a:lstStyle/>
              <a:p>
                <a:r>
                  <a:rPr lang="ko-KR" altLang="en-US" sz="2600" dirty="0" smtClean="0">
                    <a:solidFill>
                      <a:srgbClr val="FFFF00"/>
                    </a:solidFill>
                    <a:latin typeface="HY울릉도M" pitchFamily="18" charset="-127"/>
                    <a:ea typeface="HY울릉도M" pitchFamily="18" charset="-127"/>
                  </a:rPr>
                  <a:t>발표 평가 요령</a:t>
                </a:r>
                <a:endParaRPr lang="ko-KR" altLang="en-US" sz="26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30" name="AutoShape 61"/>
              <p:cNvSpPr>
                <a:spLocks noChangeArrowheads="1"/>
              </p:cNvSpPr>
              <p:nvPr/>
            </p:nvSpPr>
            <p:spPr bwMode="auto">
              <a:xfrm>
                <a:off x="2346" y="1682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24" name="Group 103"/>
            <p:cNvGrpSpPr>
              <a:grpSpLocks/>
            </p:cNvGrpSpPr>
            <p:nvPr/>
          </p:nvGrpSpPr>
          <p:grpSpPr bwMode="auto">
            <a:xfrm>
              <a:off x="2679700" y="2463801"/>
              <a:ext cx="1156593" cy="1036638"/>
              <a:chOff x="1908" y="1552"/>
              <a:chExt cx="736" cy="762"/>
            </a:xfrm>
          </p:grpSpPr>
          <p:pic>
            <p:nvPicPr>
              <p:cNvPr id="25" name="Picture 97" descr="speech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08" y="1552"/>
                <a:ext cx="736" cy="762"/>
              </a:xfrm>
              <a:prstGeom prst="rect">
                <a:avLst/>
              </a:prstGeom>
              <a:noFill/>
            </p:spPr>
          </p:pic>
          <p:sp>
            <p:nvSpPr>
              <p:cNvPr id="26" name="Text Box 63"/>
              <p:cNvSpPr txBox="1">
                <a:spLocks noChangeArrowheads="1"/>
              </p:cNvSpPr>
              <p:nvPr/>
            </p:nvSpPr>
            <p:spPr bwMode="auto">
              <a:xfrm>
                <a:off x="2101" y="1756"/>
                <a:ext cx="375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r>
                  <a:rPr lang="en-US" altLang="ko-KR" sz="26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울릉도M" pitchFamily="18" charset="-127"/>
                    <a:ea typeface="HY울릉도M" pitchFamily="18" charset="-127"/>
                  </a:rPr>
                  <a:t>Ⅲ</a:t>
                </a:r>
                <a:endParaRPr lang="en-US" altLang="ko-KR" sz="26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endParaRPr>
              </a:p>
            </p:txBody>
          </p:sp>
        </p:grpSp>
      </p:grpSp>
      <p:grpSp>
        <p:nvGrpSpPr>
          <p:cNvPr id="49" name="그룹 48"/>
          <p:cNvGrpSpPr/>
          <p:nvPr/>
        </p:nvGrpSpPr>
        <p:grpSpPr>
          <a:xfrm>
            <a:off x="2659876" y="1714488"/>
            <a:ext cx="8393158" cy="1036638"/>
            <a:chOff x="2679700" y="2463801"/>
            <a:chExt cx="8393158" cy="1036638"/>
          </a:xfrm>
        </p:grpSpPr>
        <p:grpSp>
          <p:nvGrpSpPr>
            <p:cNvPr id="50" name="Group 106"/>
            <p:cNvGrpSpPr>
              <a:grpSpLocks/>
            </p:cNvGrpSpPr>
            <p:nvPr/>
          </p:nvGrpSpPr>
          <p:grpSpPr bwMode="auto">
            <a:xfrm>
              <a:off x="3367999" y="2640631"/>
              <a:ext cx="7704859" cy="715572"/>
              <a:chOff x="2346" y="1682"/>
              <a:chExt cx="4903" cy="526"/>
            </a:xfrm>
          </p:grpSpPr>
          <p:sp>
            <p:nvSpPr>
              <p:cNvPr id="54" name="AutoShape 58"/>
              <p:cNvSpPr>
                <a:spLocks noChangeArrowheads="1"/>
              </p:cNvSpPr>
              <p:nvPr/>
            </p:nvSpPr>
            <p:spPr bwMode="auto">
              <a:xfrm>
                <a:off x="2568" y="1685"/>
                <a:ext cx="4681" cy="522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00003E">
                      <a:gamma/>
                      <a:tint val="63137"/>
                      <a:invGamma/>
                      <a:alpha val="0"/>
                    </a:srgbClr>
                  </a:gs>
                  <a:gs pos="50000">
                    <a:srgbClr val="00003E">
                      <a:alpha val="80000"/>
                    </a:srgbClr>
                  </a:gs>
                  <a:gs pos="100000">
                    <a:srgbClr val="00003E">
                      <a:gamma/>
                      <a:tint val="63137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55" name="AutoShape 59"/>
              <p:cNvSpPr>
                <a:spLocks noChangeArrowheads="1"/>
              </p:cNvSpPr>
              <p:nvPr/>
            </p:nvSpPr>
            <p:spPr bwMode="auto">
              <a:xfrm>
                <a:off x="2346" y="2181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56" name="Text Box 60"/>
              <p:cNvSpPr txBox="1">
                <a:spLocks noChangeArrowheads="1"/>
              </p:cNvSpPr>
              <p:nvPr/>
            </p:nvSpPr>
            <p:spPr bwMode="auto">
              <a:xfrm>
                <a:off x="2652" y="1748"/>
                <a:ext cx="2615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>
                <a:spAutoFit/>
              </a:bodyPr>
              <a:lstStyle/>
              <a:p>
                <a:r>
                  <a:rPr lang="ko-KR" altLang="en-US" sz="2600" b="1" dirty="0" smtClean="0">
                    <a:solidFill>
                      <a:srgbClr val="FFFF00"/>
                    </a:solidFill>
                    <a:latin typeface="HY울릉도M" pitchFamily="18" charset="-127"/>
                    <a:ea typeface="HY울릉도M" pitchFamily="18" charset="-127"/>
                  </a:rPr>
                  <a:t>사업계획서 작성 참고 사항</a:t>
                </a:r>
                <a:endParaRPr lang="ko-KR" altLang="en-US" sz="2600" b="1" dirty="0">
                  <a:solidFill>
                    <a:srgbClr val="FFFF00"/>
                  </a:solidFill>
                  <a:latin typeface="HY울릉도M" pitchFamily="18" charset="-127"/>
                  <a:ea typeface="HY울릉도M" pitchFamily="18" charset="-127"/>
                </a:endParaRPr>
              </a:p>
            </p:txBody>
          </p:sp>
          <p:sp>
            <p:nvSpPr>
              <p:cNvPr id="57" name="AutoShape 61"/>
              <p:cNvSpPr>
                <a:spLocks noChangeArrowheads="1"/>
              </p:cNvSpPr>
              <p:nvPr/>
            </p:nvSpPr>
            <p:spPr bwMode="auto">
              <a:xfrm>
                <a:off x="2346" y="1682"/>
                <a:ext cx="4802" cy="27"/>
              </a:xfrm>
              <a:prstGeom prst="roundRect">
                <a:avLst>
                  <a:gd name="adj" fmla="val 12963"/>
                </a:avLst>
              </a:prstGeom>
              <a:gradFill rotWithShape="1">
                <a:gsLst>
                  <a:gs pos="0">
                    <a:srgbClr val="AEF2F4"/>
                  </a:gs>
                  <a:gs pos="100000">
                    <a:srgbClr val="AEF2F4">
                      <a:gamma/>
                      <a:tint val="72941"/>
                      <a:invGamma/>
                      <a:alpha val="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51" name="Group 103"/>
            <p:cNvGrpSpPr>
              <a:grpSpLocks/>
            </p:cNvGrpSpPr>
            <p:nvPr/>
          </p:nvGrpSpPr>
          <p:grpSpPr bwMode="auto">
            <a:xfrm>
              <a:off x="2679700" y="2463801"/>
              <a:ext cx="1156593" cy="1036638"/>
              <a:chOff x="1908" y="1552"/>
              <a:chExt cx="736" cy="762"/>
            </a:xfrm>
          </p:grpSpPr>
          <p:pic>
            <p:nvPicPr>
              <p:cNvPr id="52" name="Picture 97" descr="speech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08" y="1552"/>
                <a:ext cx="736" cy="762"/>
              </a:xfrm>
              <a:prstGeom prst="rect">
                <a:avLst/>
              </a:prstGeom>
              <a:noFill/>
            </p:spPr>
          </p:pic>
          <p:sp>
            <p:nvSpPr>
              <p:cNvPr id="53" name="Text Box 63"/>
              <p:cNvSpPr txBox="1">
                <a:spLocks noChangeArrowheads="1"/>
              </p:cNvSpPr>
              <p:nvPr/>
            </p:nvSpPr>
            <p:spPr bwMode="auto">
              <a:xfrm>
                <a:off x="2101" y="1756"/>
                <a:ext cx="375" cy="3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bg1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r>
                  <a:rPr lang="en-US" altLang="ko-KR" sz="26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울릉도M" pitchFamily="18" charset="-127"/>
                    <a:ea typeface="HY울릉도M" pitchFamily="18" charset="-127"/>
                  </a:rPr>
                  <a:t>Ⅰ</a:t>
                </a:r>
              </a:p>
            </p:txBody>
          </p:sp>
        </p:grpSp>
      </p:grpSp>
      <p:sp>
        <p:nvSpPr>
          <p:cNvPr id="58" name="Text Box 23"/>
          <p:cNvSpPr txBox="1">
            <a:spLocks noChangeArrowheads="1"/>
          </p:cNvSpPr>
          <p:nvPr/>
        </p:nvSpPr>
        <p:spPr bwMode="auto">
          <a:xfrm>
            <a:off x="360363" y="642918"/>
            <a:ext cx="2789237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2"/>
            </a:outerShdw>
          </a:effectLst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o-KR" altLang="en-US" sz="450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목  차</a:t>
            </a:r>
            <a:endParaRPr lang="ko-KR" altLang="en-US" sz="450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배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테두리"/>
          <p:cNvPicPr>
            <a:picLocks noChangeAspect="1" noChangeArrowheads="1"/>
          </p:cNvPicPr>
          <p:nvPr/>
        </p:nvPicPr>
        <p:blipFill>
          <a:blip r:embed="rId3" cstate="print"/>
          <a:srcRect t="77824" r="57500"/>
          <a:stretch>
            <a:fillRect/>
          </a:stretch>
        </p:blipFill>
        <p:spPr bwMode="auto">
          <a:xfrm>
            <a:off x="0" y="5337175"/>
            <a:ext cx="3886200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상단"/>
          <p:cNvPicPr>
            <a:picLocks noChangeAspect="1" noChangeArrowheads="1"/>
          </p:cNvPicPr>
          <p:nvPr/>
        </p:nvPicPr>
        <p:blipFill>
          <a:blip r:embed="rId4" cstate="print"/>
          <a:srcRect b="79329"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간지1그림"/>
          <p:cNvPicPr>
            <a:picLocks noChangeAspect="1" noChangeArrowheads="1"/>
          </p:cNvPicPr>
          <p:nvPr/>
        </p:nvPicPr>
        <p:blipFill>
          <a:blip r:embed="rId5" cstate="print"/>
          <a:srcRect l="18507" t="13242"/>
          <a:stretch>
            <a:fillRect/>
          </a:stretch>
        </p:blipFill>
        <p:spPr bwMode="auto">
          <a:xfrm>
            <a:off x="1692275" y="908050"/>
            <a:ext cx="74517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 descr="ba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88" y="2713038"/>
            <a:ext cx="6721475" cy="8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1744662" y="2836863"/>
            <a:ext cx="621171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Ⅰ </a:t>
            </a: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사업계획서 작성 참고 사항</a:t>
            </a:r>
            <a:endParaRPr lang="ko-KR" altLang="en-US" sz="3000" b="1" i="1" dirty="0">
              <a:solidFill>
                <a:schemeClr val="accent6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721940" y="1052736"/>
            <a:ext cx="7810500" cy="2043113"/>
            <a:chOff x="558800" y="765175"/>
            <a:chExt cx="7810500" cy="2043113"/>
          </a:xfrm>
        </p:grpSpPr>
        <p:sp>
          <p:nvSpPr>
            <p:cNvPr id="38" name="AutoShape 57"/>
            <p:cNvSpPr>
              <a:spLocks noChangeArrowheads="1"/>
            </p:cNvSpPr>
            <p:nvPr/>
          </p:nvSpPr>
          <p:spPr bwMode="gray">
            <a:xfrm>
              <a:off x="2744788" y="1519238"/>
              <a:ext cx="471487" cy="541337"/>
            </a:xfrm>
            <a:prstGeom prst="chevron">
              <a:avLst>
                <a:gd name="adj" fmla="val 52514"/>
              </a:avLst>
            </a:prstGeom>
            <a:solidFill>
              <a:srgbClr val="458F8F"/>
            </a:soli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42" name="AutoShape 58"/>
            <p:cNvSpPr>
              <a:spLocks noChangeArrowheads="1"/>
            </p:cNvSpPr>
            <p:nvPr/>
          </p:nvSpPr>
          <p:spPr bwMode="gray">
            <a:xfrm>
              <a:off x="5646738" y="1519238"/>
              <a:ext cx="469900" cy="541337"/>
            </a:xfrm>
            <a:prstGeom prst="chevron">
              <a:avLst>
                <a:gd name="adj" fmla="val 52514"/>
              </a:avLst>
            </a:prstGeom>
            <a:solidFill>
              <a:srgbClr val="9999FF"/>
            </a:soli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43" name="Oval 59"/>
            <p:cNvSpPr>
              <a:spLocks noChangeArrowheads="1"/>
            </p:cNvSpPr>
            <p:nvPr/>
          </p:nvSpPr>
          <p:spPr bwMode="gray">
            <a:xfrm>
              <a:off x="6362700" y="771525"/>
              <a:ext cx="2006600" cy="2036763"/>
            </a:xfrm>
            <a:prstGeom prst="ellipse">
              <a:avLst/>
            </a:prstGeom>
            <a:gradFill rotWithShape="1">
              <a:gsLst>
                <a:gs pos="0">
                  <a:srgbClr val="9999FF">
                    <a:gamma/>
                    <a:tint val="0"/>
                    <a:invGamma/>
                  </a:srgbClr>
                </a:gs>
                <a:gs pos="50000">
                  <a:srgbClr val="9999FF"/>
                </a:gs>
                <a:gs pos="100000">
                  <a:srgbClr val="99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44" name="Oval 60"/>
            <p:cNvSpPr>
              <a:spLocks noChangeArrowheads="1"/>
            </p:cNvSpPr>
            <p:nvPr/>
          </p:nvSpPr>
          <p:spPr bwMode="gray">
            <a:xfrm>
              <a:off x="6362700" y="771525"/>
              <a:ext cx="2006600" cy="2036763"/>
            </a:xfrm>
            <a:prstGeom prst="ellipse">
              <a:avLst/>
            </a:prstGeom>
            <a:gradFill rotWithShape="1">
              <a:gsLst>
                <a:gs pos="0">
                  <a:srgbClr val="9999FF">
                    <a:alpha val="32001"/>
                  </a:srgbClr>
                </a:gs>
                <a:gs pos="100000">
                  <a:srgbClr val="99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45" name="Oval 61"/>
            <p:cNvSpPr>
              <a:spLocks noChangeArrowheads="1"/>
            </p:cNvSpPr>
            <p:nvPr/>
          </p:nvSpPr>
          <p:spPr bwMode="gray">
            <a:xfrm>
              <a:off x="6494463" y="904875"/>
              <a:ext cx="1744662" cy="1771650"/>
            </a:xfrm>
            <a:prstGeom prst="ellipse">
              <a:avLst/>
            </a:prstGeom>
            <a:gradFill rotWithShape="1">
              <a:gsLst>
                <a:gs pos="0">
                  <a:srgbClr val="9999FF">
                    <a:gamma/>
                    <a:shade val="54118"/>
                    <a:invGamma/>
                  </a:srgbClr>
                </a:gs>
                <a:gs pos="50000">
                  <a:srgbClr val="9999FF"/>
                </a:gs>
                <a:gs pos="100000">
                  <a:srgbClr val="99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3" name="Oval 62"/>
            <p:cNvSpPr>
              <a:spLocks noChangeArrowheads="1"/>
            </p:cNvSpPr>
            <p:nvPr/>
          </p:nvSpPr>
          <p:spPr bwMode="gray">
            <a:xfrm>
              <a:off x="6523038" y="914400"/>
              <a:ext cx="1746250" cy="1771650"/>
            </a:xfrm>
            <a:prstGeom prst="ellipse">
              <a:avLst/>
            </a:prstGeom>
            <a:gradFill rotWithShape="1">
              <a:gsLst>
                <a:gs pos="0">
                  <a:srgbClr val="9999FF">
                    <a:gamma/>
                    <a:shade val="63529"/>
                    <a:invGamma/>
                  </a:srgbClr>
                </a:gs>
                <a:gs pos="100000">
                  <a:srgbClr val="99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4" name="Oval 63"/>
            <p:cNvSpPr>
              <a:spLocks noChangeArrowheads="1"/>
            </p:cNvSpPr>
            <p:nvPr/>
          </p:nvSpPr>
          <p:spPr bwMode="gray">
            <a:xfrm>
              <a:off x="6586538" y="990600"/>
              <a:ext cx="1573212" cy="1595438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5" name="Oval 64"/>
            <p:cNvSpPr>
              <a:spLocks noChangeArrowheads="1"/>
            </p:cNvSpPr>
            <p:nvPr/>
          </p:nvSpPr>
          <p:spPr bwMode="gray">
            <a:xfrm>
              <a:off x="558800" y="765175"/>
              <a:ext cx="2006600" cy="2038350"/>
            </a:xfrm>
            <a:prstGeom prst="ellipse">
              <a:avLst/>
            </a:prstGeom>
            <a:gradFill rotWithShape="1">
              <a:gsLst>
                <a:gs pos="0">
                  <a:srgbClr val="6C9BBE">
                    <a:gamma/>
                    <a:tint val="0"/>
                    <a:invGamma/>
                  </a:srgbClr>
                </a:gs>
                <a:gs pos="50000">
                  <a:srgbClr val="6C9BBE"/>
                </a:gs>
                <a:gs pos="100000">
                  <a:srgbClr val="6C9BBE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6" name="Oval 65"/>
            <p:cNvSpPr>
              <a:spLocks noChangeArrowheads="1"/>
            </p:cNvSpPr>
            <p:nvPr/>
          </p:nvSpPr>
          <p:spPr bwMode="gray">
            <a:xfrm>
              <a:off x="558800" y="765175"/>
              <a:ext cx="2006600" cy="2038350"/>
            </a:xfrm>
            <a:prstGeom prst="ellipse">
              <a:avLst/>
            </a:prstGeom>
            <a:gradFill rotWithShape="1">
              <a:gsLst>
                <a:gs pos="0">
                  <a:srgbClr val="6C9BBE">
                    <a:alpha val="32001"/>
                  </a:srgbClr>
                </a:gs>
                <a:gs pos="100000">
                  <a:srgbClr val="6C9BBE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7" name="Oval 66"/>
            <p:cNvSpPr>
              <a:spLocks noChangeArrowheads="1"/>
            </p:cNvSpPr>
            <p:nvPr/>
          </p:nvSpPr>
          <p:spPr bwMode="gray">
            <a:xfrm>
              <a:off x="688975" y="896938"/>
              <a:ext cx="1744663" cy="1771650"/>
            </a:xfrm>
            <a:prstGeom prst="ellipse">
              <a:avLst/>
            </a:prstGeom>
            <a:gradFill rotWithShape="1">
              <a:gsLst>
                <a:gs pos="0">
                  <a:srgbClr val="6C9BBE">
                    <a:gamma/>
                    <a:shade val="54118"/>
                    <a:invGamma/>
                  </a:srgbClr>
                </a:gs>
                <a:gs pos="50000">
                  <a:srgbClr val="6C9BBE"/>
                </a:gs>
                <a:gs pos="100000">
                  <a:srgbClr val="6C9BBE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59" name="Oval 67"/>
            <p:cNvSpPr>
              <a:spLocks noChangeArrowheads="1"/>
            </p:cNvSpPr>
            <p:nvPr/>
          </p:nvSpPr>
          <p:spPr bwMode="gray">
            <a:xfrm>
              <a:off x="690563" y="901700"/>
              <a:ext cx="1746250" cy="1771650"/>
            </a:xfrm>
            <a:prstGeom prst="ellipse">
              <a:avLst/>
            </a:prstGeom>
            <a:gradFill rotWithShape="1">
              <a:gsLst>
                <a:gs pos="0">
                  <a:srgbClr val="6C9BBE">
                    <a:gamma/>
                    <a:shade val="63529"/>
                    <a:invGamma/>
                  </a:srgbClr>
                </a:gs>
                <a:gs pos="100000">
                  <a:srgbClr val="6C9BBE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62" name="Oval 68"/>
            <p:cNvSpPr>
              <a:spLocks noChangeArrowheads="1"/>
            </p:cNvSpPr>
            <p:nvPr/>
          </p:nvSpPr>
          <p:spPr bwMode="gray">
            <a:xfrm>
              <a:off x="776288" y="987425"/>
              <a:ext cx="1571625" cy="1595438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grpSp>
          <p:nvGrpSpPr>
            <p:cNvPr id="64" name="Group 69"/>
            <p:cNvGrpSpPr>
              <a:grpSpLocks/>
            </p:cNvGrpSpPr>
            <p:nvPr/>
          </p:nvGrpSpPr>
          <p:grpSpPr bwMode="auto">
            <a:xfrm>
              <a:off x="801688" y="1011238"/>
              <a:ext cx="1520825" cy="1543050"/>
              <a:chOff x="4166" y="1706"/>
              <a:chExt cx="1252" cy="1252"/>
            </a:xfrm>
          </p:grpSpPr>
          <p:sp>
            <p:nvSpPr>
              <p:cNvPr id="93" name="Oval 7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4" name="Oval 71"/>
              <p:cNvSpPr>
                <a:spLocks noChangeArrowheads="1"/>
              </p:cNvSpPr>
              <p:nvPr/>
            </p:nvSpPr>
            <p:spPr bwMode="gray">
              <a:xfrm>
                <a:off x="4182" y="1712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5" name="Oval 7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6" name="Oval 73"/>
              <p:cNvSpPr>
                <a:spLocks noChangeArrowheads="1"/>
              </p:cNvSpPr>
              <p:nvPr/>
            </p:nvSpPr>
            <p:spPr bwMode="gray">
              <a:xfrm>
                <a:off x="4263" y="1758"/>
                <a:ext cx="1034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65" name="Oval 74"/>
            <p:cNvSpPr>
              <a:spLocks noChangeArrowheads="1"/>
            </p:cNvSpPr>
            <p:nvPr/>
          </p:nvSpPr>
          <p:spPr bwMode="gray">
            <a:xfrm>
              <a:off x="3460750" y="771525"/>
              <a:ext cx="2008188" cy="2036763"/>
            </a:xfrm>
            <a:prstGeom prst="ellipse">
              <a:avLst/>
            </a:prstGeom>
            <a:gradFill rotWithShape="1">
              <a:gsLst>
                <a:gs pos="0">
                  <a:srgbClr val="458F8F">
                    <a:gamma/>
                    <a:tint val="0"/>
                    <a:invGamma/>
                  </a:srgbClr>
                </a:gs>
                <a:gs pos="50000">
                  <a:srgbClr val="458F8F"/>
                </a:gs>
                <a:gs pos="100000">
                  <a:srgbClr val="458F8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66" name="Oval 75"/>
            <p:cNvSpPr>
              <a:spLocks noChangeArrowheads="1"/>
            </p:cNvSpPr>
            <p:nvPr/>
          </p:nvSpPr>
          <p:spPr bwMode="gray">
            <a:xfrm>
              <a:off x="3460750" y="771525"/>
              <a:ext cx="2008188" cy="2036763"/>
            </a:xfrm>
            <a:prstGeom prst="ellipse">
              <a:avLst/>
            </a:prstGeom>
            <a:gradFill rotWithShape="1">
              <a:gsLst>
                <a:gs pos="0">
                  <a:srgbClr val="458F8F">
                    <a:alpha val="32001"/>
                  </a:srgbClr>
                </a:gs>
                <a:gs pos="100000">
                  <a:srgbClr val="458F8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67" name="Oval 76"/>
            <p:cNvSpPr>
              <a:spLocks noChangeArrowheads="1"/>
            </p:cNvSpPr>
            <p:nvPr/>
          </p:nvSpPr>
          <p:spPr bwMode="gray">
            <a:xfrm>
              <a:off x="3592513" y="904875"/>
              <a:ext cx="1744662" cy="1771650"/>
            </a:xfrm>
            <a:prstGeom prst="ellipse">
              <a:avLst/>
            </a:prstGeom>
            <a:gradFill rotWithShape="1">
              <a:gsLst>
                <a:gs pos="0">
                  <a:srgbClr val="458F8F">
                    <a:gamma/>
                    <a:shade val="54118"/>
                    <a:invGamma/>
                  </a:srgbClr>
                </a:gs>
                <a:gs pos="50000">
                  <a:srgbClr val="458F8F"/>
                </a:gs>
                <a:gs pos="100000">
                  <a:srgbClr val="458F8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1" name="Oval 77"/>
            <p:cNvSpPr>
              <a:spLocks noChangeArrowheads="1"/>
            </p:cNvSpPr>
            <p:nvPr/>
          </p:nvSpPr>
          <p:spPr bwMode="gray">
            <a:xfrm>
              <a:off x="3594100" y="906463"/>
              <a:ext cx="1744663" cy="1771650"/>
            </a:xfrm>
            <a:prstGeom prst="ellipse">
              <a:avLst/>
            </a:prstGeom>
            <a:gradFill rotWithShape="1">
              <a:gsLst>
                <a:gs pos="0">
                  <a:srgbClr val="458F8F">
                    <a:gamma/>
                    <a:shade val="63529"/>
                    <a:invGamma/>
                  </a:srgbClr>
                </a:gs>
                <a:gs pos="100000">
                  <a:srgbClr val="458F8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4" name="Oval 78"/>
            <p:cNvSpPr>
              <a:spLocks noChangeArrowheads="1"/>
            </p:cNvSpPr>
            <p:nvPr/>
          </p:nvSpPr>
          <p:spPr bwMode="gray">
            <a:xfrm>
              <a:off x="3678238" y="990600"/>
              <a:ext cx="1571625" cy="1595438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/>
            </a:p>
          </p:txBody>
        </p:sp>
        <p:grpSp>
          <p:nvGrpSpPr>
            <p:cNvPr id="75" name="Group 79"/>
            <p:cNvGrpSpPr>
              <a:grpSpLocks/>
            </p:cNvGrpSpPr>
            <p:nvPr/>
          </p:nvGrpSpPr>
          <p:grpSpPr bwMode="auto">
            <a:xfrm>
              <a:off x="3705225" y="1011238"/>
              <a:ext cx="1520825" cy="1543050"/>
              <a:chOff x="4166" y="1706"/>
              <a:chExt cx="1252" cy="1252"/>
            </a:xfrm>
          </p:grpSpPr>
          <p:sp>
            <p:nvSpPr>
              <p:cNvPr id="89" name="Oval 8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0" name="Oval 81"/>
              <p:cNvSpPr>
                <a:spLocks noChangeArrowheads="1"/>
              </p:cNvSpPr>
              <p:nvPr/>
            </p:nvSpPr>
            <p:spPr bwMode="gray">
              <a:xfrm>
                <a:off x="4182" y="1712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1" name="Oval 8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92" name="Oval 83"/>
              <p:cNvSpPr>
                <a:spLocks noChangeArrowheads="1"/>
              </p:cNvSpPr>
              <p:nvPr/>
            </p:nvSpPr>
            <p:spPr bwMode="gray">
              <a:xfrm>
                <a:off x="4263" y="1758"/>
                <a:ext cx="1034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grpSp>
          <p:nvGrpSpPr>
            <p:cNvPr id="76" name="Group 84"/>
            <p:cNvGrpSpPr>
              <a:grpSpLocks/>
            </p:cNvGrpSpPr>
            <p:nvPr/>
          </p:nvGrpSpPr>
          <p:grpSpPr bwMode="auto">
            <a:xfrm>
              <a:off x="6615113" y="1011238"/>
              <a:ext cx="1522412" cy="1543050"/>
              <a:chOff x="4166" y="1706"/>
              <a:chExt cx="1252" cy="1252"/>
            </a:xfrm>
          </p:grpSpPr>
          <p:sp>
            <p:nvSpPr>
              <p:cNvPr id="85" name="Oval 85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6" name="Oval 86"/>
              <p:cNvSpPr>
                <a:spLocks noChangeArrowheads="1"/>
              </p:cNvSpPr>
              <p:nvPr/>
            </p:nvSpPr>
            <p:spPr bwMode="gray">
              <a:xfrm>
                <a:off x="4182" y="1712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7" name="Oval 87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88" name="Oval 88"/>
              <p:cNvSpPr>
                <a:spLocks noChangeArrowheads="1"/>
              </p:cNvSpPr>
              <p:nvPr/>
            </p:nvSpPr>
            <p:spPr bwMode="gray">
              <a:xfrm>
                <a:off x="4263" y="1758"/>
                <a:ext cx="1034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80" name="Text Box 89"/>
            <p:cNvSpPr txBox="1">
              <a:spLocks noChangeArrowheads="1"/>
            </p:cNvSpPr>
            <p:nvPr/>
          </p:nvSpPr>
          <p:spPr bwMode="gray">
            <a:xfrm>
              <a:off x="1174750" y="1412875"/>
              <a:ext cx="781050" cy="822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전산</a:t>
              </a:r>
            </a:p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접수</a:t>
              </a:r>
            </a:p>
          </p:txBody>
        </p:sp>
        <p:sp>
          <p:nvSpPr>
            <p:cNvPr id="83" name="Text Box 90"/>
            <p:cNvSpPr txBox="1">
              <a:spLocks noChangeArrowheads="1"/>
            </p:cNvSpPr>
            <p:nvPr/>
          </p:nvSpPr>
          <p:spPr bwMode="gray">
            <a:xfrm>
              <a:off x="3617913" y="1468438"/>
              <a:ext cx="1676400" cy="822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사업계획서</a:t>
              </a:r>
            </a:p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작성</a:t>
              </a:r>
            </a:p>
          </p:txBody>
        </p:sp>
        <p:sp>
          <p:nvSpPr>
            <p:cNvPr id="84" name="Text Box 91"/>
            <p:cNvSpPr txBox="1">
              <a:spLocks noChangeArrowheads="1"/>
            </p:cNvSpPr>
            <p:nvPr/>
          </p:nvSpPr>
          <p:spPr bwMode="gray">
            <a:xfrm>
              <a:off x="6991350" y="1412875"/>
              <a:ext cx="781050" cy="8223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서류</a:t>
              </a:r>
            </a:p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2400" b="1">
                  <a:solidFill>
                    <a:srgbClr val="000000"/>
                  </a:solidFill>
                  <a:effectLst/>
                  <a:latin typeface="Arial" charset="0"/>
                  <a:ea typeface="HY견고딕" pitchFamily="18" charset="-127"/>
                </a:rPr>
                <a:t>제출</a:t>
              </a:r>
            </a:p>
          </p:txBody>
        </p:sp>
      </p:grpSp>
      <p:sp>
        <p:nvSpPr>
          <p:cNvPr id="100" name="AutoShape 5"/>
          <p:cNvSpPr>
            <a:spLocks noChangeArrowheads="1"/>
          </p:cNvSpPr>
          <p:nvPr/>
        </p:nvSpPr>
        <p:spPr bwMode="auto">
          <a:xfrm>
            <a:off x="503404" y="3212976"/>
            <a:ext cx="2358622" cy="3312368"/>
          </a:xfrm>
          <a:prstGeom prst="roundRect">
            <a:avLst>
              <a:gd name="adj" fmla="val 4023"/>
            </a:avLst>
          </a:prstGeom>
          <a:gradFill rotWithShape="1">
            <a:gsLst>
              <a:gs pos="0">
                <a:schemeClr val="bg1"/>
              </a:gs>
              <a:gs pos="100000">
                <a:srgbClr val="F2EEDE"/>
              </a:gs>
            </a:gsLst>
            <a:lin ang="5400000" scaled="1"/>
          </a:gradFill>
          <a:ln w="38100" algn="ctr">
            <a:solidFill>
              <a:srgbClr val="905E28"/>
            </a:solidFill>
            <a:round/>
            <a:headEnd/>
            <a:tailEnd/>
          </a:ln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hlinkClick r:id="rId3"/>
              </a:rPr>
              <a:t>http://itech.keit.re.kr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n-ea"/>
                <a:hlinkClick r:id="rId4"/>
              </a:rPr>
              <a:t>www.smtech.go.kr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 eaLnBrk="1" latinLnBrk="1" hangingPunct="1">
              <a:spcBef>
                <a:spcPct val="0"/>
              </a:spcBef>
              <a:buClrTx/>
            </a:pPr>
            <a:endParaRPr kumimoji="1" lang="en-US" altLang="ko-KR" sz="11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과제별 개발목표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사업비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주관기관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, </a:t>
            </a: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참여기관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등 입력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endParaRPr kumimoji="1" lang="en-US" altLang="ko-KR" sz="1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과제번호 </a:t>
            </a: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전산 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1" lang="ko-KR" altLang="en-US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등록시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1" lang="ko-KR" altLang="en-US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부여받은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번호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endParaRPr kumimoji="1" lang="en-US" altLang="ko-KR" sz="1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전산접수는 서류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제출 이전에 마감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2" name="AutoShape 5"/>
          <p:cNvSpPr>
            <a:spLocks noChangeArrowheads="1"/>
          </p:cNvSpPr>
          <p:nvPr/>
        </p:nvSpPr>
        <p:spPr bwMode="auto">
          <a:xfrm>
            <a:off x="3419872" y="3212976"/>
            <a:ext cx="2376264" cy="3312368"/>
          </a:xfrm>
          <a:prstGeom prst="roundRect">
            <a:avLst>
              <a:gd name="adj" fmla="val 4023"/>
            </a:avLst>
          </a:prstGeom>
          <a:gradFill rotWithShape="1">
            <a:gsLst>
              <a:gs pos="0">
                <a:schemeClr val="bg1"/>
              </a:gs>
              <a:gs pos="100000">
                <a:srgbClr val="F2EEDE"/>
              </a:gs>
            </a:gsLst>
            <a:lin ang="5400000" scaled="1"/>
          </a:gradFill>
          <a:ln w="38100" algn="ctr">
            <a:solidFill>
              <a:srgbClr val="905E28"/>
            </a:solidFill>
            <a:round/>
            <a:headEnd/>
            <a:tailEnd/>
          </a:ln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사업계획서 양식 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algn="ctr">
              <a:spcBef>
                <a:spcPct val="0"/>
              </a:spcBef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다운로드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홈페이지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ctr">
              <a:spcBef>
                <a:spcPct val="0"/>
              </a:spcBef>
            </a:pPr>
            <a:endParaRPr kumimoji="1" lang="en-US" altLang="ko-KR" sz="105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공고상의 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RFP </a:t>
            </a: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참고하여 과제목표 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내용 작성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endParaRPr kumimoji="1" lang="en-US" altLang="ko-KR" sz="105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사업비 산정은 관련 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규정을 준수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endParaRPr kumimoji="1" lang="en-US" altLang="ko-KR" sz="11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사업계획서 작성 후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전산입력이 </a:t>
            </a:r>
            <a:r>
              <a:rPr kumimoji="1" lang="ko-KR" altLang="en-U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바람직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4" name="AutoShape 5"/>
          <p:cNvSpPr>
            <a:spLocks noChangeArrowheads="1"/>
          </p:cNvSpPr>
          <p:nvPr/>
        </p:nvSpPr>
        <p:spPr bwMode="auto">
          <a:xfrm>
            <a:off x="6300192" y="3212976"/>
            <a:ext cx="2376264" cy="3312368"/>
          </a:xfrm>
          <a:prstGeom prst="roundRect">
            <a:avLst>
              <a:gd name="adj" fmla="val 4023"/>
            </a:avLst>
          </a:prstGeom>
          <a:gradFill rotWithShape="1">
            <a:gsLst>
              <a:gs pos="0">
                <a:schemeClr val="bg1"/>
              </a:gs>
              <a:gs pos="100000">
                <a:srgbClr val="F2EEDE"/>
              </a:gs>
            </a:gsLst>
            <a:lin ang="5400000" scaled="1"/>
          </a:gradFill>
          <a:ln w="38100" algn="ctr">
            <a:solidFill>
              <a:srgbClr val="905E28"/>
            </a:solidFill>
            <a:round/>
            <a:headEnd/>
            <a:tailEnd/>
          </a:ln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1" lang="ko-KR" altLang="en-US" b="1" spc="50" dirty="0" err="1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제출처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: KEIT</a:t>
            </a:r>
          </a:p>
          <a:p>
            <a:pPr>
              <a:spcBef>
                <a:spcPct val="0"/>
              </a:spcBef>
            </a:pPr>
            <a:endParaRPr kumimoji="1" lang="en-US" altLang="ko-KR" sz="105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제출서류 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 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계획서 및 첨부서류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 eaLnBrk="1" latinLnBrk="1" hangingPunct="1">
              <a:spcBef>
                <a:spcPct val="0"/>
              </a:spcBef>
              <a:buClrTx/>
            </a:pPr>
            <a:endParaRPr kumimoji="1" lang="en-US" altLang="ko-KR" sz="105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제출 방법</a:t>
            </a: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인편 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또는 우편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마감일 </a:t>
            </a: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18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시까지 도착</a:t>
            </a: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spcBef>
                <a:spcPct val="0"/>
              </a:spcBef>
            </a:pPr>
            <a:endParaRPr kumimoji="1" lang="en-US" altLang="ko-KR" sz="11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1" lang="ko-KR" altLang="en-US" b="1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반려 및 포기</a:t>
            </a:r>
            <a:endParaRPr kumimoji="1" lang="en-US" altLang="ko-KR" b="1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-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전산 </a:t>
            </a:r>
            <a:r>
              <a:rPr kumimoji="1" lang="ko-KR" altLang="en-U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미접수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과제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spcBef>
                <a:spcPct val="0"/>
              </a:spcBef>
            </a:pPr>
            <a:r>
              <a:rPr kumimoji="1" lang="en-US" altLang="ko-K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 - </a:t>
            </a:r>
            <a:r>
              <a:rPr kumimoji="1" lang="ko-KR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중요서류 </a:t>
            </a:r>
            <a:r>
              <a:rPr kumimoji="1" lang="ko-KR" altLang="en-U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미제출</a:t>
            </a:r>
            <a:endParaRPr kumimoji="1" lang="en-US" altLang="ko-KR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467544" y="1124744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가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기술개발의 일반적 지원 범위</a:t>
              </a:r>
              <a:endParaRPr lang="ko-KR" altLang="en-US" sz="2400" b="1" kern="1200" dirty="0"/>
            </a:p>
          </p:txBody>
        </p:sp>
      </p:grpSp>
      <p:sp>
        <p:nvSpPr>
          <p:cNvPr id="51" name="AutoShape 1077"/>
          <p:cNvSpPr>
            <a:spLocks noChangeArrowheads="1"/>
          </p:cNvSpPr>
          <p:nvPr/>
        </p:nvSpPr>
        <p:spPr bwMode="auto">
          <a:xfrm>
            <a:off x="714375" y="2092226"/>
            <a:ext cx="7715250" cy="3929062"/>
          </a:xfrm>
          <a:prstGeom prst="roundRect">
            <a:avLst>
              <a:gd name="adj" fmla="val 5630"/>
            </a:avLst>
          </a:prstGeom>
          <a:solidFill>
            <a:schemeClr val="bg1">
              <a:lumMod val="95000"/>
            </a:schemeClr>
          </a:solidFill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tIns="82800" anchor="ctr"/>
          <a:lstStyle/>
          <a:p>
            <a:pPr>
              <a:defRPr/>
            </a:pPr>
            <a:endParaRPr lang="ko-KR" alt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1331913" y="1721768"/>
            <a:ext cx="17272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8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1331913" y="1648743"/>
            <a:ext cx="223202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8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0" name="Text Box 9"/>
          <p:cNvSpPr txBox="1">
            <a:spLocks noChangeArrowheads="1"/>
          </p:cNvSpPr>
          <p:nvPr/>
        </p:nvSpPr>
        <p:spPr bwMode="auto">
          <a:xfrm>
            <a:off x="1042988" y="2657376"/>
            <a:ext cx="7705725" cy="2905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3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1" name="Text Box 10"/>
          <p:cNvSpPr txBox="1">
            <a:spLocks noChangeArrowheads="1"/>
          </p:cNvSpPr>
          <p:nvPr/>
        </p:nvSpPr>
        <p:spPr bwMode="auto">
          <a:xfrm>
            <a:off x="3348038" y="2512913"/>
            <a:ext cx="3095625" cy="2905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3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3" name="Text Box 13"/>
          <p:cNvSpPr txBox="1">
            <a:spLocks noChangeArrowheads="1"/>
          </p:cNvSpPr>
          <p:nvPr/>
        </p:nvSpPr>
        <p:spPr bwMode="auto">
          <a:xfrm>
            <a:off x="684213" y="2728813"/>
            <a:ext cx="7632700" cy="2905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3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4" name="Text Box 12"/>
          <p:cNvSpPr txBox="1">
            <a:spLocks noChangeArrowheads="1"/>
          </p:cNvSpPr>
          <p:nvPr/>
        </p:nvSpPr>
        <p:spPr bwMode="auto">
          <a:xfrm>
            <a:off x="4140200" y="2297013"/>
            <a:ext cx="3744913" cy="2905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ko-KR" altLang="ko-KR" sz="1300"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8" name="Rectangle 11"/>
          <p:cNvSpPr>
            <a:spLocks noChangeArrowheads="1"/>
          </p:cNvSpPr>
          <p:nvPr/>
        </p:nvSpPr>
        <p:spPr bwMode="auto">
          <a:xfrm>
            <a:off x="1835150" y="2592288"/>
            <a:ext cx="5545138" cy="2881313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50000">
                <a:srgbClr val="FFD5D7"/>
              </a:gs>
              <a:gs pos="100000">
                <a:srgbClr val="FF7C80"/>
              </a:gs>
            </a:gsLst>
            <a:lin ang="5400000" scaled="1"/>
          </a:gradFill>
          <a:ln w="9525">
            <a:solidFill>
              <a:schemeClr val="tx1"/>
            </a:solidFill>
            <a:prstDash val="dashDot"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lang="ko-KR" altLang="ko-KR" sz="1100">
              <a:solidFill>
                <a:srgbClr val="000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Text Box 21"/>
          <p:cNvSpPr txBox="1">
            <a:spLocks noChangeArrowheads="1"/>
          </p:cNvSpPr>
          <p:nvPr/>
        </p:nvSpPr>
        <p:spPr bwMode="auto">
          <a:xfrm>
            <a:off x="3995936" y="2740858"/>
            <a:ext cx="1293813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2000" dirty="0">
                <a:latin typeface="HY헤드라인M" pitchFamily="18" charset="-127"/>
                <a:ea typeface="HY헤드라인M" pitchFamily="18" charset="-127"/>
              </a:rPr>
              <a:t>지원범위</a:t>
            </a:r>
          </a:p>
        </p:txBody>
      </p:sp>
      <p:sp>
        <p:nvSpPr>
          <p:cNvPr id="70" name="AutoShape 15"/>
          <p:cNvSpPr>
            <a:spLocks noChangeArrowheads="1"/>
          </p:cNvSpPr>
          <p:nvPr/>
        </p:nvSpPr>
        <p:spPr bwMode="auto">
          <a:xfrm rot="16200000">
            <a:off x="4237037" y="3917851"/>
            <a:ext cx="619125" cy="43815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rgbClr val="003366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>
              <a:spcBef>
                <a:spcPct val="0"/>
              </a:spcBef>
              <a:defRPr/>
            </a:pPr>
            <a:endParaRPr lang="ko-KR" altLang="en-U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2" name="Rectangle 16"/>
          <p:cNvSpPr>
            <a:spLocks noChangeArrowheads="1"/>
          </p:cNvSpPr>
          <p:nvPr/>
        </p:nvSpPr>
        <p:spPr bwMode="auto">
          <a:xfrm>
            <a:off x="2870200" y="3416201"/>
            <a:ext cx="14097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Lab.(Bench)</a:t>
            </a:r>
          </a:p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Scale</a:t>
            </a:r>
          </a:p>
        </p:txBody>
      </p:sp>
      <p:sp>
        <p:nvSpPr>
          <p:cNvPr id="73" name="Rectangle 17"/>
          <p:cNvSpPr>
            <a:spLocks noChangeArrowheads="1"/>
          </p:cNvSpPr>
          <p:nvPr/>
        </p:nvSpPr>
        <p:spPr bwMode="auto">
          <a:xfrm>
            <a:off x="4862513" y="3416201"/>
            <a:ext cx="1408112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  <a:defRPr/>
            </a:pPr>
            <a:endParaRPr lang="ko-KR" altLang="ko-KR" sz="24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5" name="Rectangle 18"/>
          <p:cNvSpPr>
            <a:spLocks noChangeArrowheads="1"/>
          </p:cNvSpPr>
          <p:nvPr/>
        </p:nvSpPr>
        <p:spPr bwMode="auto">
          <a:xfrm>
            <a:off x="6807200" y="3416201"/>
            <a:ext cx="1408113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Mass</a:t>
            </a:r>
          </a:p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Production</a:t>
            </a:r>
          </a:p>
        </p:txBody>
      </p:sp>
      <p:sp>
        <p:nvSpPr>
          <p:cNvPr id="76" name="AutoShape 19"/>
          <p:cNvSpPr>
            <a:spLocks noChangeArrowheads="1"/>
          </p:cNvSpPr>
          <p:nvPr/>
        </p:nvSpPr>
        <p:spPr bwMode="auto">
          <a:xfrm rot="16200000">
            <a:off x="6229350" y="3917851"/>
            <a:ext cx="619125" cy="43815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rgbClr val="003366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>
              <a:spcBef>
                <a:spcPct val="0"/>
              </a:spcBef>
              <a:defRPr/>
            </a:pPr>
            <a:endParaRPr lang="ko-KR" altLang="en-U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7" name="Text Box 20"/>
          <p:cNvSpPr txBox="1">
            <a:spLocks noChangeArrowheads="1"/>
          </p:cNvSpPr>
          <p:nvPr/>
        </p:nvSpPr>
        <p:spPr bwMode="auto">
          <a:xfrm>
            <a:off x="5058374" y="3760688"/>
            <a:ext cx="9925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ko-KR" sz="24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Pilot</a:t>
            </a:r>
          </a:p>
          <a:p>
            <a:pPr algn="ctr">
              <a:spcBef>
                <a:spcPct val="0"/>
              </a:spcBef>
            </a:pPr>
            <a:r>
              <a:rPr lang="en-US" altLang="ko-KR" sz="24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Scale</a:t>
            </a:r>
          </a:p>
        </p:txBody>
      </p:sp>
      <p:sp>
        <p:nvSpPr>
          <p:cNvPr id="78" name="AutoShape 15"/>
          <p:cNvSpPr>
            <a:spLocks noChangeArrowheads="1"/>
          </p:cNvSpPr>
          <p:nvPr/>
        </p:nvSpPr>
        <p:spPr bwMode="auto">
          <a:xfrm rot="16200000">
            <a:off x="2266950" y="3917851"/>
            <a:ext cx="619125" cy="43815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rgbClr val="003366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>
              <a:spcBef>
                <a:spcPct val="0"/>
              </a:spcBef>
              <a:defRPr/>
            </a:pPr>
            <a:endParaRPr lang="ko-KR" altLang="en-US" sz="11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9" name="Rectangle 16"/>
          <p:cNvSpPr>
            <a:spLocks noChangeArrowheads="1"/>
          </p:cNvSpPr>
          <p:nvPr/>
        </p:nvSpPr>
        <p:spPr bwMode="auto">
          <a:xfrm>
            <a:off x="900113" y="3416201"/>
            <a:ext cx="1408112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Basic</a:t>
            </a:r>
          </a:p>
          <a:p>
            <a:pPr algn="ctr">
              <a:spcBef>
                <a:spcPct val="0"/>
              </a:spcBef>
              <a:defRPr/>
            </a:pPr>
            <a:r>
              <a:rPr lang="en-US" altLang="ko-KR" sz="200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Research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79375" y="969963"/>
            <a:ext cx="8785225" cy="5699125"/>
            <a:chOff x="79375" y="969963"/>
            <a:chExt cx="8785225" cy="5699125"/>
          </a:xfrm>
        </p:grpSpPr>
        <p:pic>
          <p:nvPicPr>
            <p:cNvPr id="42" name="Picture 110" descr="2"/>
            <p:cNvPicPr>
              <a:picLocks noChangeAspect="1" noChangeArrowheads="1"/>
            </p:cNvPicPr>
            <p:nvPr/>
          </p:nvPicPr>
          <p:blipFill>
            <a:blip r:embed="rId3" cstate="print"/>
            <a:srcRect t="19836"/>
            <a:stretch>
              <a:fillRect/>
            </a:stretch>
          </p:blipFill>
          <p:spPr bwMode="auto">
            <a:xfrm>
              <a:off x="295275" y="1700213"/>
              <a:ext cx="8569325" cy="4968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내용 개체 틀 2"/>
            <p:cNvSpPr>
              <a:spLocks/>
            </p:cNvSpPr>
            <p:nvPr/>
          </p:nvSpPr>
          <p:spPr bwMode="auto">
            <a:xfrm>
              <a:off x="457200" y="1511300"/>
              <a:ext cx="8229600" cy="4525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buClr>
                  <a:srgbClr val="C00000"/>
                </a:buClr>
                <a:buFont typeface="Wingdings" pitchFamily="2" charset="2"/>
                <a:buNone/>
              </a:pPr>
              <a:endParaRPr lang="ko-KR" altLang="ko-KR" sz="1800">
                <a:solidFill>
                  <a:schemeClr val="bg2"/>
                </a:solidFill>
                <a:latin typeface="HY수평선B" pitchFamily="18" charset="-127"/>
                <a:ea typeface="HY수평선B" pitchFamily="18" charset="-127"/>
              </a:endParaRPr>
            </a:p>
          </p:txBody>
        </p:sp>
        <p:pic>
          <p:nvPicPr>
            <p:cNvPr id="44" name="Picture 257" descr="36-2"/>
            <p:cNvPicPr>
              <a:picLocks noChangeAspect="1" noChangeArrowheads="1"/>
            </p:cNvPicPr>
            <p:nvPr/>
          </p:nvPicPr>
          <p:blipFill>
            <a:blip r:embed="rId4" cstate="print">
              <a:lum contrast="48000"/>
            </a:blip>
            <a:srcRect/>
            <a:stretch>
              <a:fillRect/>
            </a:stretch>
          </p:blipFill>
          <p:spPr bwMode="auto">
            <a:xfrm rot="-5100000">
              <a:off x="738981" y="5125244"/>
              <a:ext cx="823913" cy="1641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5" name="Group 258"/>
            <p:cNvGrpSpPr>
              <a:grpSpLocks/>
            </p:cNvGrpSpPr>
            <p:nvPr/>
          </p:nvGrpSpPr>
          <p:grpSpPr bwMode="auto">
            <a:xfrm>
              <a:off x="1308100" y="5822950"/>
              <a:ext cx="7378700" cy="812800"/>
              <a:chOff x="1112" y="3622"/>
              <a:chExt cx="4648" cy="512"/>
            </a:xfrm>
          </p:grpSpPr>
          <p:pic>
            <p:nvPicPr>
              <p:cNvPr id="280" name="Picture 259" descr="0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12" y="3622"/>
                <a:ext cx="4648" cy="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1" name="Text Box 260"/>
              <p:cNvSpPr txBox="1">
                <a:spLocks noChangeArrowheads="1"/>
              </p:cNvSpPr>
              <p:nvPr/>
            </p:nvSpPr>
            <p:spPr bwMode="auto">
              <a:xfrm>
                <a:off x="1221" y="3657"/>
                <a:ext cx="4117" cy="326"/>
              </a:xfrm>
              <a:prstGeom prst="rect">
                <a:avLst/>
              </a:prstGeom>
              <a:noFill/>
              <a:ln w="6350" algn="ctr">
                <a:noFill/>
                <a:miter lim="800000"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pPr algn="r" defTabSz="762000">
                  <a:defRPr/>
                </a:pPr>
                <a:r>
                  <a:rPr lang="en-US" altLang="ko-KR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TRL </a:t>
                </a:r>
                <a:r>
                  <a:rPr lang="ko-KR" altLang="en-US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단계를 기술수요조사서에 반영하고</a:t>
                </a:r>
                <a:r>
                  <a:rPr lang="en-US" altLang="ko-KR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, </a:t>
                </a:r>
              </a:p>
              <a:p>
                <a:pPr algn="r" defTabSz="762000">
                  <a:defRPr/>
                </a:pPr>
                <a:r>
                  <a:rPr lang="en-US" altLang="ko-KR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TRL </a:t>
                </a:r>
                <a:r>
                  <a:rPr lang="ko-KR" altLang="en-US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단계를 고려하여 과제기획 및 기간 </a:t>
                </a:r>
                <a:r>
                  <a:rPr lang="en-US" altLang="ko-KR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/ </a:t>
                </a:r>
                <a:r>
                  <a:rPr lang="ko-KR" altLang="en-US" sz="1400" b="1" i="1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HY헤드라인M" pitchFamily="18" charset="-127"/>
                    <a:ea typeface="HY헤드라인M" pitchFamily="18" charset="-127"/>
                  </a:rPr>
                  <a:t>예산책정</a:t>
                </a:r>
              </a:p>
            </p:txBody>
          </p:sp>
        </p:grpSp>
        <p:sp>
          <p:nvSpPr>
            <p:cNvPr id="53" name="AutoShape 29"/>
            <p:cNvSpPr>
              <a:spLocks noChangeArrowheads="1"/>
            </p:cNvSpPr>
            <p:nvPr/>
          </p:nvSpPr>
          <p:spPr bwMode="gray">
            <a:xfrm flipH="1">
              <a:off x="6369050" y="2382838"/>
              <a:ext cx="1147763" cy="319087"/>
            </a:xfrm>
            <a:prstGeom prst="parallelogram">
              <a:avLst>
                <a:gd name="adj" fmla="val 87594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gray">
            <a:xfrm>
              <a:off x="6372225" y="2384425"/>
              <a:ext cx="290513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5" name="Line 187"/>
            <p:cNvSpPr>
              <a:spLocks noChangeShapeType="1"/>
            </p:cNvSpPr>
            <p:nvPr/>
          </p:nvSpPr>
          <p:spPr bwMode="auto">
            <a:xfrm>
              <a:off x="485775" y="4225925"/>
              <a:ext cx="0" cy="1290638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>
              <a:off x="2443163" y="4305300"/>
              <a:ext cx="0" cy="1211263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 dirty="0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57" name="Line 189"/>
            <p:cNvSpPr>
              <a:spLocks noChangeShapeType="1"/>
            </p:cNvSpPr>
            <p:nvPr/>
          </p:nvSpPr>
          <p:spPr bwMode="auto">
            <a:xfrm>
              <a:off x="4127500" y="3836988"/>
              <a:ext cx="0" cy="1679575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59" name="Line 190"/>
            <p:cNvSpPr>
              <a:spLocks noChangeShapeType="1"/>
            </p:cNvSpPr>
            <p:nvPr/>
          </p:nvSpPr>
          <p:spPr bwMode="auto">
            <a:xfrm>
              <a:off x="5813425" y="3403600"/>
              <a:ext cx="0" cy="2089150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62" name="Line 191"/>
            <p:cNvSpPr>
              <a:spLocks noChangeShapeType="1"/>
            </p:cNvSpPr>
            <p:nvPr/>
          </p:nvSpPr>
          <p:spPr bwMode="auto">
            <a:xfrm>
              <a:off x="7500938" y="2967038"/>
              <a:ext cx="0" cy="2543175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64" name="Line 192"/>
            <p:cNvSpPr>
              <a:spLocks noChangeShapeType="1"/>
            </p:cNvSpPr>
            <p:nvPr/>
          </p:nvSpPr>
          <p:spPr bwMode="auto">
            <a:xfrm>
              <a:off x="8342313" y="2697163"/>
              <a:ext cx="0" cy="2805112"/>
            </a:xfrm>
            <a:prstGeom prst="line">
              <a:avLst/>
            </a:prstGeom>
            <a:noFill/>
            <a:ln w="9525">
              <a:solidFill>
                <a:srgbClr val="292929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800">
                <a:ln w="28575">
                  <a:solidFill>
                    <a:schemeClr val="tx1"/>
                  </a:solidFill>
                </a:ln>
                <a:latin typeface="+mn-lt"/>
                <a:ea typeface="+mn-ea"/>
              </a:endParaRPr>
            </a:p>
          </p:txBody>
        </p:sp>
        <p:sp>
          <p:nvSpPr>
            <p:cNvPr id="65" name="Rectangle 7"/>
            <p:cNvSpPr>
              <a:spLocks noChangeArrowheads="1"/>
            </p:cNvSpPr>
            <p:nvPr/>
          </p:nvSpPr>
          <p:spPr bwMode="gray">
            <a:xfrm>
              <a:off x="766763" y="4310063"/>
              <a:ext cx="852487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6" name="AutoShape 8"/>
            <p:cNvSpPr>
              <a:spLocks noChangeArrowheads="1"/>
            </p:cNvSpPr>
            <p:nvPr/>
          </p:nvSpPr>
          <p:spPr bwMode="gray">
            <a:xfrm flipH="1">
              <a:off x="473075" y="3990975"/>
              <a:ext cx="1147763" cy="319088"/>
            </a:xfrm>
            <a:prstGeom prst="parallelogram">
              <a:avLst>
                <a:gd name="adj" fmla="val 87594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7" name="Freeform 9"/>
            <p:cNvSpPr>
              <a:spLocks/>
            </p:cNvSpPr>
            <p:nvPr/>
          </p:nvSpPr>
          <p:spPr bwMode="gray">
            <a:xfrm>
              <a:off x="476250" y="3992563"/>
              <a:ext cx="290513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1" name="Rectangle 10"/>
            <p:cNvSpPr>
              <a:spLocks noChangeArrowheads="1"/>
            </p:cNvSpPr>
            <p:nvPr/>
          </p:nvSpPr>
          <p:spPr bwMode="gray">
            <a:xfrm>
              <a:off x="1606550" y="4083050"/>
              <a:ext cx="854075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4" name="AutoShape 11"/>
            <p:cNvSpPr>
              <a:spLocks noChangeArrowheads="1"/>
            </p:cNvSpPr>
            <p:nvPr/>
          </p:nvSpPr>
          <p:spPr bwMode="gray">
            <a:xfrm flipH="1">
              <a:off x="1314450" y="3763963"/>
              <a:ext cx="1147763" cy="319087"/>
            </a:xfrm>
            <a:prstGeom prst="parallelogram">
              <a:avLst>
                <a:gd name="adj" fmla="val 87594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5" name="Freeform 12"/>
            <p:cNvSpPr>
              <a:spLocks/>
            </p:cNvSpPr>
            <p:nvPr/>
          </p:nvSpPr>
          <p:spPr bwMode="gray">
            <a:xfrm>
              <a:off x="1317625" y="3765550"/>
              <a:ext cx="288925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6" name="Rectangle 13"/>
            <p:cNvSpPr>
              <a:spLocks noChangeArrowheads="1"/>
            </p:cNvSpPr>
            <p:nvPr/>
          </p:nvSpPr>
          <p:spPr bwMode="gray">
            <a:xfrm>
              <a:off x="2452688" y="3851275"/>
              <a:ext cx="850900" cy="369888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0" name="AutoShape 14"/>
            <p:cNvSpPr>
              <a:spLocks noChangeArrowheads="1"/>
            </p:cNvSpPr>
            <p:nvPr/>
          </p:nvSpPr>
          <p:spPr bwMode="gray">
            <a:xfrm flipH="1">
              <a:off x="2159000" y="3530600"/>
              <a:ext cx="1146175" cy="320675"/>
            </a:xfrm>
            <a:prstGeom prst="parallelogram">
              <a:avLst>
                <a:gd name="adj" fmla="val 87040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3" name="Freeform 15"/>
            <p:cNvSpPr>
              <a:spLocks/>
            </p:cNvSpPr>
            <p:nvPr/>
          </p:nvSpPr>
          <p:spPr bwMode="gray">
            <a:xfrm>
              <a:off x="2162175" y="3532188"/>
              <a:ext cx="290513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4" name="Rectangle 16"/>
            <p:cNvSpPr>
              <a:spLocks noChangeArrowheads="1"/>
            </p:cNvSpPr>
            <p:nvPr/>
          </p:nvSpPr>
          <p:spPr bwMode="gray">
            <a:xfrm>
              <a:off x="3292475" y="3624263"/>
              <a:ext cx="852488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5" name="AutoShape 17"/>
            <p:cNvSpPr>
              <a:spLocks noChangeArrowheads="1"/>
            </p:cNvSpPr>
            <p:nvPr/>
          </p:nvSpPr>
          <p:spPr bwMode="gray">
            <a:xfrm flipH="1">
              <a:off x="3000375" y="3305175"/>
              <a:ext cx="1146175" cy="319088"/>
            </a:xfrm>
            <a:prstGeom prst="parallelogram">
              <a:avLst>
                <a:gd name="adj" fmla="val 8747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6" name="Freeform 18"/>
            <p:cNvSpPr>
              <a:spLocks/>
            </p:cNvSpPr>
            <p:nvPr/>
          </p:nvSpPr>
          <p:spPr bwMode="gray">
            <a:xfrm>
              <a:off x="3003550" y="3306763"/>
              <a:ext cx="288925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7" name="Rectangle 19"/>
            <p:cNvSpPr>
              <a:spLocks noChangeArrowheads="1"/>
            </p:cNvSpPr>
            <p:nvPr/>
          </p:nvSpPr>
          <p:spPr bwMode="gray">
            <a:xfrm>
              <a:off x="4135438" y="3386138"/>
              <a:ext cx="852487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8" name="AutoShape 20"/>
            <p:cNvSpPr>
              <a:spLocks noChangeArrowheads="1"/>
            </p:cNvSpPr>
            <p:nvPr/>
          </p:nvSpPr>
          <p:spPr bwMode="gray">
            <a:xfrm flipH="1">
              <a:off x="3843338" y="3067050"/>
              <a:ext cx="1146175" cy="319088"/>
            </a:xfrm>
            <a:prstGeom prst="parallelogram">
              <a:avLst>
                <a:gd name="adj" fmla="val 8747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gray">
            <a:xfrm>
              <a:off x="3846513" y="3068638"/>
              <a:ext cx="288925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0" name="Rectangle 22"/>
            <p:cNvSpPr>
              <a:spLocks noChangeArrowheads="1"/>
            </p:cNvSpPr>
            <p:nvPr/>
          </p:nvSpPr>
          <p:spPr bwMode="gray">
            <a:xfrm>
              <a:off x="4976813" y="3160713"/>
              <a:ext cx="852487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1" name="AutoShape 23"/>
            <p:cNvSpPr>
              <a:spLocks noChangeArrowheads="1"/>
            </p:cNvSpPr>
            <p:nvPr/>
          </p:nvSpPr>
          <p:spPr bwMode="gray">
            <a:xfrm flipH="1">
              <a:off x="4683125" y="2841625"/>
              <a:ext cx="1147763" cy="319088"/>
            </a:xfrm>
            <a:prstGeom prst="parallelogram">
              <a:avLst>
                <a:gd name="adj" fmla="val 87594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2" name="Freeform 24"/>
            <p:cNvSpPr>
              <a:spLocks/>
            </p:cNvSpPr>
            <p:nvPr/>
          </p:nvSpPr>
          <p:spPr bwMode="gray">
            <a:xfrm>
              <a:off x="4686300" y="2841625"/>
              <a:ext cx="290513" cy="541338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3" name="Rectangle 25"/>
            <p:cNvSpPr>
              <a:spLocks noChangeArrowheads="1"/>
            </p:cNvSpPr>
            <p:nvPr/>
          </p:nvSpPr>
          <p:spPr bwMode="gray">
            <a:xfrm>
              <a:off x="5821363" y="2927350"/>
              <a:ext cx="852487" cy="373063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4" name="AutoShape 26"/>
            <p:cNvSpPr>
              <a:spLocks noChangeArrowheads="1"/>
            </p:cNvSpPr>
            <p:nvPr/>
          </p:nvSpPr>
          <p:spPr bwMode="gray">
            <a:xfrm flipH="1">
              <a:off x="5529263" y="2608263"/>
              <a:ext cx="1146175" cy="319087"/>
            </a:xfrm>
            <a:prstGeom prst="parallelogram">
              <a:avLst>
                <a:gd name="adj" fmla="val 8747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5" name="Freeform 27"/>
            <p:cNvSpPr>
              <a:spLocks/>
            </p:cNvSpPr>
            <p:nvPr/>
          </p:nvSpPr>
          <p:spPr bwMode="gray">
            <a:xfrm>
              <a:off x="5530850" y="2609850"/>
              <a:ext cx="290513" cy="541338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6" name="Rectangle 28"/>
            <p:cNvSpPr>
              <a:spLocks noChangeArrowheads="1"/>
            </p:cNvSpPr>
            <p:nvPr/>
          </p:nvSpPr>
          <p:spPr bwMode="gray">
            <a:xfrm>
              <a:off x="6662738" y="2701925"/>
              <a:ext cx="852487" cy="371475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7" name="Rectangle 31"/>
            <p:cNvSpPr>
              <a:spLocks noChangeArrowheads="1"/>
            </p:cNvSpPr>
            <p:nvPr/>
          </p:nvSpPr>
          <p:spPr bwMode="gray">
            <a:xfrm>
              <a:off x="7510463" y="2476500"/>
              <a:ext cx="852487" cy="369888"/>
            </a:xfrm>
            <a:prstGeom prst="rect">
              <a:avLst/>
            </a:prstGeom>
            <a:gradFill rotWithShape="1">
              <a:gsLst>
                <a:gs pos="0">
                  <a:srgbClr val="BECFE8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8" name="AutoShape 32"/>
            <p:cNvSpPr>
              <a:spLocks noChangeArrowheads="1"/>
            </p:cNvSpPr>
            <p:nvPr/>
          </p:nvSpPr>
          <p:spPr bwMode="gray">
            <a:xfrm flipH="1">
              <a:off x="7218363" y="2155825"/>
              <a:ext cx="1146175" cy="320675"/>
            </a:xfrm>
            <a:prstGeom prst="parallelogram">
              <a:avLst>
                <a:gd name="adj" fmla="val 87040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9" name="Freeform 33"/>
            <p:cNvSpPr>
              <a:spLocks/>
            </p:cNvSpPr>
            <p:nvPr/>
          </p:nvSpPr>
          <p:spPr bwMode="gray">
            <a:xfrm>
              <a:off x="7219950" y="2157413"/>
              <a:ext cx="290513" cy="539750"/>
            </a:xfrm>
            <a:custGeom>
              <a:avLst/>
              <a:gdLst>
                <a:gd name="T0" fmla="*/ 0 w 201"/>
                <a:gd name="T1" fmla="*/ 2147483647 h 370"/>
                <a:gd name="T2" fmla="*/ 2147483647 w 201"/>
                <a:gd name="T3" fmla="*/ 2147483647 h 370"/>
                <a:gd name="T4" fmla="*/ 2147483647 w 201"/>
                <a:gd name="T5" fmla="*/ 2147483647 h 370"/>
                <a:gd name="T6" fmla="*/ 0 w 201"/>
                <a:gd name="T7" fmla="*/ 0 h 370"/>
                <a:gd name="T8" fmla="*/ 0 w 201"/>
                <a:gd name="T9" fmla="*/ 2147483647 h 3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1"/>
                <a:gd name="T16" fmla="*/ 0 h 370"/>
                <a:gd name="T17" fmla="*/ 201 w 201"/>
                <a:gd name="T18" fmla="*/ 370 h 3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1" h="370">
                  <a:moveTo>
                    <a:pt x="0" y="167"/>
                  </a:moveTo>
                  <a:lnTo>
                    <a:pt x="201" y="370"/>
                  </a:lnTo>
                  <a:lnTo>
                    <a:pt x="201" y="210"/>
                  </a:lnTo>
                  <a:lnTo>
                    <a:pt x="0" y="0"/>
                  </a:lnTo>
                  <a:lnTo>
                    <a:pt x="0" y="167"/>
                  </a:lnTo>
                  <a:close/>
                </a:path>
              </a:pathLst>
            </a:custGeom>
            <a:gradFill rotWithShape="1">
              <a:gsLst>
                <a:gs pos="0">
                  <a:srgbClr val="5D636D"/>
                </a:gs>
                <a:gs pos="100000">
                  <a:srgbClr val="C8D7E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50000"/>
                </a:spcBef>
              </a:pPr>
              <a:endParaRPr kumimoji="0" lang="ko-KR" altLang="ko-KR" sz="1800"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100" name="Group 34"/>
            <p:cNvGrpSpPr>
              <a:grpSpLocks/>
            </p:cNvGrpSpPr>
            <p:nvPr/>
          </p:nvGrpSpPr>
          <p:grpSpPr bwMode="auto">
            <a:xfrm>
              <a:off x="660400" y="3676649"/>
              <a:ext cx="603250" cy="557212"/>
              <a:chOff x="570" y="403"/>
              <a:chExt cx="771" cy="817"/>
            </a:xfrm>
          </p:grpSpPr>
          <p:pic>
            <p:nvPicPr>
              <p:cNvPr id="265" name="Picture 35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" name="Picture 36" descr="circuler_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7" name="Oval 37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268" name="Freeform 38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69" name="Group 39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270" name="Group 40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76" name="AutoShape 4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7" name="AutoShape 4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8" name="AutoShape 4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9" name="AutoShape 4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271" name="Group 45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272" name="AutoShape 4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3" name="AutoShape 4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4" name="AutoShape 4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75" name="AutoShape 4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01" name="Text Box 50"/>
            <p:cNvSpPr txBox="1">
              <a:spLocks noChangeArrowheads="1"/>
            </p:cNvSpPr>
            <p:nvPr/>
          </p:nvSpPr>
          <p:spPr bwMode="auto">
            <a:xfrm>
              <a:off x="628650" y="3814763"/>
              <a:ext cx="703263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1</a:t>
              </a:r>
              <a:r>
                <a:rPr kumimoji="0" lang="ko-KR" altLang="en-US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02" name="Group 51"/>
            <p:cNvGrpSpPr>
              <a:grpSpLocks/>
            </p:cNvGrpSpPr>
            <p:nvPr/>
          </p:nvGrpSpPr>
          <p:grpSpPr bwMode="auto">
            <a:xfrm>
              <a:off x="1517650" y="3429000"/>
              <a:ext cx="603250" cy="555625"/>
              <a:chOff x="570" y="403"/>
              <a:chExt cx="771" cy="817"/>
            </a:xfrm>
          </p:grpSpPr>
          <p:pic>
            <p:nvPicPr>
              <p:cNvPr id="250" name="Picture 52" descr="light_shadow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1" name="Picture 53" descr="circuler_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2" name="Oval 54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spcBef>
                    <a:spcPct val="50000"/>
                  </a:spcBef>
                  <a:defRPr/>
                </a:pPr>
                <a:endParaRPr kumimoji="0" lang="ko-KR" altLang="ko-KR" sz="1800" b="1"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253" name="Freeform 55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 b="1"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grpSp>
            <p:nvGrpSpPr>
              <p:cNvPr id="254" name="Group 56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255" name="Group 57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61" name="AutoShape 5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62" name="AutoShape 5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63" name="AutoShape 6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64" name="AutoShape 6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</p:grpSp>
            <p:grpSp>
              <p:nvGrpSpPr>
                <p:cNvPr id="256" name="Group 62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257" name="AutoShape 6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58" name="AutoShape 6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59" name="AutoShape 6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  <p:sp>
                <p:nvSpPr>
                  <p:cNvPr id="260" name="AutoShape 6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 b="1">
                      <a:latin typeface="HY헤드라인M" pitchFamily="18" charset="-127"/>
                      <a:ea typeface="HY헤드라인M" pitchFamily="18" charset="-127"/>
                    </a:endParaRPr>
                  </a:p>
                </p:txBody>
              </p:sp>
            </p:grpSp>
          </p:grpSp>
        </p:grpSp>
        <p:sp>
          <p:nvSpPr>
            <p:cNvPr id="103" name="Text Box 67"/>
            <p:cNvSpPr txBox="1">
              <a:spLocks noChangeArrowheads="1"/>
            </p:cNvSpPr>
            <p:nvPr/>
          </p:nvSpPr>
          <p:spPr bwMode="auto">
            <a:xfrm>
              <a:off x="1498600" y="3563938"/>
              <a:ext cx="703263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2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04" name="Group 68"/>
            <p:cNvGrpSpPr>
              <a:grpSpLocks/>
            </p:cNvGrpSpPr>
            <p:nvPr/>
          </p:nvGrpSpPr>
          <p:grpSpPr bwMode="auto">
            <a:xfrm>
              <a:off x="2368550" y="3205163"/>
              <a:ext cx="603250" cy="555625"/>
              <a:chOff x="570" y="403"/>
              <a:chExt cx="771" cy="817"/>
            </a:xfrm>
          </p:grpSpPr>
          <p:pic>
            <p:nvPicPr>
              <p:cNvPr id="235" name="Picture 69" descr="light_shadow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" name="Picture 70" descr="circuler_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7" name="Oval 71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238" name="Freeform 72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39" name="Group 73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240" name="Group 74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46" name="AutoShape 7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7" name="AutoShape 7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8" name="AutoShape 7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9" name="AutoShape 7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241" name="Group 79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242" name="AutoShape 8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3" name="AutoShape 8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4" name="AutoShape 8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45" name="AutoShape 8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05" name="Text Box 84"/>
            <p:cNvSpPr txBox="1">
              <a:spLocks noChangeArrowheads="1"/>
            </p:cNvSpPr>
            <p:nvPr/>
          </p:nvSpPr>
          <p:spPr bwMode="auto">
            <a:xfrm>
              <a:off x="2349500" y="3341688"/>
              <a:ext cx="703263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3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06" name="Group 85"/>
            <p:cNvGrpSpPr>
              <a:grpSpLocks/>
            </p:cNvGrpSpPr>
            <p:nvPr/>
          </p:nvGrpSpPr>
          <p:grpSpPr bwMode="auto">
            <a:xfrm>
              <a:off x="3190875" y="2967038"/>
              <a:ext cx="604838" cy="557212"/>
              <a:chOff x="570" y="403"/>
              <a:chExt cx="771" cy="817"/>
            </a:xfrm>
          </p:grpSpPr>
          <p:pic>
            <p:nvPicPr>
              <p:cNvPr id="220" name="Picture 86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1" name="Picture 87" descr="circuler_1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2" name="Oval 88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223" name="Freeform 89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24" name="Group 90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225" name="Group 91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31" name="AutoShape 9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32" name="AutoShape 9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33" name="AutoShape 9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34" name="AutoShape 9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226" name="Group 96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227" name="AutoShape 9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28" name="AutoShape 9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29" name="AutoShape 9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30" name="AutoShape 10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07" name="Text Box 101"/>
            <p:cNvSpPr txBox="1">
              <a:spLocks noChangeArrowheads="1"/>
            </p:cNvSpPr>
            <p:nvPr/>
          </p:nvSpPr>
          <p:spPr bwMode="auto">
            <a:xfrm>
              <a:off x="3173413" y="3103563"/>
              <a:ext cx="703262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4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08" name="Group 102"/>
            <p:cNvGrpSpPr>
              <a:grpSpLocks/>
            </p:cNvGrpSpPr>
            <p:nvPr/>
          </p:nvGrpSpPr>
          <p:grpSpPr bwMode="auto">
            <a:xfrm>
              <a:off x="4033838" y="2705099"/>
              <a:ext cx="604837" cy="557212"/>
              <a:chOff x="570" y="403"/>
              <a:chExt cx="771" cy="817"/>
            </a:xfrm>
          </p:grpSpPr>
          <p:pic>
            <p:nvPicPr>
              <p:cNvPr id="205" name="Picture 103" descr="light_shadow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6" name="Picture 104" descr="circuler_1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7" name="Oval 105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208" name="Freeform 106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209" name="Group 107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210" name="Group 108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16" name="AutoShape 109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7" name="AutoShape 110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8" name="AutoShape 111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9" name="AutoShape 112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211" name="Group 113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212" name="AutoShape 114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3" name="AutoShape 115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4" name="AutoShape 116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15" name="AutoShape 117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09" name="Text Box 118"/>
            <p:cNvSpPr txBox="1">
              <a:spLocks noChangeArrowheads="1"/>
            </p:cNvSpPr>
            <p:nvPr/>
          </p:nvSpPr>
          <p:spPr bwMode="auto">
            <a:xfrm>
              <a:off x="4002088" y="2841625"/>
              <a:ext cx="704850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5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10" name="Group 119"/>
            <p:cNvGrpSpPr>
              <a:grpSpLocks/>
            </p:cNvGrpSpPr>
            <p:nvPr/>
          </p:nvGrpSpPr>
          <p:grpSpPr bwMode="auto">
            <a:xfrm>
              <a:off x="4891088" y="2457450"/>
              <a:ext cx="604837" cy="555625"/>
              <a:chOff x="570" y="403"/>
              <a:chExt cx="771" cy="817"/>
            </a:xfrm>
          </p:grpSpPr>
          <p:pic>
            <p:nvPicPr>
              <p:cNvPr id="190" name="Picture 120" descr="light_shadow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1" name="Picture 121" descr="circuler_1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2" name="Oval 122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193" name="Freeform 123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194" name="Group 124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195" name="Group 125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201" name="AutoShape 126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02" name="AutoShape 127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03" name="AutoShape 128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04" name="AutoShape 129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196" name="Group 130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97" name="AutoShape 131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98" name="AutoShape 132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99" name="AutoShape 133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200" name="AutoShape 134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11" name="Text Box 135"/>
            <p:cNvSpPr txBox="1">
              <a:spLocks noChangeArrowheads="1"/>
            </p:cNvSpPr>
            <p:nvPr/>
          </p:nvSpPr>
          <p:spPr bwMode="auto">
            <a:xfrm>
              <a:off x="4872038" y="2592388"/>
              <a:ext cx="704850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6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12" name="Group 136"/>
            <p:cNvGrpSpPr>
              <a:grpSpLocks/>
            </p:cNvGrpSpPr>
            <p:nvPr/>
          </p:nvGrpSpPr>
          <p:grpSpPr bwMode="auto">
            <a:xfrm>
              <a:off x="5741988" y="2233613"/>
              <a:ext cx="604837" cy="555625"/>
              <a:chOff x="570" y="403"/>
              <a:chExt cx="771" cy="817"/>
            </a:xfrm>
          </p:grpSpPr>
          <p:pic>
            <p:nvPicPr>
              <p:cNvPr id="175" name="Picture 137" descr="light_shadow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6" name="Picture 138" descr="circuler_1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7" name="Oval 139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178" name="Freeform 140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179" name="Group 141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180" name="Group 142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186" name="AutoShape 143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7" name="AutoShape 144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8" name="AutoShape 145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9" name="AutoShape 146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181" name="Group 147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82" name="AutoShape 148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3" name="AutoShape 149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4" name="AutoShape 150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85" name="AutoShape 151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13" name="Text Box 152"/>
            <p:cNvSpPr txBox="1">
              <a:spLocks noChangeArrowheads="1"/>
            </p:cNvSpPr>
            <p:nvPr/>
          </p:nvSpPr>
          <p:spPr bwMode="auto">
            <a:xfrm>
              <a:off x="5737225" y="2370138"/>
              <a:ext cx="701675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7</a:t>
              </a:r>
              <a:r>
                <a:rPr kumimoji="0" lang="ko-KR" altLang="en-US" sz="1400" b="1">
                  <a:solidFill>
                    <a:srgbClr val="C00000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14" name="Group 153"/>
            <p:cNvGrpSpPr>
              <a:grpSpLocks/>
            </p:cNvGrpSpPr>
            <p:nvPr/>
          </p:nvGrpSpPr>
          <p:grpSpPr bwMode="auto">
            <a:xfrm>
              <a:off x="6567488" y="1995488"/>
              <a:ext cx="603250" cy="555625"/>
              <a:chOff x="570" y="403"/>
              <a:chExt cx="771" cy="817"/>
            </a:xfrm>
          </p:grpSpPr>
          <p:pic>
            <p:nvPicPr>
              <p:cNvPr id="160" name="Picture 154" descr="light_shadow"/>
              <p:cNvPicPr>
                <a:picLocks noChangeAspect="1" noChangeArrowheads="1"/>
              </p:cNvPicPr>
              <p:nvPr/>
            </p:nvPicPr>
            <p:blipFill>
              <a:blip r:embed="rId8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1" name="Picture 155" descr="circuler_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2" name="Oval 156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163" name="Freeform 157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164" name="Group 158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165" name="Group 159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171" name="AutoShape 160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72" name="AutoShape 161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73" name="AutoShape 162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74" name="AutoShape 163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166" name="Group 164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67" name="AutoShape 165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68" name="AutoShape 166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69" name="AutoShape 167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70" name="AutoShape 168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15" name="Text Box 169"/>
            <p:cNvSpPr txBox="1">
              <a:spLocks noChangeArrowheads="1"/>
            </p:cNvSpPr>
            <p:nvPr/>
          </p:nvSpPr>
          <p:spPr bwMode="auto">
            <a:xfrm>
              <a:off x="6559550" y="2132013"/>
              <a:ext cx="704850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8</a:t>
              </a:r>
              <a:r>
                <a:rPr kumimoji="0" lang="ko-KR" altLang="en-US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grpSp>
          <p:nvGrpSpPr>
            <p:cNvPr id="116" name="Group 170"/>
            <p:cNvGrpSpPr>
              <a:grpSpLocks/>
            </p:cNvGrpSpPr>
            <p:nvPr/>
          </p:nvGrpSpPr>
          <p:grpSpPr bwMode="auto">
            <a:xfrm>
              <a:off x="7400925" y="1809750"/>
              <a:ext cx="601663" cy="555625"/>
              <a:chOff x="570" y="403"/>
              <a:chExt cx="771" cy="817"/>
            </a:xfrm>
          </p:grpSpPr>
          <p:pic>
            <p:nvPicPr>
              <p:cNvPr id="145" name="Picture 171" descr="light_shadow"/>
              <p:cNvPicPr>
                <a:picLocks noChangeAspect="1" noChangeArrowheads="1"/>
              </p:cNvPicPr>
              <p:nvPr/>
            </p:nvPicPr>
            <p:blipFill>
              <a:blip r:embed="rId12" cstate="print">
                <a:lum bright="-76000" contrast="-4000"/>
                <a:grayscl/>
              </a:blip>
              <a:srcRect/>
              <a:stretch>
                <a:fillRect/>
              </a:stretch>
            </p:blipFill>
            <p:spPr bwMode="gray">
              <a:xfrm>
                <a:off x="643" y="1043"/>
                <a:ext cx="635" cy="1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6" name="Picture 172" descr="circuler_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gray">
              <a:xfrm>
                <a:off x="570" y="403"/>
                <a:ext cx="771" cy="7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7" name="Oval 173"/>
              <p:cNvSpPr>
                <a:spLocks noChangeArrowheads="1"/>
              </p:cNvSpPr>
              <p:nvPr/>
            </p:nvSpPr>
            <p:spPr bwMode="gray">
              <a:xfrm>
                <a:off x="570" y="403"/>
                <a:ext cx="766" cy="755"/>
              </a:xfrm>
              <a:prstGeom prst="ellipse">
                <a:avLst/>
              </a:prstGeom>
              <a:gradFill rotWithShape="1">
                <a:gsLst>
                  <a:gs pos="0">
                    <a:srgbClr val="663300">
                      <a:alpha val="89999"/>
                    </a:srgbClr>
                  </a:gs>
                  <a:gs pos="50000">
                    <a:srgbClr val="FFFF66">
                      <a:alpha val="55000"/>
                    </a:srgbClr>
                  </a:gs>
                  <a:gs pos="100000">
                    <a:srgbClr val="663300">
                      <a:alpha val="89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ct val="50000"/>
                  </a:spcBef>
                  <a:spcAft>
                    <a:spcPts val="0"/>
                  </a:spcAft>
                  <a:defRPr/>
                </a:pPr>
                <a:endParaRPr kumimoji="0" lang="ko-KR" altLang="en-US" sz="1800">
                  <a:latin typeface="+mn-lt"/>
                  <a:ea typeface="+mn-ea"/>
                </a:endParaRPr>
              </a:p>
            </p:txBody>
          </p:sp>
          <p:sp>
            <p:nvSpPr>
              <p:cNvPr id="148" name="Freeform 174"/>
              <p:cNvSpPr>
                <a:spLocks/>
              </p:cNvSpPr>
              <p:nvPr/>
            </p:nvSpPr>
            <p:spPr bwMode="ltGray">
              <a:xfrm>
                <a:off x="649" y="418"/>
                <a:ext cx="602" cy="262"/>
              </a:xfrm>
              <a:custGeom>
                <a:avLst/>
                <a:gdLst>
                  <a:gd name="T0" fmla="*/ 56 w 1321"/>
                  <a:gd name="T1" fmla="*/ 7 h 712"/>
                  <a:gd name="T2" fmla="*/ 57 w 1321"/>
                  <a:gd name="T3" fmla="*/ 8 h 712"/>
                  <a:gd name="T4" fmla="*/ 57 w 1321"/>
                  <a:gd name="T5" fmla="*/ 9 h 712"/>
                  <a:gd name="T6" fmla="*/ 57 w 1321"/>
                  <a:gd name="T7" fmla="*/ 10 h 712"/>
                  <a:gd name="T8" fmla="*/ 56 w 1321"/>
                  <a:gd name="T9" fmla="*/ 10 h 712"/>
                  <a:gd name="T10" fmla="*/ 55 w 1321"/>
                  <a:gd name="T11" fmla="*/ 11 h 712"/>
                  <a:gd name="T12" fmla="*/ 53 w 1321"/>
                  <a:gd name="T13" fmla="*/ 11 h 712"/>
                  <a:gd name="T14" fmla="*/ 51 w 1321"/>
                  <a:gd name="T15" fmla="*/ 11 h 712"/>
                  <a:gd name="T16" fmla="*/ 49 w 1321"/>
                  <a:gd name="T17" fmla="*/ 12 h 712"/>
                  <a:gd name="T18" fmla="*/ 47 w 1321"/>
                  <a:gd name="T19" fmla="*/ 12 h 712"/>
                  <a:gd name="T20" fmla="*/ 45 w 1321"/>
                  <a:gd name="T21" fmla="*/ 13 h 712"/>
                  <a:gd name="T22" fmla="*/ 42 w 1321"/>
                  <a:gd name="T23" fmla="*/ 13 h 712"/>
                  <a:gd name="T24" fmla="*/ 39 w 1321"/>
                  <a:gd name="T25" fmla="*/ 13 h 712"/>
                  <a:gd name="T26" fmla="*/ 36 w 1321"/>
                  <a:gd name="T27" fmla="*/ 13 h 712"/>
                  <a:gd name="T28" fmla="*/ 34 w 1321"/>
                  <a:gd name="T29" fmla="*/ 13 h 712"/>
                  <a:gd name="T30" fmla="*/ 21 w 1321"/>
                  <a:gd name="T31" fmla="*/ 13 h 712"/>
                  <a:gd name="T32" fmla="*/ 21 w 1321"/>
                  <a:gd name="T33" fmla="*/ 13 h 712"/>
                  <a:gd name="T34" fmla="*/ 18 w 1321"/>
                  <a:gd name="T35" fmla="*/ 13 h 712"/>
                  <a:gd name="T36" fmla="*/ 15 w 1321"/>
                  <a:gd name="T37" fmla="*/ 13 h 712"/>
                  <a:gd name="T38" fmla="*/ 12 w 1321"/>
                  <a:gd name="T39" fmla="*/ 13 h 712"/>
                  <a:gd name="T40" fmla="*/ 10 w 1321"/>
                  <a:gd name="T41" fmla="*/ 13 h 712"/>
                  <a:gd name="T42" fmla="*/ 8 w 1321"/>
                  <a:gd name="T43" fmla="*/ 13 h 712"/>
                  <a:gd name="T44" fmla="*/ 6 w 1321"/>
                  <a:gd name="T45" fmla="*/ 12 h 712"/>
                  <a:gd name="T46" fmla="*/ 5 w 1321"/>
                  <a:gd name="T47" fmla="*/ 12 h 712"/>
                  <a:gd name="T48" fmla="*/ 3 w 1321"/>
                  <a:gd name="T49" fmla="*/ 11 h 712"/>
                  <a:gd name="T50" fmla="*/ 2 w 1321"/>
                  <a:gd name="T51" fmla="*/ 11 h 712"/>
                  <a:gd name="T52" fmla="*/ 1 w 1321"/>
                  <a:gd name="T53" fmla="*/ 11 h 712"/>
                  <a:gd name="T54" fmla="*/ 0 w 1321"/>
                  <a:gd name="T55" fmla="*/ 10 h 712"/>
                  <a:gd name="T56" fmla="*/ 0 w 1321"/>
                  <a:gd name="T57" fmla="*/ 10 h 712"/>
                  <a:gd name="T58" fmla="*/ 0 w 1321"/>
                  <a:gd name="T59" fmla="*/ 10 h 712"/>
                  <a:gd name="T60" fmla="*/ 0 w 1321"/>
                  <a:gd name="T61" fmla="*/ 9 h 712"/>
                  <a:gd name="T62" fmla="*/ 0 w 1321"/>
                  <a:gd name="T63" fmla="*/ 8 h 712"/>
                  <a:gd name="T64" fmla="*/ 2 w 1321"/>
                  <a:gd name="T65" fmla="*/ 7 h 712"/>
                  <a:gd name="T66" fmla="*/ 4 w 1321"/>
                  <a:gd name="T67" fmla="*/ 6 h 712"/>
                  <a:gd name="T68" fmla="*/ 6 w 1321"/>
                  <a:gd name="T69" fmla="*/ 4 h 712"/>
                  <a:gd name="T70" fmla="*/ 9 w 1321"/>
                  <a:gd name="T71" fmla="*/ 3 h 712"/>
                  <a:gd name="T72" fmla="*/ 12 w 1321"/>
                  <a:gd name="T73" fmla="*/ 2 h 712"/>
                  <a:gd name="T74" fmla="*/ 15 w 1321"/>
                  <a:gd name="T75" fmla="*/ 1 h 712"/>
                  <a:gd name="T76" fmla="*/ 18 w 1321"/>
                  <a:gd name="T77" fmla="*/ 1 h 712"/>
                  <a:gd name="T78" fmla="*/ 21 w 1321"/>
                  <a:gd name="T79" fmla="*/ 0 h 712"/>
                  <a:gd name="T80" fmla="*/ 25 w 1321"/>
                  <a:gd name="T81" fmla="*/ 0 h 712"/>
                  <a:gd name="T82" fmla="*/ 29 w 1321"/>
                  <a:gd name="T83" fmla="*/ 0 h 712"/>
                  <a:gd name="T84" fmla="*/ 29 w 1321"/>
                  <a:gd name="T85" fmla="*/ 0 h 712"/>
                  <a:gd name="T86" fmla="*/ 33 w 1321"/>
                  <a:gd name="T87" fmla="*/ 0 h 712"/>
                  <a:gd name="T88" fmla="*/ 36 w 1321"/>
                  <a:gd name="T89" fmla="*/ 0 h 712"/>
                  <a:gd name="T90" fmla="*/ 40 w 1321"/>
                  <a:gd name="T91" fmla="*/ 1 h 712"/>
                  <a:gd name="T92" fmla="*/ 44 w 1321"/>
                  <a:gd name="T93" fmla="*/ 1 h 712"/>
                  <a:gd name="T94" fmla="*/ 47 w 1321"/>
                  <a:gd name="T95" fmla="*/ 3 h 712"/>
                  <a:gd name="T96" fmla="*/ 50 w 1321"/>
                  <a:gd name="T97" fmla="*/ 4 h 712"/>
                  <a:gd name="T98" fmla="*/ 52 w 1321"/>
                  <a:gd name="T99" fmla="*/ 5 h 712"/>
                  <a:gd name="T100" fmla="*/ 54 w 1321"/>
                  <a:gd name="T101" fmla="*/ 6 h 712"/>
                  <a:gd name="T102" fmla="*/ 56 w 1321"/>
                  <a:gd name="T103" fmla="*/ 7 h 712"/>
                  <a:gd name="T104" fmla="*/ 56 w 1321"/>
                  <a:gd name="T105" fmla="*/ 7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FF66">
                      <a:alpha val="17998"/>
                    </a:srgbClr>
                  </a:gs>
                </a:gsLst>
                <a:lin ang="5400000" scaled="1"/>
              </a:gradFill>
              <a:ln w="0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spcBef>
                    <a:spcPct val="50000"/>
                  </a:spcBef>
                </a:pPr>
                <a:endParaRPr kumimoji="0" lang="ko-KR" altLang="ko-KR" sz="180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grpSp>
            <p:nvGrpSpPr>
              <p:cNvPr id="149" name="Group 175"/>
              <p:cNvGrpSpPr>
                <a:grpSpLocks/>
              </p:cNvGrpSpPr>
              <p:nvPr/>
            </p:nvGrpSpPr>
            <p:grpSpPr bwMode="auto">
              <a:xfrm rot="-1297425" flipH="1" flipV="1">
                <a:off x="636" y="995"/>
                <a:ext cx="670" cy="152"/>
                <a:chOff x="2526" y="1060"/>
                <a:chExt cx="896" cy="236"/>
              </a:xfrm>
            </p:grpSpPr>
            <p:grpSp>
              <p:nvGrpSpPr>
                <p:cNvPr id="150" name="Group 176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156" name="AutoShape 177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7" name="AutoShape 178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8" name="AutoShape 179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9" name="AutoShape 180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grpSp>
              <p:nvGrpSpPr>
                <p:cNvPr id="151" name="Group 181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52" name="AutoShape 182"/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3" name="AutoShape 183"/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4" name="AutoShape 184"/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155" name="AutoShape 185"/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5F5F5F">
                      <a:alpha val="3922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>
                      <a:spcBef>
                        <a:spcPct val="50000"/>
                      </a:spcBef>
                    </a:pPr>
                    <a:endParaRPr kumimoji="0" lang="ko-KR" altLang="ko-KR" sz="1800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</p:grpSp>
        </p:grpSp>
        <p:sp>
          <p:nvSpPr>
            <p:cNvPr id="117" name="Text Box 186"/>
            <p:cNvSpPr txBox="1">
              <a:spLocks noChangeArrowheads="1"/>
            </p:cNvSpPr>
            <p:nvPr/>
          </p:nvSpPr>
          <p:spPr bwMode="auto">
            <a:xfrm>
              <a:off x="7380288" y="1944688"/>
              <a:ext cx="704850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9</a:t>
              </a:r>
              <a:r>
                <a:rPr kumimoji="0" lang="ko-KR" altLang="en-US" sz="1400" b="1">
                  <a:solidFill>
                    <a:srgbClr val="1C1C1C"/>
                  </a:solidFill>
                  <a:latin typeface="HY헤드라인M" pitchFamily="18" charset="-127"/>
                  <a:ea typeface="휴먼둥근헤드라인" pitchFamily="18" charset="-127"/>
                </a:rPr>
                <a:t>단계</a:t>
              </a:r>
            </a:p>
          </p:txBody>
        </p:sp>
        <p:sp>
          <p:nvSpPr>
            <p:cNvPr id="118" name="Line 193"/>
            <p:cNvSpPr>
              <a:spLocks noChangeShapeType="1"/>
            </p:cNvSpPr>
            <p:nvPr/>
          </p:nvSpPr>
          <p:spPr bwMode="auto">
            <a:xfrm>
              <a:off x="485775" y="5183188"/>
              <a:ext cx="1957388" cy="0"/>
            </a:xfrm>
            <a:prstGeom prst="line">
              <a:avLst/>
            </a:prstGeom>
            <a:noFill/>
            <a:ln w="28575">
              <a:solidFill>
                <a:srgbClr val="1C1C1C"/>
              </a:solidFill>
              <a:round/>
              <a:headEnd type="stealth" w="med" len="med"/>
              <a:tailEnd type="stealth" w="med" len="med"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9" name="Line 194"/>
            <p:cNvSpPr>
              <a:spLocks noChangeShapeType="1"/>
            </p:cNvSpPr>
            <p:nvPr/>
          </p:nvSpPr>
          <p:spPr bwMode="auto">
            <a:xfrm>
              <a:off x="2438400" y="5183188"/>
              <a:ext cx="1689100" cy="0"/>
            </a:xfrm>
            <a:prstGeom prst="line">
              <a:avLst/>
            </a:prstGeom>
            <a:noFill/>
            <a:ln w="28575">
              <a:solidFill>
                <a:srgbClr val="1C1C1C"/>
              </a:solidFill>
              <a:round/>
              <a:headEnd type="stealth" w="med" len="med"/>
              <a:tailEnd type="stealth" w="med" len="med"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0" name="Line 195"/>
            <p:cNvSpPr>
              <a:spLocks noChangeShapeType="1"/>
            </p:cNvSpPr>
            <p:nvPr/>
          </p:nvSpPr>
          <p:spPr bwMode="auto">
            <a:xfrm>
              <a:off x="4117975" y="5183188"/>
              <a:ext cx="1689100" cy="0"/>
            </a:xfrm>
            <a:prstGeom prst="line">
              <a:avLst/>
            </a:prstGeom>
            <a:noFill/>
            <a:ln w="28575">
              <a:solidFill>
                <a:srgbClr val="1C1C1C"/>
              </a:solidFill>
              <a:round/>
              <a:headEnd type="stealth" w="med" len="med"/>
              <a:tailEnd type="stealth" w="med" len="med"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1" name="Line 196"/>
            <p:cNvSpPr>
              <a:spLocks noChangeShapeType="1"/>
            </p:cNvSpPr>
            <p:nvPr/>
          </p:nvSpPr>
          <p:spPr bwMode="auto">
            <a:xfrm>
              <a:off x="5818188" y="5183188"/>
              <a:ext cx="1689100" cy="0"/>
            </a:xfrm>
            <a:prstGeom prst="line">
              <a:avLst/>
            </a:prstGeom>
            <a:noFill/>
            <a:ln w="28575">
              <a:solidFill>
                <a:srgbClr val="1C1C1C"/>
              </a:solidFill>
              <a:round/>
              <a:headEnd type="stealth" w="med" len="med"/>
              <a:tailEnd type="stealth" w="med" len="med"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2" name="Line 197"/>
            <p:cNvSpPr>
              <a:spLocks noChangeShapeType="1"/>
            </p:cNvSpPr>
            <p:nvPr/>
          </p:nvSpPr>
          <p:spPr bwMode="auto">
            <a:xfrm>
              <a:off x="7500938" y="5183188"/>
              <a:ext cx="831850" cy="0"/>
            </a:xfrm>
            <a:prstGeom prst="line">
              <a:avLst/>
            </a:prstGeom>
            <a:noFill/>
            <a:ln w="28575">
              <a:solidFill>
                <a:srgbClr val="1C1C1C"/>
              </a:solidFill>
              <a:round/>
              <a:headEnd type="stealth" w="med" len="med"/>
              <a:tailEnd type="stealth" w="med" len="med"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" name="Text Box 198"/>
            <p:cNvSpPr txBox="1">
              <a:spLocks noChangeArrowheads="1"/>
            </p:cNvSpPr>
            <p:nvPr/>
          </p:nvSpPr>
          <p:spPr bwMode="auto">
            <a:xfrm>
              <a:off x="876300" y="5183188"/>
              <a:ext cx="1481138" cy="3365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600" b="1">
                  <a:solidFill>
                    <a:srgbClr val="7030A0"/>
                  </a:solidFill>
                  <a:latin typeface="HY헤드라인M" pitchFamily="18" charset="-127"/>
                  <a:ea typeface="HY헤드라인M" pitchFamily="18" charset="-127"/>
                </a:rPr>
                <a:t>기초연구 단계</a:t>
              </a:r>
            </a:p>
          </p:txBody>
        </p:sp>
        <p:sp>
          <p:nvSpPr>
            <p:cNvPr id="124" name="Text Box 199"/>
            <p:cNvSpPr txBox="1">
              <a:spLocks noChangeArrowheads="1"/>
            </p:cNvSpPr>
            <p:nvPr/>
          </p:nvSpPr>
          <p:spPr bwMode="auto">
            <a:xfrm>
              <a:off x="2768600" y="5183188"/>
              <a:ext cx="1204913" cy="3365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600" b="1">
                  <a:solidFill>
                    <a:srgbClr val="7030A0"/>
                  </a:solidFill>
                  <a:latin typeface="HY헤드라인M" pitchFamily="18" charset="-127"/>
                  <a:ea typeface="HY헤드라인M" pitchFamily="18" charset="-127"/>
                </a:rPr>
                <a:t>실험 단계</a:t>
              </a:r>
            </a:p>
          </p:txBody>
        </p:sp>
        <p:sp>
          <p:nvSpPr>
            <p:cNvPr id="125" name="Text Box 200"/>
            <p:cNvSpPr txBox="1">
              <a:spLocks noChangeArrowheads="1"/>
            </p:cNvSpPr>
            <p:nvPr/>
          </p:nvSpPr>
          <p:spPr bwMode="auto">
            <a:xfrm>
              <a:off x="4367213" y="5183188"/>
              <a:ext cx="1290637" cy="3365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600" b="1">
                  <a:solidFill>
                    <a:srgbClr val="7030A0"/>
                  </a:solidFill>
                  <a:latin typeface="HY헤드라인M" pitchFamily="18" charset="-127"/>
                  <a:ea typeface="HY헤드라인M" pitchFamily="18" charset="-127"/>
                </a:rPr>
                <a:t>시작품 단계</a:t>
              </a:r>
            </a:p>
          </p:txBody>
        </p:sp>
        <p:sp>
          <p:nvSpPr>
            <p:cNvPr id="126" name="Text Box 201"/>
            <p:cNvSpPr txBox="1">
              <a:spLocks noChangeArrowheads="1"/>
            </p:cNvSpPr>
            <p:nvPr/>
          </p:nvSpPr>
          <p:spPr bwMode="auto">
            <a:xfrm>
              <a:off x="6080125" y="5183188"/>
              <a:ext cx="1327150" cy="3365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600" b="1">
                  <a:solidFill>
                    <a:srgbClr val="7030A0"/>
                  </a:solidFill>
                  <a:latin typeface="HY헤드라인M" pitchFamily="18" charset="-127"/>
                  <a:ea typeface="HY헤드라인M" pitchFamily="18" charset="-127"/>
                </a:rPr>
                <a:t>실용화 단계</a:t>
              </a:r>
            </a:p>
          </p:txBody>
        </p:sp>
        <p:sp>
          <p:nvSpPr>
            <p:cNvPr id="127" name="Text Box 202"/>
            <p:cNvSpPr txBox="1">
              <a:spLocks noChangeArrowheads="1"/>
            </p:cNvSpPr>
            <p:nvPr/>
          </p:nvSpPr>
          <p:spPr bwMode="auto">
            <a:xfrm>
              <a:off x="742950" y="4441825"/>
              <a:ext cx="800100" cy="2746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기초실험</a:t>
              </a:r>
            </a:p>
          </p:txBody>
        </p:sp>
        <p:sp>
          <p:nvSpPr>
            <p:cNvPr id="128" name="Text Box 203"/>
            <p:cNvSpPr txBox="1">
              <a:spLocks noChangeArrowheads="1"/>
            </p:cNvSpPr>
            <p:nvPr/>
          </p:nvSpPr>
          <p:spPr bwMode="auto">
            <a:xfrm>
              <a:off x="1666875" y="4256088"/>
              <a:ext cx="800100" cy="2746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개념정립</a:t>
              </a:r>
            </a:p>
          </p:txBody>
        </p:sp>
        <p:sp>
          <p:nvSpPr>
            <p:cNvPr id="129" name="Text Box 204"/>
            <p:cNvSpPr txBox="1">
              <a:spLocks noChangeArrowheads="1"/>
            </p:cNvSpPr>
            <p:nvPr/>
          </p:nvSpPr>
          <p:spPr bwMode="auto">
            <a:xfrm>
              <a:off x="2492375" y="4071938"/>
              <a:ext cx="801688" cy="45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기본성능 검증 </a:t>
              </a:r>
            </a:p>
          </p:txBody>
        </p:sp>
        <p:sp>
          <p:nvSpPr>
            <p:cNvPr id="130" name="Text Box 205"/>
            <p:cNvSpPr txBox="1">
              <a:spLocks noChangeArrowheads="1"/>
            </p:cNvSpPr>
            <p:nvPr/>
          </p:nvSpPr>
          <p:spPr bwMode="auto">
            <a:xfrm>
              <a:off x="3208338" y="3776663"/>
              <a:ext cx="1030287" cy="45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부품</a:t>
              </a:r>
              <a:r>
                <a:rPr kumimoji="0" lang="en-US" altLang="ko-KR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/</a:t>
              </a: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시스템 성능검증</a:t>
              </a:r>
            </a:p>
          </p:txBody>
        </p:sp>
        <p:sp>
          <p:nvSpPr>
            <p:cNvPr id="131" name="Text Box 206"/>
            <p:cNvSpPr txBox="1">
              <a:spLocks noChangeArrowheads="1"/>
            </p:cNvSpPr>
            <p:nvPr/>
          </p:nvSpPr>
          <p:spPr bwMode="auto">
            <a:xfrm>
              <a:off x="4124325" y="3617913"/>
              <a:ext cx="1030288" cy="45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부품</a:t>
              </a:r>
              <a:r>
                <a:rPr kumimoji="0" lang="en-US" altLang="ko-KR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/</a:t>
              </a: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시스템 시제품 제작</a:t>
              </a:r>
            </a:p>
          </p:txBody>
        </p:sp>
        <p:sp>
          <p:nvSpPr>
            <p:cNvPr id="132" name="Text Box 207"/>
            <p:cNvSpPr txBox="1">
              <a:spLocks noChangeArrowheads="1"/>
            </p:cNvSpPr>
            <p:nvPr/>
          </p:nvSpPr>
          <p:spPr bwMode="auto">
            <a:xfrm>
              <a:off x="5051425" y="3367088"/>
              <a:ext cx="1031875" cy="45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시제품</a:t>
              </a:r>
              <a:b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</a:b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성능평가</a:t>
              </a:r>
            </a:p>
          </p:txBody>
        </p:sp>
        <p:sp>
          <p:nvSpPr>
            <p:cNvPr id="133" name="Text Box 208"/>
            <p:cNvSpPr txBox="1">
              <a:spLocks noChangeArrowheads="1"/>
            </p:cNvSpPr>
            <p:nvPr/>
          </p:nvSpPr>
          <p:spPr bwMode="auto">
            <a:xfrm>
              <a:off x="5813425" y="3144838"/>
              <a:ext cx="1031875" cy="4572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시제품</a:t>
              </a:r>
              <a:b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</a:b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신뢰성 평가</a:t>
              </a:r>
            </a:p>
          </p:txBody>
        </p:sp>
        <p:sp>
          <p:nvSpPr>
            <p:cNvPr id="134" name="Text Box 209"/>
            <p:cNvSpPr txBox="1">
              <a:spLocks noChangeArrowheads="1"/>
            </p:cNvSpPr>
            <p:nvPr/>
          </p:nvSpPr>
          <p:spPr bwMode="auto">
            <a:xfrm>
              <a:off x="6645275" y="2884488"/>
              <a:ext cx="1031875" cy="2746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시제품 인증</a:t>
              </a:r>
            </a:p>
          </p:txBody>
        </p:sp>
        <p:sp>
          <p:nvSpPr>
            <p:cNvPr id="135" name="Text Box 210"/>
            <p:cNvSpPr txBox="1">
              <a:spLocks noChangeArrowheads="1"/>
            </p:cNvSpPr>
            <p:nvPr/>
          </p:nvSpPr>
          <p:spPr bwMode="auto">
            <a:xfrm>
              <a:off x="7654925" y="2676525"/>
              <a:ext cx="628650" cy="2746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rIns="0"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200" b="1">
                  <a:solidFill>
                    <a:srgbClr val="1C1C1C"/>
                  </a:solidFill>
                  <a:latin typeface="HY수평선B" pitchFamily="18" charset="-127"/>
                  <a:ea typeface="HY수평선B" pitchFamily="18" charset="-127"/>
                </a:rPr>
                <a:t>사업화</a:t>
              </a:r>
            </a:p>
          </p:txBody>
        </p:sp>
        <p:sp>
          <p:nvSpPr>
            <p:cNvPr id="136" name="Rectangle 211"/>
            <p:cNvSpPr>
              <a:spLocks noChangeArrowheads="1"/>
            </p:cNvSpPr>
            <p:nvPr/>
          </p:nvSpPr>
          <p:spPr bwMode="auto">
            <a:xfrm>
              <a:off x="1188703" y="4925342"/>
              <a:ext cx="510521" cy="1855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>
                  <a:latin typeface="Elephant" pitchFamily="18" charset="0"/>
                </a:rPr>
                <a:t>T 1</a:t>
              </a:r>
            </a:p>
          </p:txBody>
        </p:sp>
        <p:sp>
          <p:nvSpPr>
            <p:cNvPr id="137" name="Rectangle 212"/>
            <p:cNvSpPr>
              <a:spLocks noChangeArrowheads="1"/>
            </p:cNvSpPr>
            <p:nvPr/>
          </p:nvSpPr>
          <p:spPr bwMode="auto">
            <a:xfrm>
              <a:off x="3047384" y="4925342"/>
              <a:ext cx="508442" cy="1855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>
                  <a:latin typeface="Elephant" pitchFamily="18" charset="0"/>
                </a:rPr>
                <a:t>T 2</a:t>
              </a:r>
            </a:p>
          </p:txBody>
        </p:sp>
        <p:sp>
          <p:nvSpPr>
            <p:cNvPr id="138" name="Rectangle 213"/>
            <p:cNvSpPr>
              <a:spLocks noChangeArrowheads="1"/>
            </p:cNvSpPr>
            <p:nvPr/>
          </p:nvSpPr>
          <p:spPr bwMode="auto">
            <a:xfrm>
              <a:off x="4699482" y="4925342"/>
              <a:ext cx="509229" cy="1855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>
                  <a:latin typeface="Elephant" pitchFamily="18" charset="0"/>
                </a:rPr>
                <a:t>T 3</a:t>
              </a:r>
            </a:p>
          </p:txBody>
        </p:sp>
        <p:sp>
          <p:nvSpPr>
            <p:cNvPr id="139" name="Rectangle 214"/>
            <p:cNvSpPr>
              <a:spLocks noChangeArrowheads="1"/>
            </p:cNvSpPr>
            <p:nvPr/>
          </p:nvSpPr>
          <p:spPr bwMode="auto">
            <a:xfrm>
              <a:off x="6420120" y="4925342"/>
              <a:ext cx="509722" cy="1855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>
                  <a:latin typeface="Elephant" pitchFamily="18" charset="0"/>
                </a:rPr>
                <a:t>T 4</a:t>
              </a:r>
            </a:p>
          </p:txBody>
        </p:sp>
        <p:sp>
          <p:nvSpPr>
            <p:cNvPr id="140" name="Rectangle 215"/>
            <p:cNvSpPr>
              <a:spLocks noChangeArrowheads="1"/>
            </p:cNvSpPr>
            <p:nvPr/>
          </p:nvSpPr>
          <p:spPr bwMode="auto">
            <a:xfrm>
              <a:off x="7640271" y="4925342"/>
              <a:ext cx="509229" cy="18550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>
                  <a:latin typeface="Elephant" pitchFamily="18" charset="0"/>
                </a:rPr>
                <a:t>T 5</a:t>
              </a:r>
            </a:p>
          </p:txBody>
        </p:sp>
        <p:sp>
          <p:nvSpPr>
            <p:cNvPr id="141" name="Text Box 5"/>
            <p:cNvSpPr txBox="1">
              <a:spLocks noChangeArrowheads="1"/>
            </p:cNvSpPr>
            <p:nvPr/>
          </p:nvSpPr>
          <p:spPr bwMode="auto">
            <a:xfrm>
              <a:off x="7407275" y="5183188"/>
              <a:ext cx="1279525" cy="3365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latinLnBrk="0" hangingPunct="0">
                <a:spcBef>
                  <a:spcPct val="50000"/>
                </a:spcBef>
              </a:pPr>
              <a:r>
                <a:rPr kumimoji="0" lang="ko-KR" altLang="en-US" sz="1600" b="1">
                  <a:solidFill>
                    <a:srgbClr val="7030A0"/>
                  </a:solidFill>
                  <a:latin typeface="HY헤드라인M" pitchFamily="18" charset="-127"/>
                  <a:ea typeface="HY헤드라인M" pitchFamily="18" charset="-127"/>
                </a:rPr>
                <a:t>양산단계</a:t>
              </a:r>
            </a:p>
          </p:txBody>
        </p:sp>
        <p:grpSp>
          <p:nvGrpSpPr>
            <p:cNvPr id="142" name="Group 111"/>
            <p:cNvGrpSpPr>
              <a:grpSpLocks/>
            </p:cNvGrpSpPr>
            <p:nvPr/>
          </p:nvGrpSpPr>
          <p:grpSpPr bwMode="auto">
            <a:xfrm>
              <a:off x="79375" y="969963"/>
              <a:ext cx="8761413" cy="803275"/>
              <a:chOff x="277" y="651"/>
              <a:chExt cx="4481" cy="348"/>
            </a:xfrm>
          </p:grpSpPr>
          <p:pic>
            <p:nvPicPr>
              <p:cNvPr id="143" name="Picture 112" descr="037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77" y="651"/>
                <a:ext cx="4481" cy="3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4" name="Rectangle 113"/>
              <p:cNvSpPr>
                <a:spLocks noChangeArrowheads="1"/>
              </p:cNvSpPr>
              <p:nvPr/>
            </p:nvSpPr>
            <p:spPr bwMode="auto">
              <a:xfrm>
                <a:off x="509" y="707"/>
                <a:ext cx="3294" cy="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28398" dir="1593903" algn="ctr" rotWithShape="0">
                  <a:schemeClr val="bg1"/>
                </a:outerShdw>
              </a:effectLst>
            </p:spPr>
            <p:txBody>
              <a:bodyPr wrap="none" anchor="ctr">
                <a:spAutoFit/>
              </a:bodyPr>
              <a:lstStyle/>
              <a:p>
                <a:pPr>
                  <a:defRPr/>
                </a:pPr>
                <a:r>
                  <a:rPr lang="en-US" altLang="en-US" sz="2400">
                    <a:solidFill>
                      <a:srgbClr val="0000FF"/>
                    </a:solidFill>
                    <a:latin typeface="HY헤드라인M" pitchFamily="18" charset="-127"/>
                    <a:ea typeface="HY헤드라인M" pitchFamily="18" charset="-127"/>
                  </a:rPr>
                  <a:t>TRL (Technology Readiness Level) 도입</a:t>
                </a:r>
                <a:r>
                  <a:rPr lang="en-US" altLang="en-US" sz="2400">
                    <a:solidFill>
                      <a:srgbClr val="0000FF"/>
                    </a:solidFill>
                    <a:latin typeface="Arial"/>
                    <a:ea typeface="HY헤드라인M" pitchFamily="18" charset="-127"/>
                  </a:rPr>
                  <a:t>·</a:t>
                </a:r>
                <a:r>
                  <a:rPr lang="en-US" altLang="en-US" sz="2400">
                    <a:solidFill>
                      <a:srgbClr val="0000FF"/>
                    </a:solidFill>
                    <a:latin typeface="HY헤드라인M" pitchFamily="18" charset="-127"/>
                    <a:ea typeface="HY헤드라인M" pitchFamily="18" charset="-127"/>
                  </a:rPr>
                  <a:t>활용</a:t>
                </a:r>
              </a:p>
            </p:txBody>
          </p:sp>
        </p:grpSp>
      </p:grp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나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사업신청의 주요 고려 사항</a:t>
              </a:r>
              <a:r>
                <a:rPr lang="en-US" altLang="ko-KR" sz="2400" b="1" kern="1200" dirty="0" smtClean="0"/>
                <a:t>(1)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132856"/>
            <a:ext cx="7848872" cy="129614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국내최고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세계최고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수준의 기술개발 </a:t>
            </a:r>
            <a:r>
              <a:rPr lang="en-US" altLang="ko-KR" b="1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수입대체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품목개발 신청 가능</a:t>
            </a:r>
            <a:endParaRPr lang="en-US" altLang="ko-KR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400" b="1" dirty="0" smtClean="0">
                <a:solidFill>
                  <a:schemeClr val="tx1"/>
                </a:solidFill>
              </a:rPr>
              <a:t>      ※ 5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인이상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중소제조업체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(10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만여개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부설연구소 보유기업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약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1.5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만여개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과제지원기업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약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kern="1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천개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연구수행가능 기업의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13~20%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수준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자유형 34"/>
          <p:cNvSpPr/>
          <p:nvPr/>
        </p:nvSpPr>
        <p:spPr>
          <a:xfrm>
            <a:off x="683568" y="3573016"/>
            <a:ext cx="7848872" cy="1196953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충분한 사업준비 및 기반 구축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기초실험결과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시료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샘플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확보 및 분석 자료</a:t>
            </a:r>
            <a:endParaRPr lang="en-US" altLang="ko-KR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인력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시설 등 기본 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구축 여부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자유형 35"/>
          <p:cNvSpPr/>
          <p:nvPr/>
        </p:nvSpPr>
        <p:spPr>
          <a:xfrm>
            <a:off x="683568" y="4941168"/>
            <a:ext cx="7848872" cy="1440160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해당 분야의 전문화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특화 또는 융합된 기술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개발과제 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14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 지식경제분야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산업기술분류별</a:t>
            </a:r>
            <a:r>
              <a:rPr lang="en-US" altLang="ko-KR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융합산업 여부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  <a:endParaRPr lang="en-US" altLang="ko-KR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※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예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금속재료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-&gt;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구조재료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기능재료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복합재료 등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10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</a:t>
            </a:r>
            <a:endParaRPr lang="en-US" altLang="ko-KR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정부지원 사업분야별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수행기관별 전문성 고려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나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사업신청의 주요 고려 사항</a:t>
              </a:r>
              <a:r>
                <a:rPr lang="en-US" altLang="ko-KR" sz="2400" b="1" kern="1200" dirty="0" smtClean="0"/>
                <a:t>(2)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6084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목표 및 연구내용을 명확하게 설정하고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실현가능한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계획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수립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683568" y="278092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연구내용과 조화되게 기술개발 사업비를 구성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규정에 맞게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683568" y="350100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국내외 경쟁 기술 및 기업과 차별화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우위성 확보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683568" y="422108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시장규모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가격동향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수요처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관련 자료 제시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객관성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확보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683568" y="494116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그림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도표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사진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샘플 제시를 통한 가시적 내용 제시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자유형 15"/>
          <p:cNvSpPr/>
          <p:nvPr/>
        </p:nvSpPr>
        <p:spPr>
          <a:xfrm>
            <a:off x="683568" y="566124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발표 및 질의응답 시간 준수 가능한 내용 제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 및 자료 준비</a:t>
            </a:r>
            <a:endParaRPr lang="ko-KR" altLang="en-US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다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사업준비 및 확인 사항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60848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사업공고문 확인 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신문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관보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홈페이지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KEIT webzine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등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지경부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중기청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KEIT, ERND, ITECH, SMTECH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홈페이지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683568" y="3068960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사업별 사업설명회 참석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통합 설명회 또는 개별사업 설명회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자유형 17"/>
          <p:cNvSpPr/>
          <p:nvPr/>
        </p:nvSpPr>
        <p:spPr>
          <a:xfrm>
            <a:off x="683568" y="3725997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사업 안내 자료 활용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공고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지원 방법 등 비교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683568" y="4365104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관련 규정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운영요령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관리지침 등  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자유형 19"/>
          <p:cNvSpPr/>
          <p:nvPr/>
        </p:nvSpPr>
        <p:spPr>
          <a:xfrm>
            <a:off x="683568" y="5013176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사업계획서 작성 양식 및 요령 자료 활용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자유형 20"/>
          <p:cNvSpPr/>
          <p:nvPr/>
        </p:nvSpPr>
        <p:spPr>
          <a:xfrm>
            <a:off x="683568" y="5661248"/>
            <a:ext cx="7848872" cy="57606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</a:t>
            </a:r>
            <a:r>
              <a:rPr lang="ko-KR" altLang="en-US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공고시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첨부된 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RFP,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기획보고서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라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사업공고문 주요내용</a:t>
              </a:r>
              <a:r>
                <a:rPr lang="en-US" altLang="ko-KR" sz="2400" b="1" kern="1200" dirty="0" smtClean="0"/>
                <a:t>(1)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3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사업의 개요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사업명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사업목적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주요 내용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사업별 추진체계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683568" y="3059995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지원내용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지원규모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지원조건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정부출연금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민간부담금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기술료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징수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자유형 15"/>
          <p:cNvSpPr/>
          <p:nvPr/>
        </p:nvSpPr>
        <p:spPr>
          <a:xfrm>
            <a:off x="683568" y="4095002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지원분야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과제명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세부지원기술분야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RFP,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기획보고서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자유형 21"/>
          <p:cNvSpPr/>
          <p:nvPr/>
        </p:nvSpPr>
        <p:spPr>
          <a:xfrm>
            <a:off x="683568" y="5112079"/>
            <a:ext cx="7848872" cy="1224136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신청자격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수행기관별 요건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중소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대학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연구기관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단체 등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 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창업 후 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경과여부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매출기준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투자 비율 조건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라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사업공고문 주요내용</a:t>
              </a:r>
              <a:r>
                <a:rPr lang="en-US" altLang="ko-KR" sz="2400" b="1" kern="1200" dirty="0" smtClean="0"/>
                <a:t>(2)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3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신청요령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신청방법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인터넷 전산 등록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접수기간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제출 서류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제출 방법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683568" y="3059995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평가절차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평가기준 및 지표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평가일정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선정 방법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자유형 15"/>
          <p:cNvSpPr/>
          <p:nvPr/>
        </p:nvSpPr>
        <p:spPr>
          <a:xfrm>
            <a:off x="683568" y="4086037"/>
            <a:ext cx="7848872" cy="127821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우대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감점 및 지원제외 대상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우대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감점 조건 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일류상품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우수과제 등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우대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/ 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불성실수행 등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감점</a:t>
            </a:r>
            <a:r>
              <a:rPr lang="en-US" altLang="ko-KR" b="1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지원제외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기개발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기지원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참여제한 기관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재무상태불량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683568" y="5454189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관련 법령 및 규정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사업별 운영요령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관리 지침 등 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라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사업공고문 주요내용</a:t>
              </a:r>
              <a:r>
                <a:rPr lang="en-US" altLang="ko-KR" sz="2400" b="1" kern="1200" dirty="0" smtClean="0"/>
                <a:t>(3)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2"/>
            <a:ext cx="7848872" cy="2313222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기타 사항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사업의 전담기관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해당 업무의 일부를 수행하는 기관 포함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공고과제에 대한 </a:t>
            </a:r>
            <a:r>
              <a:rPr lang="ko-KR" altLang="en-US" b="1" kern="1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중복성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제기기간 및 접수 창구</a:t>
            </a:r>
            <a:endParaRPr lang="en-US" altLang="ko-KR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보안과제 운용 관련 사항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사업설명회 일정 및 방법</a:t>
            </a:r>
            <a:endParaRPr lang="en-US" altLang="ko-KR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 담당자 문의처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7128792" cy="582030"/>
            <a:chOff x="409338" y="0"/>
            <a:chExt cx="6049110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6020698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마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지식경제 </a:t>
              </a:r>
              <a:r>
                <a:rPr lang="en-US" altLang="ko-KR" sz="2400" b="1" kern="1200" dirty="0" smtClean="0"/>
                <a:t>R&amp;D </a:t>
              </a:r>
              <a:r>
                <a:rPr lang="ko-KR" altLang="en-US" sz="2400" b="1" kern="1200" dirty="0" err="1" smtClean="0"/>
                <a:t>과제명</a:t>
              </a:r>
              <a:r>
                <a:rPr lang="ko-KR" altLang="en-US" sz="2400" b="1" kern="1200" dirty="0" smtClean="0"/>
                <a:t> 작성 가이드라인</a:t>
              </a:r>
              <a:r>
                <a:rPr lang="en-US" altLang="ko-KR" sz="2400" b="1" kern="1200" dirty="0" smtClean="0"/>
                <a:t>(1)</a:t>
              </a:r>
              <a:endParaRPr lang="ko-KR" altLang="en-US" sz="2400" b="1" kern="1200" dirty="0"/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611560" y="1835571"/>
            <a:ext cx="8064896" cy="476178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755576" y="3034827"/>
          <a:ext cx="7776864" cy="3455079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106303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과제명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① </a:t>
                      </a:r>
                      <a:r>
                        <a:rPr lang="ko-KR" altLang="en-US" sz="1800" dirty="0" err="1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과제명은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과제 핵심내용이 명확하고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쉽고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간결하며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과학적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기술적으로 표현 가능한 쉬운 용어로 사용하며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정보공개에도 적합해야 함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3647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② 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800" dirty="0" err="1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과제명은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 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속성이 포함되는 것을 원칙으로 하여 작성하되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목표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․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기술수준</a:t>
                      </a:r>
                      <a:r>
                        <a:rPr lang="en-US" altLang="ko-KR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적용대상은 </a:t>
                      </a:r>
                      <a:r>
                        <a:rPr lang="ko-KR" altLang="en-US" sz="1800" dirty="0" err="1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과제명에</a:t>
                      </a: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반드시 포함되어야 함</a:t>
                      </a:r>
                      <a:endParaRPr lang="ko-KR" altLang="en-US" sz="1600" dirty="0"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* 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 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속성 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: R&amp;D 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목적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적용대상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R&amp;D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목표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R&amp;D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목표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기술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수준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R&amp;D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단계 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‣ 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특별한 이유가 있지 않는 한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, 5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 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속성 중 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목표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기술</a:t>
                      </a:r>
                      <a:r>
                        <a:rPr lang="en-US" altLang="ko-KR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r>
                        <a:rPr lang="ko-KR" altLang="en-US" sz="16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수준은 수치적으로 명확하게 제시하여야 함 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755576" y="1916832"/>
          <a:ext cx="7776864" cy="1008112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49265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공 통</a:t>
                      </a:r>
                      <a:endParaRPr lang="ko-KR" altLang="en-US" sz="1600" b="1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① 한글 맞춤법에도 맞아야 함 </a:t>
                      </a:r>
                      <a:r>
                        <a:rPr lang="en-US" altLang="ko-KR" sz="1600" dirty="0" smtClean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600" dirty="0" smtClean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외래어 표기법 포함</a:t>
                      </a:r>
                      <a:r>
                        <a:rPr lang="en-US" altLang="ko-KR" sz="1600" dirty="0" smtClean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600" b="0" dirty="0">
                        <a:solidFill>
                          <a:schemeClr val="bg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154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② 일반적이지 않는 약어는 되도록 사용을 삼가 </a:t>
                      </a:r>
                      <a:endParaRPr lang="ko-KR" altLang="en-US" sz="1600" b="0" dirty="0">
                        <a:solidFill>
                          <a:schemeClr val="bg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7128792" cy="582030"/>
            <a:chOff x="409338" y="0"/>
            <a:chExt cx="6049110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6020698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마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지식경제 </a:t>
              </a:r>
              <a:r>
                <a:rPr lang="en-US" altLang="ko-KR" sz="2400" b="1" kern="1200" dirty="0" smtClean="0"/>
                <a:t>R&amp;D </a:t>
              </a:r>
              <a:r>
                <a:rPr lang="ko-KR" altLang="en-US" sz="2400" b="1" kern="1200" dirty="0" err="1" smtClean="0"/>
                <a:t>과제명</a:t>
              </a:r>
              <a:r>
                <a:rPr lang="ko-KR" altLang="en-US" sz="2400" b="1" kern="1200" dirty="0" smtClean="0"/>
                <a:t> 작성 가이드라인</a:t>
              </a:r>
              <a:r>
                <a:rPr lang="en-US" altLang="ko-KR" sz="2400" b="1" kern="1200" dirty="0" smtClean="0"/>
                <a:t>(2)</a:t>
              </a:r>
              <a:endParaRPr lang="ko-KR" altLang="en-US" sz="2400" b="1" kern="1200" dirty="0"/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539552" y="1799711"/>
            <a:ext cx="8064896" cy="4617765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683568" y="1844824"/>
          <a:ext cx="7776864" cy="4464495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1717729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과제명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③ </a:t>
                      </a:r>
                      <a:r>
                        <a:rPr lang="ko-KR" altLang="en-US" sz="18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과제명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및 부과제명 작성시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의도적 모호성은 배제되어야 함</a:t>
                      </a:r>
                      <a:endParaRPr lang="ko-KR" altLang="en-US" sz="16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* 의도적 모호성 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: ①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연구비를 쉽게 확보하기 위해 연구범위를 포괄적으로 제시한다든지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②</a:t>
                      </a:r>
                      <a:r>
                        <a:rPr lang="ko-KR" altLang="en-US" sz="16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과제명에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기술수준이나 목표가 분명하게 드러나면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연구자간 비교가 쉬워지게 되므로 명확한 기준과 목표 제시를 하지 않는다든지 등 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2557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④ 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결과물과 기술적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․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직접적으로 연관성이 적은 용어와 화려한 미사여구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(rhetoric)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등은 사용을 삼가*하되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구체적인 규격이나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범위 등을 함께 활용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․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작성하는 경우에는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사용이 가능함 </a:t>
                      </a:r>
                      <a:endParaRPr lang="ko-KR" altLang="en-US" sz="16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* 고부가가치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차세대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첨단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녹색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그린 등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** 초고속 열차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(×)→ 400Km/hr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초고속 열차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저전력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(×) →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시간당 </a:t>
                      </a:r>
                      <a:r>
                        <a:rPr lang="en-US" altLang="ko-KR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10W </a:t>
                      </a:r>
                      <a:r>
                        <a:rPr lang="ko-KR" altLang="en-US" sz="16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전력을 소비하는 등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91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⑤ 주제어 중심으로 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60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자</a:t>
                      </a: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, 20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단어 이내로 작성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7128792" cy="582030"/>
            <a:chOff x="409338" y="0"/>
            <a:chExt cx="6049110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6020698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마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지식경제 </a:t>
              </a:r>
              <a:r>
                <a:rPr lang="en-US" altLang="ko-KR" sz="2400" b="1" kern="1200" dirty="0" smtClean="0"/>
                <a:t>R&amp;D </a:t>
              </a:r>
              <a:r>
                <a:rPr lang="ko-KR" altLang="en-US" sz="2400" b="1" kern="1200" dirty="0" err="1" smtClean="0"/>
                <a:t>과제명</a:t>
              </a:r>
              <a:r>
                <a:rPr lang="ko-KR" altLang="en-US" sz="2400" b="1" kern="1200" dirty="0" smtClean="0"/>
                <a:t> 작성 가이드라인</a:t>
              </a:r>
              <a:r>
                <a:rPr lang="en-US" altLang="ko-KR" sz="2400" b="1" kern="1200" dirty="0" smtClean="0"/>
                <a:t>(3)</a:t>
              </a:r>
              <a:endParaRPr lang="ko-KR" altLang="en-US" sz="2400" b="1" kern="1200" dirty="0"/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548517" y="1835571"/>
            <a:ext cx="8064896" cy="4617765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674603" y="2006770"/>
          <a:ext cx="7776864" cy="216024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172766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부과제명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① 부과제명은 일부 과제에 대해서만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필요시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선택적으로 작성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․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사용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* </a:t>
                      </a:r>
                      <a:r>
                        <a:rPr lang="ko-KR" altLang="en-US" sz="16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과제명만으로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내용전달이 어려운 경우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개발하고자 하는 기술이 다양한 경우 등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),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계속 과제가 기술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․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시장 환경변화 등으로 인해 과제 개발목표의 변경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․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수정이 필요할 경우에만 사용</a:t>
                      </a:r>
                      <a:endParaRPr lang="ko-KR" altLang="en-US" sz="1600" kern="1200" dirty="0">
                        <a:solidFill>
                          <a:schemeClr val="dk1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325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② 주제어 중심으로 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100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자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30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단어 이내로 작성</a:t>
                      </a: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683568" y="4365104"/>
          <a:ext cx="7776864" cy="18002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72769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요약문</a:t>
                      </a:r>
                      <a:endParaRPr lang="ko-KR" altLang="en-US" sz="18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① 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요약문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은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과제내용을 보다 명확하게 전달하기 위해 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반드시 작성</a:t>
                      </a:r>
                      <a:endParaRPr lang="ko-KR" altLang="en-US" sz="1800" kern="1200" dirty="0">
                        <a:solidFill>
                          <a:schemeClr val="dk1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0725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② 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‘기본정보’와 ‘요약정보’</a:t>
                      </a:r>
                      <a:r>
                        <a:rPr lang="ko-KR" altLang="en-US" sz="1800" b="1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로</a:t>
                      </a:r>
                      <a:r>
                        <a:rPr lang="ko-KR" altLang="en-US" sz="1800" b="1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구분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하여 서술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* 기본정보 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대상사업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연구비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협동연구 여부</a:t>
                      </a:r>
                      <a:r>
                        <a:rPr lang="en-US" altLang="ko-KR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키워드 등을 기록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* </a:t>
                      </a:r>
                      <a:r>
                        <a:rPr lang="ko-KR" altLang="en-US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요약정보 </a:t>
                      </a:r>
                      <a:r>
                        <a:rPr lang="en-US" altLang="ko-KR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: R&amp;D</a:t>
                      </a:r>
                      <a:r>
                        <a:rPr lang="ko-KR" altLang="en-US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목적 및 목표</a:t>
                      </a:r>
                      <a:r>
                        <a:rPr lang="en-US" altLang="ko-KR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R&amp;D </a:t>
                      </a:r>
                      <a:r>
                        <a:rPr lang="ko-KR" altLang="en-US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주요내용</a:t>
                      </a:r>
                      <a:r>
                        <a:rPr lang="en-US" altLang="ko-KR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R&amp;D</a:t>
                      </a:r>
                      <a:r>
                        <a:rPr lang="ko-KR" altLang="en-US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목표수준 및 차별성 등</a:t>
                      </a:r>
                      <a:r>
                        <a:rPr lang="en-US" altLang="ko-KR" sz="1600" kern="1200" spc="-90" baseline="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</a:t>
                      </a:r>
                      <a:endParaRPr lang="ko-KR" altLang="en-US" sz="1600" kern="1200" spc="-90" baseline="0" dirty="0" smtClean="0">
                        <a:solidFill>
                          <a:schemeClr val="dk1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7128792" cy="582030"/>
            <a:chOff x="409338" y="0"/>
            <a:chExt cx="6049110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6020698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마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지식경제 </a:t>
              </a:r>
              <a:r>
                <a:rPr lang="en-US" altLang="ko-KR" sz="2400" b="1" kern="1200" dirty="0" smtClean="0"/>
                <a:t>R&amp;D </a:t>
              </a:r>
              <a:r>
                <a:rPr lang="ko-KR" altLang="en-US" sz="2400" b="1" kern="1200" dirty="0" err="1" smtClean="0"/>
                <a:t>과제명</a:t>
              </a:r>
              <a:r>
                <a:rPr lang="ko-KR" altLang="en-US" sz="2400" b="1" kern="1200" dirty="0" smtClean="0"/>
                <a:t> 작성 가이드라인</a:t>
              </a:r>
              <a:r>
                <a:rPr lang="en-US" altLang="ko-KR" sz="2400" b="1" kern="1200" dirty="0" smtClean="0"/>
                <a:t>(4)</a:t>
              </a:r>
              <a:endParaRPr lang="ko-KR" altLang="en-US" sz="2400" b="1" kern="1200" dirty="0"/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539552" y="1835571"/>
            <a:ext cx="8064896" cy="3033589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674603" y="2006770"/>
          <a:ext cx="7776864" cy="2646366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73866"/>
                <a:gridCol w="6602998"/>
              </a:tblGrid>
              <a:tr h="133517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과제명</a:t>
                      </a:r>
                      <a:r>
                        <a:rPr lang="ko-KR" altLang="en-US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8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수정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① 신규과제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선정평가시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가이드라인에 따라 작성되지 않는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과제명은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협약 전 과제책임자로 하여금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과제명을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보완하게 하거나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혹은 과제 선정평가위원회에서 직접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과제명을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수정</a:t>
                      </a:r>
                      <a:endParaRPr lang="ko-KR" altLang="en-US" sz="1800" kern="1200" dirty="0">
                        <a:solidFill>
                          <a:schemeClr val="dk1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3111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②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계속과제가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기술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․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시장 환경변화 등으로 인해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수정이 필요할 경우</a:t>
                      </a: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부과제명에 수정된 </a:t>
                      </a:r>
                      <a:r>
                        <a:rPr lang="ko-KR" altLang="en-US" sz="1800" kern="1200" dirty="0" err="1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과제명을</a:t>
                      </a: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 기재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800" kern="1200" dirty="0" smtClean="0">
                          <a:solidFill>
                            <a:schemeClr val="dk1"/>
                          </a:solidFill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* 과제의 목표변경은 전담기관 승인을 통해 수정 가능</a:t>
                      </a:r>
                      <a:endParaRPr lang="ko-KR" altLang="en-US" sz="1800" kern="1200" dirty="0">
                        <a:solidFill>
                          <a:schemeClr val="dk1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marL="37081" marR="37081" marT="10252" marB="10252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사업계획서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323528" y="980728"/>
            <a:ext cx="7128792" cy="582030"/>
            <a:chOff x="409338" y="0"/>
            <a:chExt cx="6049110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6020698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마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지식경제 </a:t>
              </a:r>
              <a:r>
                <a:rPr lang="en-US" altLang="ko-KR" sz="2400" b="1" kern="1200" dirty="0" smtClean="0"/>
                <a:t>R&amp;D </a:t>
              </a:r>
              <a:r>
                <a:rPr lang="ko-KR" altLang="en-US" sz="2400" b="1" kern="1200" dirty="0" err="1" smtClean="0"/>
                <a:t>과제명</a:t>
              </a:r>
              <a:r>
                <a:rPr lang="ko-KR" altLang="en-US" sz="2400" b="1" kern="1200" dirty="0" smtClean="0"/>
                <a:t> 작성 가이드라인</a:t>
              </a:r>
              <a:r>
                <a:rPr lang="en-US" altLang="ko-KR" sz="2400" b="1" kern="1200" dirty="0" smtClean="0"/>
                <a:t>(5)</a:t>
              </a:r>
              <a:endParaRPr lang="ko-KR" altLang="en-US" sz="2400" b="1" kern="1200" dirty="0"/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자유형 15"/>
          <p:cNvSpPr/>
          <p:nvPr/>
        </p:nvSpPr>
        <p:spPr>
          <a:xfrm>
            <a:off x="422431" y="1682878"/>
            <a:ext cx="8208912" cy="496855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57483" y="1773105"/>
          <a:ext cx="7920879" cy="481482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759353"/>
                <a:gridCol w="1830165"/>
                <a:gridCol w="2523050"/>
                <a:gridCol w="2808311"/>
              </a:tblGrid>
              <a:tr h="4448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HY헤드라인M" pitchFamily="18" charset="-127"/>
                          <a:ea typeface="HY헤드라인M" pitchFamily="18" charset="-127"/>
                        </a:rPr>
                        <a:t>속성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HY헤드라인M" pitchFamily="18" charset="-127"/>
                          <a:ea typeface="HY헤드라인M" pitchFamily="18" charset="-127"/>
                        </a:rPr>
                        <a:t>표현방법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HY헤드라인M" pitchFamily="18" charset="-127"/>
                          <a:ea typeface="HY헤드라인M" pitchFamily="18" charset="-127"/>
                        </a:rPr>
                        <a:t>작성방법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latin typeface="HY헤드라인M" pitchFamily="18" charset="-127"/>
                          <a:ea typeface="HY헤드라인M" pitchFamily="18" charset="-127"/>
                        </a:rPr>
                        <a:t>작성사례</a:t>
                      </a:r>
                      <a:r>
                        <a:rPr lang="en-US" altLang="ko-KR" sz="1400" dirty="0">
                          <a:latin typeface="HY헤드라인M" pitchFamily="18" charset="-127"/>
                          <a:ea typeface="HY헤드라인M" pitchFamily="18" charset="-127"/>
                        </a:rPr>
                        <a:t>(</a:t>
                      </a:r>
                      <a:r>
                        <a:rPr lang="ko-KR" altLang="en-US" sz="1400" dirty="0">
                          <a:latin typeface="HY헤드라인M" pitchFamily="18" charset="-127"/>
                          <a:ea typeface="HY헤드라인M" pitchFamily="18" charset="-127"/>
                        </a:rPr>
                        <a:t>예시</a:t>
                      </a:r>
                      <a:r>
                        <a:rPr lang="en-US" altLang="ko-KR" sz="1400" dirty="0"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0385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endParaRPr 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목적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u="sng">
                          <a:uFill>
                            <a:solidFill>
                              <a:srgbClr val="000000"/>
                            </a:solidFill>
                          </a:uFill>
                          <a:latin typeface="HY헤드라인M" pitchFamily="18" charset="-127"/>
                          <a:ea typeface="HY헤드라인M" pitchFamily="18" charset="-127"/>
                        </a:rPr>
                        <a:t>“ ～을 위한”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의 형태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7620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를 통해 해결하고자 하는 과학적</a:t>
                      </a: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공학적</a:t>
                      </a: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·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사회적 목적이나 파급효과 등을 표현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㉮ </a:t>
                      </a:r>
                      <a:r>
                        <a:rPr lang="en-US" altLang="ko-KR" sz="1100" dirty="0">
                          <a:latin typeface="HY헤드라인M" pitchFamily="18" charset="-127"/>
                          <a:ea typeface="HY헤드라인M" pitchFamily="18" charset="-127"/>
                        </a:rPr>
                        <a:t>6G bps 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무선멀티미디어 통신 서비스 제공을 위한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㉯ </a:t>
                      </a: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Euro-6 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배기가스 규제 대응을 위한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㉰ </a:t>
                      </a: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IT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조명 통신융합을 위한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9444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적용</a:t>
                      </a:r>
                      <a:endParaRPr lang="ko-KR" alt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대상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HY헤드라인M" pitchFamily="18" charset="-127"/>
                          <a:ea typeface="HY헤드라인M" pitchFamily="18" charset="-127"/>
                        </a:rPr>
                        <a:t>“ ～용”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의 형태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8636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dirty="0">
                          <a:latin typeface="HY헤드라인M" pitchFamily="18" charset="-127"/>
                          <a:ea typeface="HY헤드라인M" pitchFamily="18" charset="-127"/>
                        </a:rPr>
                        <a:t>※</a:t>
                      </a:r>
                      <a:r>
                        <a:rPr lang="ko-KR" altLang="en-US" sz="1050" dirty="0">
                          <a:latin typeface="HY헤드라인M" pitchFamily="18" charset="-127"/>
                          <a:ea typeface="HY헤드라인M" pitchFamily="18" charset="-127"/>
                        </a:rPr>
                        <a:t>단</a:t>
                      </a:r>
                      <a:r>
                        <a:rPr lang="en-US" altLang="ko-KR" sz="1050" dirty="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050" dirty="0">
                          <a:latin typeface="HY헤드라인M" pitchFamily="18" charset="-127"/>
                          <a:ea typeface="HY헤드라인M" pitchFamily="18" charset="-127"/>
                        </a:rPr>
                        <a:t>적용되는 시장이 특정국가 및 산업시장을 지칭하는 어휘는 사용금지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7620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결과의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차 적용 대상이나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결과물이 적용될 시장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․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산업분야 등을 구체적으로 표현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㉮ 유무선 통합 중계기용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㉯ 디젤자동차용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㉰ </a:t>
                      </a:r>
                      <a:r>
                        <a:rPr lang="en-US" altLang="ko-KR" sz="1200" dirty="0">
                          <a:latin typeface="HY헤드라인M" pitchFamily="18" charset="-127"/>
                          <a:ea typeface="HY헤드라인M" pitchFamily="18" charset="-127"/>
                        </a:rPr>
                        <a:t>LED</a:t>
                      </a: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용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49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endParaRPr 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목표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주로 </a:t>
                      </a:r>
                      <a:r>
                        <a:rPr lang="ko-KR" altLang="en-US" sz="1200" u="sng">
                          <a:uFill>
                            <a:solidFill>
                              <a:srgbClr val="000000"/>
                            </a:solidFill>
                          </a:uFill>
                          <a:latin typeface="HY헤드라인M" pitchFamily="18" charset="-127"/>
                          <a:ea typeface="HY헤드라인M" pitchFamily="18" charset="-127"/>
                        </a:rPr>
                        <a:t>“ ～기술”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의 형태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7620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를 통해 구현될 기술을 표현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㉮ 트랜시버 원천기술</a:t>
                      </a:r>
                      <a:endParaRPr lang="ko-KR" alt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㉯ 엔진시스템기술</a:t>
                      </a:r>
                      <a:endParaRPr lang="ko-KR" alt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㉰ 가시광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RGB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선별 무선통신 기술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49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endParaRPr 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목표수준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주로 </a:t>
                      </a:r>
                      <a:r>
                        <a:rPr lang="ko-KR" altLang="en-US" sz="1200" u="sng">
                          <a:uFill>
                            <a:solidFill>
                              <a:srgbClr val="000000"/>
                            </a:solidFill>
                          </a:uFill>
                          <a:latin typeface="HY헤드라인M" pitchFamily="18" charset="-127"/>
                          <a:ea typeface="HY헤드라인M" pitchFamily="18" charset="-127"/>
                        </a:rPr>
                        <a:t>“ ～급”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의 형태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86360" marR="7620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기술의 수준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핵심성능 및 사양 등을 정량적으로 표현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㉮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60 GHz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급 밀리미터파 기반</a:t>
                      </a:r>
                      <a:endParaRPr lang="ko-KR" alt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㉯ 최고효율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50%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이상 증가된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2L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급</a:t>
                      </a:r>
                      <a:endParaRPr lang="ko-KR" alt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㉰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380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～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780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나노미터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49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endParaRPr lang="en-US" sz="105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단계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marL="86360" marR="7620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‘기초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응용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개발’ 등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단계 표현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명확한 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R&amp;D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단계 표시가 불가능한 경우</a:t>
                      </a:r>
                      <a:r>
                        <a:rPr lang="en-US" altLang="ko-KR" sz="1200">
                          <a:latin typeface="HY헤드라인M" pitchFamily="18" charset="-127"/>
                          <a:ea typeface="HY헤드라인M" pitchFamily="18" charset="-127"/>
                        </a:rPr>
                        <a:t>, </a:t>
                      </a:r>
                      <a:r>
                        <a:rPr lang="ko-KR" altLang="en-US" sz="1200">
                          <a:latin typeface="HY헤드라인M" pitchFamily="18" charset="-127"/>
                          <a:ea typeface="HY헤드라인M" pitchFamily="18" charset="-127"/>
                        </a:rPr>
                        <a:t>전체 과제명으로 파악 가능토록 작성</a:t>
                      </a:r>
                      <a:endParaRPr lang="ko-KR" altLang="en-US" sz="105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㉮ 기초단계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㉯ 응용단계</a:t>
                      </a:r>
                      <a:endParaRPr lang="ko-KR" altLang="en-US" sz="105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105410" marR="0" algn="just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latin typeface="HY헤드라인M" pitchFamily="18" charset="-127"/>
                          <a:ea typeface="HY헤드라인M" pitchFamily="18" charset="-127"/>
                        </a:rPr>
                        <a:t>㉰ 개발단계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41049" marR="41049" marT="11349" marB="11349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배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테두리"/>
          <p:cNvPicPr>
            <a:picLocks noChangeAspect="1" noChangeArrowheads="1"/>
          </p:cNvPicPr>
          <p:nvPr/>
        </p:nvPicPr>
        <p:blipFill>
          <a:blip r:embed="rId3" cstate="print"/>
          <a:srcRect t="77824" r="57500"/>
          <a:stretch>
            <a:fillRect/>
          </a:stretch>
        </p:blipFill>
        <p:spPr bwMode="auto">
          <a:xfrm>
            <a:off x="0" y="5337175"/>
            <a:ext cx="3886200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상단"/>
          <p:cNvPicPr>
            <a:picLocks noChangeAspect="1" noChangeArrowheads="1"/>
          </p:cNvPicPr>
          <p:nvPr/>
        </p:nvPicPr>
        <p:blipFill>
          <a:blip r:embed="rId4" cstate="print"/>
          <a:srcRect b="79329"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간지1그림"/>
          <p:cNvPicPr>
            <a:picLocks noChangeAspect="1" noChangeArrowheads="1"/>
          </p:cNvPicPr>
          <p:nvPr/>
        </p:nvPicPr>
        <p:blipFill>
          <a:blip r:embed="rId5" cstate="print"/>
          <a:srcRect l="18507" t="13242"/>
          <a:stretch>
            <a:fillRect/>
          </a:stretch>
        </p:blipFill>
        <p:spPr bwMode="auto">
          <a:xfrm>
            <a:off x="1692275" y="908050"/>
            <a:ext cx="74517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 descr="ba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88" y="2713038"/>
            <a:ext cx="6721475" cy="8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1744662" y="2836863"/>
            <a:ext cx="621171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Ⅱ </a:t>
            </a: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발표자료 작성 참고 사항</a:t>
            </a:r>
            <a:endParaRPr lang="ko-KR" altLang="en-US" sz="3000" b="1" i="1" dirty="0">
              <a:solidFill>
                <a:schemeClr val="accent6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2.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발표자료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가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발표자료 작성 방법</a:t>
              </a:r>
              <a:r>
                <a:rPr lang="en-US" altLang="ko-KR" sz="2400" b="1" kern="1200" dirty="0" smtClean="0"/>
                <a:t>(1)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2"/>
            <a:ext cx="7848872" cy="1233101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업체 소개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간략히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 내외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주생산품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매출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인력구성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기술개발 경험 및 실적 등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연구설비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장비 확보 여부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생산시설 및 공장 현황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683568" y="3356992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 사업의 개요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과제명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spc="-9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필요시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RFP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내용과의 비교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참여기관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개발기간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개발비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683568" y="4437112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 필요성 및 관련 기술 현황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 내외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기술의 최신동향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경쟁업체 현황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특허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시장 규모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683568" y="5445224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 목표 요약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간략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명료한 목표 제시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그림 활용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사전 결과물 포함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2.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발표자료 작성 참고 사항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가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발표자료 작성 방법</a:t>
              </a:r>
              <a:r>
                <a:rPr lang="en-US" altLang="ko-KR" sz="2400" b="1" kern="1200" dirty="0" smtClean="0"/>
                <a:t>(2)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2"/>
            <a:ext cx="7848872" cy="1233101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상세개발 내용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 내외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연차별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개발 내용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 전략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개발 체계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세부 계획 포함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참여기관 역할 분담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일정 계획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세부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683568" y="3356992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 기대 효과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기술적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성과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국내외 관련 기술 파급효과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사업적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경제적 성과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683568" y="4437112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상품화 및 매출 계획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상용화 시기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마케팅 전략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목표 시장 설정 및 추진 방안 등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683568" y="5445224"/>
            <a:ext cx="7848872" cy="936104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개발사업비 내역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비목별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사업비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고가의 연구기자재 구입 사유 등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배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테두리"/>
          <p:cNvPicPr>
            <a:picLocks noChangeAspect="1" noChangeArrowheads="1"/>
          </p:cNvPicPr>
          <p:nvPr/>
        </p:nvPicPr>
        <p:blipFill>
          <a:blip r:embed="rId3" cstate="print"/>
          <a:srcRect t="77824" r="57500"/>
          <a:stretch>
            <a:fillRect/>
          </a:stretch>
        </p:blipFill>
        <p:spPr bwMode="auto">
          <a:xfrm>
            <a:off x="0" y="5337175"/>
            <a:ext cx="3886200" cy="152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상단"/>
          <p:cNvPicPr>
            <a:picLocks noChangeAspect="1" noChangeArrowheads="1"/>
          </p:cNvPicPr>
          <p:nvPr/>
        </p:nvPicPr>
        <p:blipFill>
          <a:blip r:embed="rId4" cstate="print"/>
          <a:srcRect b="79329"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간지1그림"/>
          <p:cNvPicPr>
            <a:picLocks noChangeAspect="1" noChangeArrowheads="1"/>
          </p:cNvPicPr>
          <p:nvPr/>
        </p:nvPicPr>
        <p:blipFill>
          <a:blip r:embed="rId5" cstate="print"/>
          <a:srcRect l="18507" t="13242"/>
          <a:stretch>
            <a:fillRect/>
          </a:stretch>
        </p:blipFill>
        <p:spPr bwMode="auto">
          <a:xfrm>
            <a:off x="1692275" y="908050"/>
            <a:ext cx="74517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 descr="ba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88" y="2713038"/>
            <a:ext cx="6721475" cy="8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1744662" y="2836863"/>
            <a:ext cx="621171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 </a:t>
            </a:r>
            <a:r>
              <a:rPr lang="en-US" altLang="ko-KR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ko-KR" altLang="en-US" sz="3000" b="1" i="1" dirty="0" smtClean="0">
                <a:solidFill>
                  <a:schemeClr val="accent6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발표평가 요령</a:t>
            </a:r>
            <a:endParaRPr lang="ko-KR" altLang="en-US" sz="3000" b="1" i="1" dirty="0">
              <a:solidFill>
                <a:schemeClr val="accent6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3.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발표 평가 요령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가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발표 </a:t>
              </a:r>
              <a:r>
                <a:rPr lang="ko-KR" altLang="en-US" sz="2400" b="1" kern="1200" dirty="0" err="1" smtClean="0"/>
                <a:t>평가시</a:t>
              </a:r>
              <a:r>
                <a:rPr lang="ko-KR" altLang="en-US" sz="2400" b="1" kern="1200" dirty="0" smtClean="0"/>
                <a:t> 준비 사항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2"/>
            <a:ext cx="7848872" cy="1233101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기제출한 사업계획서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주관기관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참여기관의 책임자 각 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부씩 지참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평가위원 </a:t>
            </a:r>
            <a:r>
              <a:rPr lang="ko-KR" altLang="en-US" b="1" spc="-9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질의시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참조</a:t>
            </a:r>
            <a:endParaRPr lang="en-US" altLang="ko-KR" b="1" spc="-9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- </a:t>
            </a:r>
            <a:r>
              <a:rPr lang="ko-KR" altLang="en-US" b="1" kern="1200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사업별 </a:t>
            </a:r>
            <a:r>
              <a:rPr lang="ko-KR" altLang="en-US" b="1" kern="1200" spc="-9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필요시</a:t>
            </a:r>
            <a:r>
              <a:rPr lang="ko-KR" altLang="en-US" b="1" kern="1200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추가 제출 요청할 경우 준비</a:t>
            </a:r>
            <a:endParaRPr lang="ko-KR" altLang="en-US" b="1" kern="1200" spc="-9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683568" y="3374922"/>
            <a:ext cx="7848872" cy="1584176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사업계획서를 요약한 발표 자료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파워포인트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altLang="ko-KR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전자화일을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USB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 저장 지참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해당 </a:t>
            </a:r>
            <a:r>
              <a:rPr lang="ko-KR" altLang="en-US" b="1" kern="1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전자화일을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인쇄하여 평가위원 전달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(9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내외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면에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평가에 도움이 될 수 있는 샘플 등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소형인 경우에 한함</a:t>
            </a:r>
            <a:r>
              <a:rPr lang="en-US" altLang="ko-KR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683568" y="5085184"/>
            <a:ext cx="7848872" cy="1233101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평가회의장 참석 인원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 ~ 5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 내외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-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주관기관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참여기관의 책임자 필히 참석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주관기관 대표자 등</a:t>
            </a:r>
            <a:endParaRPr lang="en-US" altLang="ko-KR" b="1" spc="-9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kern="1200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- </a:t>
            </a:r>
            <a:r>
              <a:rPr lang="ko-KR" altLang="en-US" b="1" kern="1200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연구개발 실무책임자</a:t>
            </a:r>
            <a:r>
              <a:rPr lang="en-US" altLang="ko-KR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spc="-9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참여연구원 등</a:t>
            </a:r>
            <a:endParaRPr lang="ko-KR" altLang="en-US" b="1" kern="1200" spc="-9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282" y="103096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3. </a:t>
            </a:r>
            <a:r>
              <a:rPr lang="ko-KR" altLang="en-US" sz="32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발표 평가 요령</a:t>
            </a:r>
            <a:endParaRPr lang="ko-KR" altLang="en-US" sz="32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grpSp>
        <p:nvGrpSpPr>
          <p:cNvPr id="2" name="그룹 46"/>
          <p:cNvGrpSpPr/>
          <p:nvPr/>
        </p:nvGrpSpPr>
        <p:grpSpPr>
          <a:xfrm>
            <a:off x="467544" y="1052736"/>
            <a:ext cx="5730736" cy="582030"/>
            <a:chOff x="409338" y="0"/>
            <a:chExt cx="5730736" cy="582030"/>
          </a:xfrm>
          <a:scene3d>
            <a:camera prst="orthographicFront"/>
            <a:lightRig rig="threePt" dir="t"/>
          </a:scene3d>
        </p:grpSpPr>
        <p:sp>
          <p:nvSpPr>
            <p:cNvPr id="48" name="모서리가 둥근 직사각형 47"/>
            <p:cNvSpPr/>
            <p:nvPr/>
          </p:nvSpPr>
          <p:spPr>
            <a:xfrm>
              <a:off x="409338" y="0"/>
              <a:ext cx="5730736" cy="582030"/>
            </a:xfrm>
            <a:prstGeom prst="roundRect">
              <a:avLst/>
            </a:prstGeom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모서리가 둥근 직사각형 4"/>
            <p:cNvSpPr/>
            <p:nvPr/>
          </p:nvSpPr>
          <p:spPr>
            <a:xfrm>
              <a:off x="437750" y="28412"/>
              <a:ext cx="5673912" cy="52520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6608" tIns="0" rIns="216608" bIns="0" numCol="1" spcCol="1270" anchor="ctr" anchorCtr="0">
              <a:noAutofit/>
            </a:bodyPr>
            <a:lstStyle/>
            <a:p>
              <a:pPr lvl="0" algn="l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/>
                <a:t>나</a:t>
              </a:r>
              <a:r>
                <a:rPr lang="en-US" altLang="ko-KR" sz="2400" b="1" kern="1200" dirty="0" smtClean="0"/>
                <a:t>. </a:t>
              </a:r>
              <a:r>
                <a:rPr lang="ko-KR" altLang="en-US" sz="2400" b="1" kern="1200" dirty="0" smtClean="0"/>
                <a:t>발표 요령</a:t>
              </a:r>
              <a:endParaRPr lang="ko-KR" altLang="en-US" sz="2400" b="1" kern="1200" dirty="0"/>
            </a:p>
          </p:txBody>
        </p:sp>
      </p:grpSp>
      <p:sp>
        <p:nvSpPr>
          <p:cNvPr id="29" name="자유형 28"/>
          <p:cNvSpPr/>
          <p:nvPr/>
        </p:nvSpPr>
        <p:spPr>
          <a:xfrm>
            <a:off x="467544" y="1916832"/>
            <a:ext cx="8280920" cy="4608512"/>
          </a:xfrm>
          <a:custGeom>
            <a:avLst/>
            <a:gdLst>
              <a:gd name="connsiteX0" fmla="*/ 0 w 8186766"/>
              <a:gd name="connsiteY0" fmla="*/ 0 h 1151325"/>
              <a:gd name="connsiteX1" fmla="*/ 8186766 w 8186766"/>
              <a:gd name="connsiteY1" fmla="*/ 0 h 1151325"/>
              <a:gd name="connsiteX2" fmla="*/ 8186766 w 8186766"/>
              <a:gd name="connsiteY2" fmla="*/ 1151325 h 1151325"/>
              <a:gd name="connsiteX3" fmla="*/ 0 w 8186766"/>
              <a:gd name="connsiteY3" fmla="*/ 1151325 h 1151325"/>
              <a:gd name="connsiteX4" fmla="*/ 0 w 8186766"/>
              <a:gd name="connsiteY4" fmla="*/ 0 h 115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86766" h="1151325">
                <a:moveTo>
                  <a:pt x="0" y="0"/>
                </a:moveTo>
                <a:lnTo>
                  <a:pt x="8186766" y="0"/>
                </a:lnTo>
                <a:lnTo>
                  <a:pt x="8186766" y="1151325"/>
                </a:lnTo>
                <a:lnTo>
                  <a:pt x="0" y="115132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hueOff val="1560506"/>
              <a:satOff val="-1946"/>
              <a:lumOff val="45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2000" tIns="354076" rIns="324000" bIns="113792" numCol="1" spcCol="1270" anchor="t" anchorCtr="0">
            <a:noAutofit/>
          </a:bodyPr>
          <a:lstStyle/>
          <a:p>
            <a:pPr marL="171450" lvl="1" indent="-171450" algn="l" defTabSz="711200" latinLnBrk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</a:pPr>
            <a:endParaRPr lang="ko-KR" altLang="en-US" sz="1600" kern="1200" dirty="0">
              <a:effectLst/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2" name="자유형 31"/>
          <p:cNvSpPr/>
          <p:nvPr/>
        </p:nvSpPr>
        <p:spPr>
          <a:xfrm>
            <a:off x="683568" y="2051882"/>
            <a:ext cx="7848872" cy="4329446"/>
          </a:xfrm>
          <a:custGeom>
            <a:avLst/>
            <a:gdLst>
              <a:gd name="connsiteX0" fmla="*/ 0 w 5730736"/>
              <a:gd name="connsiteY0" fmla="*/ 83642 h 501840"/>
              <a:gd name="connsiteX1" fmla="*/ 24498 w 5730736"/>
              <a:gd name="connsiteY1" fmla="*/ 24498 h 501840"/>
              <a:gd name="connsiteX2" fmla="*/ 83642 w 5730736"/>
              <a:gd name="connsiteY2" fmla="*/ 0 h 501840"/>
              <a:gd name="connsiteX3" fmla="*/ 5647094 w 5730736"/>
              <a:gd name="connsiteY3" fmla="*/ 0 h 501840"/>
              <a:gd name="connsiteX4" fmla="*/ 5706238 w 5730736"/>
              <a:gd name="connsiteY4" fmla="*/ 24498 h 501840"/>
              <a:gd name="connsiteX5" fmla="*/ 5730736 w 5730736"/>
              <a:gd name="connsiteY5" fmla="*/ 83642 h 501840"/>
              <a:gd name="connsiteX6" fmla="*/ 5730736 w 5730736"/>
              <a:gd name="connsiteY6" fmla="*/ 418198 h 501840"/>
              <a:gd name="connsiteX7" fmla="*/ 5706238 w 5730736"/>
              <a:gd name="connsiteY7" fmla="*/ 477342 h 501840"/>
              <a:gd name="connsiteX8" fmla="*/ 5647094 w 5730736"/>
              <a:gd name="connsiteY8" fmla="*/ 501840 h 501840"/>
              <a:gd name="connsiteX9" fmla="*/ 83642 w 5730736"/>
              <a:gd name="connsiteY9" fmla="*/ 501840 h 501840"/>
              <a:gd name="connsiteX10" fmla="*/ 24498 w 5730736"/>
              <a:gd name="connsiteY10" fmla="*/ 477342 h 501840"/>
              <a:gd name="connsiteX11" fmla="*/ 0 w 5730736"/>
              <a:gd name="connsiteY11" fmla="*/ 418198 h 501840"/>
              <a:gd name="connsiteX12" fmla="*/ 0 w 5730736"/>
              <a:gd name="connsiteY12" fmla="*/ 83642 h 501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30736" h="501840">
                <a:moveTo>
                  <a:pt x="0" y="83642"/>
                </a:moveTo>
                <a:cubicBezTo>
                  <a:pt x="0" y="61459"/>
                  <a:pt x="8812" y="40184"/>
                  <a:pt x="24498" y="24498"/>
                </a:cubicBezTo>
                <a:cubicBezTo>
                  <a:pt x="40184" y="8812"/>
                  <a:pt x="61459" y="0"/>
                  <a:pt x="83642" y="0"/>
                </a:cubicBezTo>
                <a:lnTo>
                  <a:pt x="5647094" y="0"/>
                </a:lnTo>
                <a:cubicBezTo>
                  <a:pt x="5669277" y="0"/>
                  <a:pt x="5690552" y="8812"/>
                  <a:pt x="5706238" y="24498"/>
                </a:cubicBezTo>
                <a:cubicBezTo>
                  <a:pt x="5721924" y="40184"/>
                  <a:pt x="5730736" y="61459"/>
                  <a:pt x="5730736" y="83642"/>
                </a:cubicBezTo>
                <a:lnTo>
                  <a:pt x="5730736" y="418198"/>
                </a:lnTo>
                <a:cubicBezTo>
                  <a:pt x="5730736" y="440381"/>
                  <a:pt x="5721924" y="461656"/>
                  <a:pt x="5706238" y="477342"/>
                </a:cubicBezTo>
                <a:cubicBezTo>
                  <a:pt x="5690552" y="493028"/>
                  <a:pt x="5669277" y="501840"/>
                  <a:pt x="5647094" y="501840"/>
                </a:cubicBezTo>
                <a:lnTo>
                  <a:pt x="83642" y="501840"/>
                </a:lnTo>
                <a:cubicBezTo>
                  <a:pt x="61459" y="501840"/>
                  <a:pt x="40184" y="493028"/>
                  <a:pt x="24498" y="477342"/>
                </a:cubicBezTo>
                <a:cubicBezTo>
                  <a:pt x="8812" y="461656"/>
                  <a:pt x="0" y="440381"/>
                  <a:pt x="0" y="418198"/>
                </a:cubicBezTo>
                <a:lnTo>
                  <a:pt x="0" y="83642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241106" tIns="24498" rIns="241106" bIns="24498" numCol="1" spcCol="1270" anchor="ctr" anchorCtr="0">
            <a:noAutofit/>
          </a:bodyPr>
          <a:lstStyle/>
          <a:p>
            <a:pPr lvl="0" algn="l" defTabSz="889000" latinLnBrk="1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준비한 </a:t>
            </a:r>
            <a:r>
              <a:rPr lang="en-US" altLang="ko-KR" b="1" kern="12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자료로 제한된 시간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 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 20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분</a:t>
            </a:r>
            <a:r>
              <a:rPr lang="en-US" altLang="ko-KR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내에 차분히 발표</a:t>
            </a:r>
            <a:endParaRPr lang="en-US" altLang="ko-KR" b="1" kern="12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발표내용별로 적정한 사전 시간 배분 및 발표</a:t>
            </a:r>
            <a:endParaRPr lang="en-US" altLang="ko-KR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</a:t>
            </a:r>
            <a:r>
              <a:rPr lang="ko-KR" altLang="en-US" b="1" spc="-9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내용을 숙지하여 평가위원을 보면서 설명</a:t>
            </a:r>
            <a:r>
              <a:rPr lang="en-US" altLang="ko-KR" b="1" spc="-9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spc="-9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책을 읽는 듯한 발표는 지양</a:t>
            </a:r>
            <a:r>
              <a:rPr lang="en-US" altLang="ko-KR" b="1" spc="-9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개발할 핵심기술이 무엇인지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왜 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수행해야 하는지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회사가 보유한 기술이 무엇인지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어떻게 연계할 것인지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개발목표 및 내용을 명료하게 표현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구체적인 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포함</a:t>
            </a:r>
            <a:endParaRPr lang="en-US" altLang="ko-KR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개발방법이 무엇인지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?(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어떻게 개발할지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활용할 것인지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?)</a:t>
            </a: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상용화 및 사업화 계획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경제적 파급효과 등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객관적 자료 보완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○ 제한된 시간이 부족한 경우 질의 응답 시간에 답변하고</a:t>
            </a: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필요한 </a:t>
            </a:r>
            <a:endParaRPr lang="en-US" altLang="ko-KR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889000">
              <a:lnSpc>
                <a:spcPct val="11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자료를 추가적으로 준비하여 설명</a:t>
            </a:r>
            <a:endParaRPr lang="ko-KR" altLang="en-US" b="1" kern="1200" spc="-9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6304</TotalTime>
  <Words>1936</Words>
  <Application>Microsoft Office PowerPoint</Application>
  <PresentationFormat>화면 슬라이드 쇼(4:3)</PresentationFormat>
  <Paragraphs>282</Paragraphs>
  <Slides>23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이병현</cp:lastModifiedBy>
  <cp:revision>582</cp:revision>
  <dcterms:created xsi:type="dcterms:W3CDTF">2010-05-10T04:30:02Z</dcterms:created>
  <dcterms:modified xsi:type="dcterms:W3CDTF">2012-01-11T00:48:55Z</dcterms:modified>
</cp:coreProperties>
</file>