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theme/theme5.xml" ContentType="application/vnd.openxmlformats-officedocument.theme+xml"/>
  <Override PartName="/ppt/tags/tag8.xml" ContentType="application/vnd.openxmlformats-officedocument.presentationml.tags+xml"/>
  <Override PartName="/ppt/slideMasters/slideMaster77.xml" ContentType="application/vnd.openxmlformats-officedocument.presentationml.slideMaster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Masters/slideMaster55.xml" ContentType="application/vnd.openxmlformats-officedocument.presentationml.slideMaster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Default Extension="xml" ContentType="application/xml"/>
  <Override PartName="/ppt/slides/slide50.xml" ContentType="application/vnd.openxmlformats-officedocument.presentationml.slide+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29.xml" ContentType="application/vnd.openxmlformats-officedocument.theme+xml"/>
  <Override PartName="/ppt/theme/theme76.xml" ContentType="application/vnd.openxmlformats-officedocument.theme+xml"/>
  <Override PartName="/ppt/notesSlides/notesSlide16.xml" ContentType="application/vnd.openxmlformats-officedocument.presentationml.notesSlide+xml"/>
  <Override PartName="/ppt/slideMasters/slideMaster33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Layouts/slideLayout102.xml" ContentType="application/vnd.openxmlformats-officedocument.presentationml.slideLayout+xml"/>
  <Override PartName="/ppt/theme/theme54.xml" ContentType="application/vnd.openxmlformats-officedocument.theme+xml"/>
  <Override PartName="/ppt/notesSlides/notesSlide41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32.xml" ContentType="application/vnd.openxmlformats-officedocument.them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slides/slide88.xml" ContentType="application/vnd.openxmlformats-officedocument.presentationml.slide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slides/slide19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slideLayouts/slideLayout118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Masters/slideMaster49.xml" ContentType="application/vnd.openxmlformats-officedocument.presentationml.slideMaster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diagrams/quickStyle3.xml" ContentType="application/vnd.openxmlformats-officedocument.drawingml.diagramStyle+xml"/>
  <Override PartName="/ppt/tags/tag5.xml" ContentType="application/vnd.openxmlformats-officedocument.presentationml.tags+xml"/>
  <Override PartName="/ppt/slideMasters/slideMaster27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s/slide44.xml" ContentType="application/vnd.openxmlformats-officedocument.presentationml.slide+xml"/>
  <Override PartName="/ppt/slides/slide91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Default Extension="emf" ContentType="image/x-emf"/>
  <Override PartName="/ppt/slides/slide22.xml" ContentType="application/vnd.openxmlformats-officedocument.presentationml.slide+xml"/>
  <Override PartName="/ppt/theme/theme48.xml" ContentType="application/vnd.openxmlformats-officedocument.theme+xml"/>
  <Override PartName="/ppt/diagrams/layout6.xml" ContentType="application/vnd.openxmlformats-officedocument.drawingml.diagramLayout+xml"/>
  <Override PartName="/ppt/notesSlides/notesSlide35.xml" ContentType="application/vnd.openxmlformats-officedocument.presentationml.notesSlide+xml"/>
  <Override PartName="/ppt/slideMasters/slideMaster52.xml" ContentType="application/vnd.openxmlformats-officedocument.presentationml.slideMaster+xml"/>
  <Override PartName="/ppt/slideLayouts/slideLayout21.xml" ContentType="application/vnd.openxmlformats-officedocument.presentationml.slideLayout+xml"/>
  <Override PartName="/ppt/theme/theme26.xml" ContentType="application/vnd.openxmlformats-officedocument.theme+xml"/>
  <Override PartName="/ppt/slideLayouts/slideLayout121.xml" ContentType="application/vnd.openxmlformats-officedocument.presentationml.slideLayout+xml"/>
  <Override PartName="/ppt/theme/theme73.xml" ContentType="application/vnd.openxmlformats-officedocument.theme+xml"/>
  <Override PartName="/ppt/notesSlides/notesSlide13.xml" ContentType="application/vnd.openxmlformats-officedocument.presentationml.notesSlide+xml"/>
  <Override PartName="/ppt/slideMasters/slideMaster30.xml" ContentType="application/vnd.openxmlformats-officedocument.presentationml.slideMaster+xml"/>
  <Override PartName="/ppt/theme/theme51.xml" ContentType="application/vnd.openxmlformats-officedocument.theme+xml"/>
  <Override PartName="/ppt/tags/tag13.xml" ContentType="application/vnd.openxmlformats-officedocument.presentationml.tags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slideLayouts/slideLayout159.xml" ContentType="application/vnd.openxmlformats-officedocument.presentationml.slideLayout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Layouts/slideLayout137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68.xml" ContentType="application/vnd.openxmlformats-officedocument.presentationml.slideMaster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89.xml" ContentType="application/vnd.openxmlformats-officedocument.theme+xml"/>
  <Override PartName="/ppt/notesSlides/notesSlide29.xml" ContentType="application/vnd.openxmlformats-officedocument.presentationml.notesSlide+xml"/>
  <Override PartName="/ppt/slideMasters/slideMaster46.xml" ContentType="application/vnd.openxmlformats-officedocument.presentationml.slideMaster+xml"/>
  <Override PartName="/ppt/slides/slide16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67.xml" ContentType="application/vnd.openxmlformats-officedocument.theme+xml"/>
  <Override PartName="/ppt/slideLayouts/slideLayout162.xml" ContentType="application/vnd.openxmlformats-officedocument.presentationml.slideLayout+xml"/>
  <Override PartName="/ppt/tags/tag2.xml" ContentType="application/vnd.openxmlformats-officedocument.presentationml.tags+xml"/>
  <Override PartName="/ppt/slides/slide41.xml" ContentType="application/vnd.openxmlformats-officedocument.presentationml.slide+xml"/>
  <Override PartName="/ppt/slideLayouts/slideLayout140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Layouts/slideLayout40.xml" ContentType="application/vnd.openxmlformats-officedocument.presentationml.slideLayout+xml"/>
  <Override PartName="/ppt/theme/theme45.xml" ContentType="application/vnd.openxmlformats-officedocument.theme+xml"/>
  <Override PartName="/ppt/theme/theme92.xml" ContentType="application/vnd.openxmlformats-officedocument.theme+xml"/>
  <Override PartName="/ppt/notesSlides/notesSlide32.xml" ContentType="application/vnd.openxmlformats-officedocument.presentationml.notesSlide+xml"/>
  <Override PartName="/ppt/theme/theme23.xml" ContentType="application/vnd.openxmlformats-officedocument.theme+xml"/>
  <Override PartName="/ppt/diagrams/layout3.xml" ContentType="application/vnd.openxmlformats-officedocument.drawingml.diagramLayout+xml"/>
  <Override PartName="/ppt/slides/slide79.xml" ContentType="application/vnd.openxmlformats-officedocument.presentationml.slide+xml"/>
  <Override PartName="/ppt/theme/theme70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diagrams/drawing5.xml" ContentType="application/vnd.ms-office.drawingml.diagramDrawing+xml"/>
  <Override PartName="/ppt/tags/tag1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7.xml" ContentType="application/vnd.openxmlformats-officedocument.presentationml.slide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87.xml" ContentType="application/vnd.openxmlformats-officedocument.presentationml.slideMaster+xml"/>
  <Override PartName="/ppt/slideLayouts/slideLayout56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s/slide35.xml" ContentType="application/vnd.openxmlformats-officedocument.presentationml.slide+xml"/>
  <Override PartName="/ppt/slides/slide82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39.xml" ContentType="application/vnd.openxmlformats-officedocument.theme+xml"/>
  <Override PartName="/ppt/slideLayouts/slideLayout134.xml" ContentType="application/vnd.openxmlformats-officedocument.presentationml.slideLayout+xml"/>
  <Override PartName="/ppt/theme/theme86.xml" ContentType="application/vnd.openxmlformats-officedocument.them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12.xml" ContentType="application/vnd.openxmlformats-officedocument.presentationml.slideLayout+xml"/>
  <Override PartName="/ppt/notesSlides/notesSlide26.xml" ContentType="application/vnd.openxmlformats-officedocument.presentationml.notesSlide+xml"/>
  <Override PartName="/ppt/slideMasters/slideMaster43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64.xml" ContentType="application/vnd.openxmlformats-officedocument.theme+xml"/>
  <Override PartName="/ppt/slideMasters/slideMaster21.xml" ContentType="application/vnd.openxmlformats-officedocument.presentationml.slideMaster+xml"/>
  <Override PartName="/ppt/theme/theme42.xml" ContentType="application/vnd.openxmlformats-officedocument.theme+xml"/>
  <Override PartName="/ppt/slides/slide98.xml" ContentType="application/vnd.openxmlformats-officedocument.presentationml.slide+xml"/>
  <Override PartName="/ppt/theme/theme9.xml" ContentType="application/vnd.openxmlformats-officedocument.theme+xml"/>
  <Override PartName="/ppt/slideLayouts/slideLayout97.xml" ContentType="application/vnd.openxmlformats-officedocument.presentationml.slideLayout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diagrams/drawing2.xml" ContentType="application/vnd.ms-office.drawingml.diagramDrawing+xml"/>
  <Override PartName="/ppt/slideMasters/slideMaster4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69.xml" ContentType="application/vnd.openxmlformats-officedocument.theme+xml"/>
  <Override PartName="/ppt/slideLayouts/slideLayout164.xml" ContentType="application/vnd.openxmlformats-officedocument.presentationml.slideLayout+xml"/>
  <Override PartName="/ppt/diagrams/quickStyle2.xml" ContentType="application/vnd.openxmlformats-officedocument.drawingml.diagramStyle+xml"/>
  <Override PartName="/ppt/tags/tag4.xml" ContentType="application/vnd.openxmlformats-officedocument.presentationml.tags+xml"/>
  <Override PartName="/ppt/slideMasters/slideMaster37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58.xml" ContentType="application/vnd.openxmlformats-officedocument.theme+xml"/>
  <Override PartName="/ppt/slideLayouts/slideLayout153.xml" ContentType="application/vnd.openxmlformats-officedocument.presentationml.slideLayout+xml"/>
  <Override PartName="/ppt/notesSlides/notesSlide45.xml" ContentType="application/vnd.openxmlformats-officedocument.presentationml.notesSlide+xml"/>
  <Override PartName="/ppt/slideMasters/slideMaster26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47.xml" ContentType="application/vnd.openxmlformats-officedocument.theme+xml"/>
  <Override PartName="/ppt/notesSlides/notesSlide34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36.xml" ContentType="application/vnd.openxmlformats-officedocument.theme+xml"/>
  <Override PartName="/ppt/theme/theme83.xml" ContentType="application/vnd.openxmlformats-officedocument.them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slideMasters/slideMaster40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theme/theme61.xml" ContentType="application/vnd.openxmlformats-officedocument.theme+xml"/>
  <Override PartName="/ppt/theme/theme72.xml" ContentType="application/vnd.openxmlformats-officedocument.theme+xml"/>
  <Override PartName="/ppt/notesSlides/notesSlide12.xml" ContentType="application/vnd.openxmlformats-officedocument.presentationml.notesSlide+xml"/>
  <Override PartName="/ppt/theme/theme50.xml" ContentType="application/vnd.openxmlformats-officedocument.theme+xml"/>
  <Override PartName="/ppt/tags/tag12.xml" ContentType="application/vnd.openxmlformats-officedocument.presentationml.tag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ags/tag9.xml" ContentType="application/vnd.openxmlformats-officedocument.presentationml.tags+xml"/>
  <Override PartName="/ppt/slideMasters/slideMaster7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notesSlides/notesSlide3.xml" ContentType="application/vnd.openxmlformats-officedocument.presentationml.notesSlide+xml"/>
  <Override PartName="/ppt/slideMasters/slideMaster67.xml" ContentType="application/vnd.openxmlformats-officedocument.presentationml.slideMaster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8.xml" ContentType="application/vnd.openxmlformats-officedocument.theme+xml"/>
  <Override PartName="/ppt/notesSlides/notesSlide39.xml" ContentType="application/vnd.openxmlformats-officedocument.presentationml.notesSlide+xml"/>
  <Override PartName="/ppt/slideMasters/slideMaster56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77.xml" ContentType="application/vnd.openxmlformats-officedocument.theme+xml"/>
  <Override PartName="/ppt/slideLayouts/slideLayout172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slideMasters/slideMaster3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19.xml" ContentType="application/vnd.openxmlformats-officedocument.theme+xml"/>
  <Override PartName="/ppt/slideLayouts/slideLayout150.xml" ContentType="application/vnd.openxmlformats-officedocument.presentationml.slideLayout+xml"/>
  <Override PartName="/ppt/theme/theme66.xml" ContentType="application/vnd.openxmlformats-officedocument.theme+xml"/>
  <Override PartName="/ppt/tags/tag1.xml" ContentType="application/vnd.openxmlformats-officedocument.presentationml.tags+xml"/>
  <Override PartName="/ppt/slideMasters/slideMaster23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theme/theme44.xml" ContentType="application/vnd.openxmlformats-officedocument.theme+xml"/>
  <Override PartName="/ppt/theme/theme55.xml" ContentType="application/vnd.openxmlformats-officedocument.theme+xml"/>
  <Override PartName="/ppt/theme/theme91.xml" ContentType="application/vnd.openxmlformats-officedocument.theme+xml"/>
  <Override PartName="/ppt/notesSlides/notesSlide42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theme/theme33.xml" ContentType="application/vnd.openxmlformats-officedocument.theme+xml"/>
  <Override PartName="/ppt/theme/theme80.xml" ContentType="application/vnd.openxmlformats-officedocument.theme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Default Extension="gif" ContentType="image/gif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Layouts/slideLayout99.xml" ContentType="application/vnd.openxmlformats-officedocument.presentationml.slideLayout+xml"/>
  <Override PartName="/ppt/theme/theme22.xml" ContentType="application/vnd.openxmlformats-officedocument.them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diagrams/quickStyle4.xml" ContentType="application/vnd.openxmlformats-officedocument.drawingml.diagramStyl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Masters/slideMaster28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49.xml" ContentType="application/vnd.openxmlformats-officedocument.theme+xml"/>
  <Override PartName="/ppt/slideLayouts/slideLayout144.xml" ContentType="application/vnd.openxmlformats-officedocument.presentationml.slideLayout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38.xml" ContentType="application/vnd.openxmlformats-officedocument.theme+xml"/>
  <Override PartName="/ppt/theme/theme85.xml" ContentType="application/vnd.openxmlformats-officedocument.theme+xml"/>
  <Override PartName="/ppt/notesSlides/notesSlide25.xml" ContentType="application/vnd.openxmlformats-officedocument.presentationml.notesSlide+xml"/>
  <Override PartName="/ppt/slideMasters/slideMaster42.xml" ContentType="application/vnd.openxmlformats-officedocument.presentationml.slideMaster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Layouts/slideLayout111.xml" ContentType="application/vnd.openxmlformats-officedocument.presentationml.slideLayout+xml"/>
  <Override PartName="/ppt/theme/theme27.xml" ContentType="application/vnd.openxmlformats-officedocument.theme+xml"/>
  <Override PartName="/ppt/theme/theme63.xml" ContentType="application/vnd.openxmlformats-officedocument.theme+xml"/>
  <Override PartName="/ppt/theme/theme74.xml" ContentType="application/vnd.openxmlformats-officedocument.theme+xml"/>
  <Override PartName="/ppt/notesSlides/notesSlide14.xml" ContentType="application/vnd.openxmlformats-officedocument.presentationml.notesSlide+xml"/>
  <Override PartName="/ppt/slideMasters/slideMaster31.xml" ContentType="application/vnd.openxmlformats-officedocument.presentationml.slideMaster+xml"/>
  <Override PartName="/ppt/slideLayouts/slideLayout100.xml" ContentType="application/vnd.openxmlformats-officedocument.presentationml.slideLayout+xml"/>
  <Override PartName="/ppt/theme/theme52.xml" ContentType="application/vnd.openxmlformats-officedocument.theme+xml"/>
  <Override PartName="/ppt/tags/tag14.xml" ContentType="application/vnd.openxmlformats-officedocument.presentationml.tags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41.xml" ContentType="application/vnd.openxmlformats-officedocument.theme+xml"/>
  <Override PartName="/ppt/slides/slide97.xml" ContentType="application/vnd.openxmlformats-officedocument.presentationml.slide+xml"/>
  <Override PartName="/ppt/theme/theme30.xml" ContentType="application/vnd.openxmlformats-officedocument.theme+xml"/>
  <Override PartName="/ppt/slideLayouts/slideLayout14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Masters/slideMaster69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diagrams/colors2.xml" ContentType="application/vnd.openxmlformats-officedocument.drawingml.diagramColors+xml"/>
  <Override PartName="/ppt/slideMasters/slideMaster58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79.xml" ContentType="application/vnd.openxmlformats-officedocument.theme+xml"/>
  <Override PartName="/ppt/slideLayouts/slideLayout174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Masters/slideMaster47.xml" ContentType="application/vnd.openxmlformats-officedocument.presentationml.slideMaster+xml"/>
  <Override PartName="/ppt/slides/slide53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68.xml" ContentType="application/vnd.openxmlformats-officedocument.theme+xml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slideMasters/slideMaster2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6.xml" ContentType="application/vnd.openxmlformats-officedocument.theme+xml"/>
  <Override PartName="/ppt/slideLayouts/slideLayout141.xml" ContentType="application/vnd.openxmlformats-officedocument.presentationml.slideLayout+xml"/>
  <Override PartName="/ppt/theme/theme57.xml" ContentType="application/vnd.openxmlformats-officedocument.theme+xml"/>
  <Override PartName="/ppt/theme/theme93.xml" ContentType="application/vnd.openxmlformats-officedocument.theme+xml"/>
  <Override PartName="/ppt/notesSlides/notesSlide44.xml" ContentType="application/vnd.openxmlformats-officedocument.presentationml.notesSlide+xml"/>
  <Override PartName="/ppt/slideMasters/slideMaster14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theme/theme35.xml" ContentType="application/vnd.openxmlformats-officedocument.theme+xml"/>
  <Override PartName="/ppt/slideLayouts/slideLayout130.xml" ContentType="application/vnd.openxmlformats-officedocument.presentationml.slideLayout+xml"/>
  <Override PartName="/ppt/theme/theme82.xml" ContentType="application/vnd.openxmlformats-officedocument.them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Masters/slideMaster50.xml" ContentType="application/vnd.openxmlformats-officedocument.presentationml.slideMaster+xml"/>
  <Override PartName="/ppt/theme/theme24.xml" ContentType="application/vnd.openxmlformats-officedocument.theme+xml"/>
  <Override PartName="/ppt/theme/theme71.xml" ContentType="application/vnd.openxmlformats-officedocument.them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theme/theme13.xml" ContentType="application/vnd.openxmlformats-officedocument.theme+xml"/>
  <Override PartName="/ppt/theme/theme60.xml" ContentType="application/vnd.openxmlformats-officedocument.theme+xml"/>
  <Override PartName="/ppt/slideLayouts/slideLayout179.xml" ContentType="application/vnd.openxmlformats-officedocument.presentationml.slide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diagrams/quickStyle6.xml" ContentType="application/vnd.openxmlformats-officedocument.drawingml.diagramStyle+xml"/>
  <Override PartName="/ppt/tags/tag11.xml" ContentType="application/vnd.openxmlformats-officedocument.presentationml.tags+xml"/>
  <Override PartName="/ppt/slideMasters/slideMaster3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s/slide58.xml" ContentType="application/vnd.openxmlformats-officedocument.presentationml.slid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Layouts/slideLayout135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7.xml" ContentType="application/vnd.openxmlformats-officedocument.theme+xml"/>
  <Override PartName="/ppt/notesSlides/notesSlide27.xml" ContentType="application/vnd.openxmlformats-officedocument.presentationml.notesSlide+xml"/>
  <Override PartName="/ppt/slideMasters/slideMaster44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8.xml" ContentType="application/vnd.openxmlformats-officedocument.theme+xml"/>
  <Override PartName="/ppt/slideLayouts/slideLayout113.xml" ContentType="application/vnd.openxmlformats-officedocument.presentationml.slideLayout+xml"/>
  <Override PartName="/ppt/theme/theme65.xml" ContentType="application/vnd.openxmlformats-officedocument.theme+xml"/>
  <Override PartName="/ppt/slideLayouts/slideLayout160.xml" ContentType="application/vnd.openxmlformats-officedocument.presentationml.slideLayout+xml"/>
  <Override PartName="/ppt/tableStyles.xml" ContentType="application/vnd.openxmlformats-officedocument.presentationml.tableStyles+xml"/>
  <Override PartName="/ppt/slideMasters/slideMaster22.xml" ContentType="application/vnd.openxmlformats-officedocument.presentationml.slideMaster+xml"/>
  <Override PartName="/ppt/theme/theme43.xml" ContentType="application/vnd.openxmlformats-officedocument.theme+xml"/>
  <Override PartName="/ppt/theme/theme90.xml" ContentType="application/vnd.openxmlformats-officedocument.them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theme/theme21.xml" ContentType="application/vnd.openxmlformats-officedocument.theme+xml"/>
  <Override PartName="/ppt/diagrams/layout1.xml" ContentType="application/vnd.openxmlformats-officedocument.drawingml.diagramLayout+xml"/>
  <Override PartName="/ppt/slides/slide77.xml" ContentType="application/vnd.openxmlformats-officedocument.presentationml.slide+xml"/>
  <Override PartName="/ppt/slideLayouts/slideLayout98.xml" ContentType="application/vnd.openxmlformats-officedocument.presentationml.slideLayout+xml"/>
  <Override PartName="/ppt/slides/slide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76.xml" ContentType="application/vnd.openxmlformats-officedocument.presentationml.slideLayout+xml"/>
  <Override PartName="/ppt/diagrams/drawing3.xml" ContentType="application/vnd.ms-office.drawingml.diagramDrawing+xml"/>
  <Override PartName="/ppt/slides/slide55.xml" ContentType="application/vnd.openxmlformats-officedocument.presentationml.slide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Masters/slideMaster38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s/slide33.xml" ContentType="application/vnd.openxmlformats-officedocument.presentationml.slide+xml"/>
  <Override PartName="/ppt/slides/slide80.xml" ContentType="application/vnd.openxmlformats-officedocument.presentationml.slide+xml"/>
  <Override PartName="/ppt/slideLayouts/slideLayout54.xml" ContentType="application/vnd.openxmlformats-officedocument.presentationml.slideLayout+xml"/>
  <Override PartName="/ppt/theme/theme59.xml" ContentType="application/vnd.openxmlformats-officedocument.them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Layouts/slideLayout32.xml" ContentType="application/vnd.openxmlformats-officedocument.presentationml.slideLayout+xml"/>
  <Override PartName="/ppt/theme/theme37.xml" ContentType="application/vnd.openxmlformats-officedocument.theme+xml"/>
  <Override PartName="/ppt/slideLayouts/slideLayout132.xml" ContentType="application/vnd.openxmlformats-officedocument.presentationml.slideLayout+xml"/>
  <Override PartName="/ppt/theme/theme84.xml" ContentType="application/vnd.openxmlformats-officedocument.them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10.xml" ContentType="application/vnd.openxmlformats-officedocument.presentationml.slideLayout+xml"/>
  <Override PartName="/ppt/slideMasters/slideMaster41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62.xml" ContentType="application/vnd.openxmlformats-officedocument.theme+xml"/>
  <Override PartName="/ppt/theme/theme40.xml" ContentType="application/vnd.openxmlformats-officedocument.them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theme/theme7.xml" ContentType="application/vnd.openxmlformats-officedocument.theme+xml"/>
  <Override PartName="/ppt/slideMasters/slideMaster79.xml" ContentType="application/vnd.openxmlformats-officedocument.presentationml.slideMaster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Masters/slideMaster57.xml" ContentType="application/vnd.openxmlformats-officedocument.presentationml.slideMaster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s/slide100.xml" ContentType="application/vnd.openxmlformats-officedocument.presentationml.slide+xml"/>
  <Override PartName="/ppt/slideLayouts/slideLayout26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78.xml" ContentType="application/vnd.openxmlformats-officedocument.theme+xml"/>
  <Override PartName="/ppt/notesSlides/notesSlide18.xml" ContentType="application/vnd.openxmlformats-officedocument.presentationml.notesSlide+xml"/>
  <Override PartName="/ppt/slideMasters/slideMaster35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56.xml" ContentType="application/vnd.openxmlformats-officedocument.theme+xml"/>
  <Override PartName="/ppt/slideLayouts/slideLayout151.xml" ContentType="application/vnd.openxmlformats-officedocument.presentationml.slideLayout+xml"/>
  <Override PartName="/ppt/notesSlides/notesSlide43.xml" ContentType="application/vnd.openxmlformats-officedocument.presentationml.notesSlide+xml"/>
  <Override PartName="/ppt/slides/slide30.xml" ContentType="application/vnd.openxmlformats-officedocument.presentationml.slide+xml"/>
  <Override PartName="/ppt/slideMasters/slideMaster13.xml" ContentType="application/vnd.openxmlformats-officedocument.presentationml.slideMaster+xml"/>
  <Override PartName="/ppt/slideMasters/slideMaster60.xml" ContentType="application/vnd.openxmlformats-officedocument.presentationml.slideMaster+xml"/>
  <Override PartName="/ppt/theme/theme34.xml" ContentType="application/vnd.openxmlformats-officedocument.theme+xml"/>
  <Override PartName="/ppt/theme/theme81.xml" ContentType="application/vnd.openxmlformats-officedocument.them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slides/slide68.xml" ContentType="application/vnd.openxmlformats-officedocument.presentationml.slide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67.xml" ContentType="application/vnd.openxmlformats-officedocument.presentationml.slideLayout+xml"/>
  <Override PartName="/ppt/diagrams/quickStyle5.xml" ContentType="application/vnd.openxmlformats-officedocument.drawingml.diagramStyle+xml"/>
  <Override PartName="/ppt/tags/tag7.xml" ContentType="application/vnd.openxmlformats-officedocument.presentationml.tags+xml"/>
  <Override PartName="/ppt/slideMasters/slideMaster29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s/slide24.xml" ContentType="application/vnd.openxmlformats-officedocument.presentationml.slide+xml"/>
  <Override PartName="/ppt/slides/slide71.xml" ContentType="application/vnd.openxmlformats-officedocument.presentationml.slide+xml"/>
  <Override PartName="/ppt/slideLayouts/slideLayout92.xml" ContentType="application/vnd.openxmlformats-officedocument.presentationml.slideLayout+xml"/>
  <Override PartName="/ppt/notesSlides/notesSlide37.xml" ContentType="application/vnd.openxmlformats-officedocument.presentationml.notesSlide+xml"/>
  <Override PartName="/ppt/slideMasters/slideMaster54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8.xml" ContentType="application/vnd.openxmlformats-officedocument.theme+xml"/>
  <Override PartName="/ppt/slideLayouts/slideLayout123.xml" ContentType="application/vnd.openxmlformats-officedocument.presentationml.slideLayout+xml"/>
  <Override PartName="/ppt/theme/theme75.xml" ContentType="application/vnd.openxmlformats-officedocument.theme+xml"/>
  <Override PartName="/ppt/slideLayouts/slideLayout170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Masters/slideMaster32.xml" ContentType="application/vnd.openxmlformats-officedocument.presentationml.slideMaster+xml"/>
  <Override PartName="/ppt/slideLayouts/slideLayout101.xml" ContentType="application/vnd.openxmlformats-officedocument.presentationml.slideLayout+xml"/>
  <Override PartName="/ppt/theme/theme53.xml" ContentType="application/vnd.openxmlformats-officedocument.theme+xml"/>
  <Override PartName="/ppt/notesSlides/notesSlide40.xml" ContentType="application/vnd.openxmlformats-officedocument.presentationml.notesSlide+xml"/>
  <Override PartName="/ppt/tags/tag15.xml" ContentType="application/vnd.openxmlformats-officedocument.presentationml.tags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31.xml" ContentType="application/vnd.openxmlformats-officedocument.theme+xml"/>
  <Override PartName="/ppt/notesSlides/notesSlide6.xml" ContentType="application/vnd.openxmlformats-officedocument.presentationml.notesSlide+xml"/>
  <Override PartName="/ppt/slides/slide87.xml" ContentType="application/vnd.openxmlformats-officedocument.presentationml.slide+xml"/>
  <Override PartName="/ppt/slideLayouts/slideLayout13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0" r:id="rId2"/>
    <p:sldMasterId id="2147483682" r:id="rId3"/>
    <p:sldMasterId id="2147483720" r:id="rId4"/>
    <p:sldMasterId id="2147483781" r:id="rId5"/>
    <p:sldMasterId id="2147483793" r:id="rId6"/>
    <p:sldMasterId id="2147483805" r:id="rId7"/>
    <p:sldMasterId id="2147483817" r:id="rId8"/>
    <p:sldMasterId id="2147484036" r:id="rId9"/>
    <p:sldMasterId id="2147484038" r:id="rId10"/>
    <p:sldMasterId id="2147484040" r:id="rId11"/>
    <p:sldMasterId id="2147484042" r:id="rId12"/>
    <p:sldMasterId id="2147484044" r:id="rId13"/>
    <p:sldMasterId id="2147484046" r:id="rId14"/>
    <p:sldMasterId id="2147484048" r:id="rId15"/>
    <p:sldMasterId id="2147484050" r:id="rId16"/>
    <p:sldMasterId id="2147484052" r:id="rId17"/>
    <p:sldMasterId id="2147484054" r:id="rId18"/>
    <p:sldMasterId id="2147484056" r:id="rId19"/>
    <p:sldMasterId id="2147484058" r:id="rId20"/>
    <p:sldMasterId id="2147484060" r:id="rId21"/>
    <p:sldMasterId id="2147484062" r:id="rId22"/>
    <p:sldMasterId id="2147484064" r:id="rId23"/>
    <p:sldMasterId id="2147484066" r:id="rId24"/>
    <p:sldMasterId id="2147484068" r:id="rId25"/>
    <p:sldMasterId id="2147484070" r:id="rId26"/>
    <p:sldMasterId id="2147484072" r:id="rId27"/>
    <p:sldMasterId id="2147484074" r:id="rId28"/>
    <p:sldMasterId id="2147484076" r:id="rId29"/>
    <p:sldMasterId id="2147484078" r:id="rId30"/>
    <p:sldMasterId id="2147484080" r:id="rId31"/>
    <p:sldMasterId id="2147484082" r:id="rId32"/>
    <p:sldMasterId id="2147484084" r:id="rId33"/>
    <p:sldMasterId id="2147484086" r:id="rId34"/>
    <p:sldMasterId id="2147484088" r:id="rId35"/>
    <p:sldMasterId id="2147484090" r:id="rId36"/>
    <p:sldMasterId id="2147484092" r:id="rId37"/>
    <p:sldMasterId id="2147484094" r:id="rId38"/>
    <p:sldMasterId id="2147484096" r:id="rId39"/>
    <p:sldMasterId id="2147484098" r:id="rId40"/>
    <p:sldMasterId id="2147484100" r:id="rId41"/>
    <p:sldMasterId id="2147484102" r:id="rId42"/>
    <p:sldMasterId id="2147484104" r:id="rId43"/>
    <p:sldMasterId id="2147484106" r:id="rId44"/>
    <p:sldMasterId id="2147484108" r:id="rId45"/>
    <p:sldMasterId id="2147484110" r:id="rId46"/>
    <p:sldMasterId id="2147484112" r:id="rId47"/>
    <p:sldMasterId id="2147484114" r:id="rId48"/>
    <p:sldMasterId id="2147484116" r:id="rId49"/>
    <p:sldMasterId id="2147484118" r:id="rId50"/>
    <p:sldMasterId id="2147484120" r:id="rId51"/>
    <p:sldMasterId id="2147484122" r:id="rId52"/>
    <p:sldMasterId id="2147484124" r:id="rId53"/>
    <p:sldMasterId id="2147484126" r:id="rId54"/>
    <p:sldMasterId id="2147484128" r:id="rId55"/>
    <p:sldMasterId id="2147484130" r:id="rId56"/>
    <p:sldMasterId id="2147484132" r:id="rId57"/>
    <p:sldMasterId id="2147484134" r:id="rId58"/>
    <p:sldMasterId id="2147484136" r:id="rId59"/>
    <p:sldMasterId id="2147484138" r:id="rId60"/>
    <p:sldMasterId id="2147484140" r:id="rId61"/>
    <p:sldMasterId id="2147484142" r:id="rId62"/>
    <p:sldMasterId id="2147484144" r:id="rId63"/>
    <p:sldMasterId id="2147484146" r:id="rId64"/>
    <p:sldMasterId id="2147484148" r:id="rId65"/>
    <p:sldMasterId id="2147484150" r:id="rId66"/>
    <p:sldMasterId id="2147484152" r:id="rId67"/>
    <p:sldMasterId id="2147484154" r:id="rId68"/>
    <p:sldMasterId id="2147484156" r:id="rId69"/>
    <p:sldMasterId id="2147484158" r:id="rId70"/>
    <p:sldMasterId id="2147484160" r:id="rId71"/>
    <p:sldMasterId id="2147484162" r:id="rId72"/>
    <p:sldMasterId id="2147484164" r:id="rId73"/>
    <p:sldMasterId id="2147484167" r:id="rId74"/>
    <p:sldMasterId id="2147484169" r:id="rId75"/>
    <p:sldMasterId id="2147484171" r:id="rId76"/>
    <p:sldMasterId id="2147484173" r:id="rId77"/>
    <p:sldMasterId id="2147484175" r:id="rId78"/>
    <p:sldMasterId id="2147484177" r:id="rId79"/>
    <p:sldMasterId id="2147484179" r:id="rId80"/>
    <p:sldMasterId id="2147484181" r:id="rId81"/>
    <p:sldMasterId id="2147484183" r:id="rId82"/>
    <p:sldMasterId id="2147484185" r:id="rId83"/>
    <p:sldMasterId id="2147484187" r:id="rId84"/>
    <p:sldMasterId id="2147484189" r:id="rId85"/>
    <p:sldMasterId id="2147484191" r:id="rId86"/>
    <p:sldMasterId id="2147484193" r:id="rId87"/>
    <p:sldMasterId id="2147484195" r:id="rId88"/>
    <p:sldMasterId id="2147484197" r:id="rId89"/>
    <p:sldMasterId id="2147484199" r:id="rId90"/>
    <p:sldMasterId id="2147484201" r:id="rId91"/>
  </p:sldMasterIdLst>
  <p:notesMasterIdLst>
    <p:notesMasterId r:id="rId196"/>
  </p:notesMasterIdLst>
  <p:handoutMasterIdLst>
    <p:handoutMasterId r:id="rId197"/>
  </p:handoutMasterIdLst>
  <p:sldIdLst>
    <p:sldId id="932" r:id="rId92"/>
    <p:sldId id="933" r:id="rId93"/>
    <p:sldId id="429" r:id="rId94"/>
    <p:sldId id="491" r:id="rId95"/>
    <p:sldId id="486" r:id="rId96"/>
    <p:sldId id="714" r:id="rId97"/>
    <p:sldId id="794" r:id="rId98"/>
    <p:sldId id="773" r:id="rId99"/>
    <p:sldId id="795" r:id="rId100"/>
    <p:sldId id="832" r:id="rId101"/>
    <p:sldId id="833" r:id="rId102"/>
    <p:sldId id="835" r:id="rId103"/>
    <p:sldId id="798" r:id="rId104"/>
    <p:sldId id="799" r:id="rId105"/>
    <p:sldId id="800" r:id="rId106"/>
    <p:sldId id="801" r:id="rId107"/>
    <p:sldId id="803" r:id="rId108"/>
    <p:sldId id="804" r:id="rId109"/>
    <p:sldId id="769" r:id="rId110"/>
    <p:sldId id="847" r:id="rId111"/>
    <p:sldId id="848" r:id="rId112"/>
    <p:sldId id="849" r:id="rId113"/>
    <p:sldId id="850" r:id="rId114"/>
    <p:sldId id="851" r:id="rId115"/>
    <p:sldId id="852" r:id="rId116"/>
    <p:sldId id="853" r:id="rId117"/>
    <p:sldId id="854" r:id="rId118"/>
    <p:sldId id="855" r:id="rId119"/>
    <p:sldId id="856" r:id="rId120"/>
    <p:sldId id="857" r:id="rId121"/>
    <p:sldId id="858" r:id="rId122"/>
    <p:sldId id="859" r:id="rId123"/>
    <p:sldId id="860" r:id="rId124"/>
    <p:sldId id="861" r:id="rId125"/>
    <p:sldId id="862" r:id="rId126"/>
    <p:sldId id="863" r:id="rId127"/>
    <p:sldId id="864" r:id="rId128"/>
    <p:sldId id="865" r:id="rId129"/>
    <p:sldId id="866" r:id="rId130"/>
    <p:sldId id="867" r:id="rId131"/>
    <p:sldId id="868" r:id="rId132"/>
    <p:sldId id="869" r:id="rId133"/>
    <p:sldId id="870" r:id="rId134"/>
    <p:sldId id="871" r:id="rId135"/>
    <p:sldId id="872" r:id="rId136"/>
    <p:sldId id="873" r:id="rId137"/>
    <p:sldId id="874" r:id="rId138"/>
    <p:sldId id="875" r:id="rId139"/>
    <p:sldId id="876" r:id="rId140"/>
    <p:sldId id="877" r:id="rId141"/>
    <p:sldId id="878" r:id="rId142"/>
    <p:sldId id="879" r:id="rId143"/>
    <p:sldId id="880" r:id="rId144"/>
    <p:sldId id="881" r:id="rId145"/>
    <p:sldId id="882" r:id="rId146"/>
    <p:sldId id="883" r:id="rId147"/>
    <p:sldId id="884" r:id="rId148"/>
    <p:sldId id="885" r:id="rId149"/>
    <p:sldId id="886" r:id="rId150"/>
    <p:sldId id="887" r:id="rId151"/>
    <p:sldId id="888" r:id="rId152"/>
    <p:sldId id="889" r:id="rId153"/>
    <p:sldId id="890" r:id="rId154"/>
    <p:sldId id="891" r:id="rId155"/>
    <p:sldId id="892" r:id="rId156"/>
    <p:sldId id="893" r:id="rId157"/>
    <p:sldId id="894" r:id="rId158"/>
    <p:sldId id="895" r:id="rId159"/>
    <p:sldId id="896" r:id="rId160"/>
    <p:sldId id="897" r:id="rId161"/>
    <p:sldId id="898" r:id="rId162"/>
    <p:sldId id="899" r:id="rId163"/>
    <p:sldId id="900" r:id="rId164"/>
    <p:sldId id="901" r:id="rId165"/>
    <p:sldId id="902" r:id="rId166"/>
    <p:sldId id="903" r:id="rId167"/>
    <p:sldId id="904" r:id="rId168"/>
    <p:sldId id="905" r:id="rId169"/>
    <p:sldId id="906" r:id="rId170"/>
    <p:sldId id="907" r:id="rId171"/>
    <p:sldId id="908" r:id="rId172"/>
    <p:sldId id="909" r:id="rId173"/>
    <p:sldId id="910" r:id="rId174"/>
    <p:sldId id="911" r:id="rId175"/>
    <p:sldId id="912" r:id="rId176"/>
    <p:sldId id="913" r:id="rId177"/>
    <p:sldId id="914" r:id="rId178"/>
    <p:sldId id="915" r:id="rId179"/>
    <p:sldId id="916" r:id="rId180"/>
    <p:sldId id="917" r:id="rId181"/>
    <p:sldId id="918" r:id="rId182"/>
    <p:sldId id="919" r:id="rId183"/>
    <p:sldId id="920" r:id="rId184"/>
    <p:sldId id="921" r:id="rId185"/>
    <p:sldId id="922" r:id="rId186"/>
    <p:sldId id="923" r:id="rId187"/>
    <p:sldId id="924" r:id="rId188"/>
    <p:sldId id="925" r:id="rId189"/>
    <p:sldId id="926" r:id="rId190"/>
    <p:sldId id="927" r:id="rId191"/>
    <p:sldId id="928" r:id="rId192"/>
    <p:sldId id="929" r:id="rId193"/>
    <p:sldId id="930" r:id="rId194"/>
    <p:sldId id="931" r:id="rId195"/>
  </p:sldIdLst>
  <p:sldSz cx="9144000" cy="6858000" type="screen4x3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2F2F2"/>
    <a:srgbClr val="0000FF"/>
    <a:srgbClr val="F8FE06"/>
    <a:srgbClr val="CC9900"/>
    <a:srgbClr val="3366CC"/>
    <a:srgbClr val="669900"/>
    <a:srgbClr val="7F7F7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97754" autoAdjust="0"/>
  </p:normalViewPr>
  <p:slideViewPr>
    <p:cSldViewPr>
      <p:cViewPr>
        <p:scale>
          <a:sx n="100" d="100"/>
          <a:sy n="100" d="100"/>
        </p:scale>
        <p:origin x="-270" y="-318"/>
      </p:cViewPr>
      <p:guideLst>
        <p:guide orient="horz" pos="365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80" d="100"/>
          <a:sy n="80" d="100"/>
        </p:scale>
        <p:origin x="-2046" y="-78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26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47.xml"/><Relationship Id="rId159" Type="http://schemas.openxmlformats.org/officeDocument/2006/relationships/slide" Target="slides/slide68.xml"/><Relationship Id="rId170" Type="http://schemas.openxmlformats.org/officeDocument/2006/relationships/slide" Target="slides/slide79.xml"/><Relationship Id="rId191" Type="http://schemas.openxmlformats.org/officeDocument/2006/relationships/slide" Target="slides/slide100.xml"/><Relationship Id="rId196" Type="http://schemas.openxmlformats.org/officeDocument/2006/relationships/notesMaster" Target="notesMasters/notesMaster1.xml"/><Relationship Id="rId200" Type="http://schemas.openxmlformats.org/officeDocument/2006/relationships/theme" Target="theme/theme1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16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Master" Target="slideMasters/slideMaster74.xml"/><Relationship Id="rId79" Type="http://schemas.openxmlformats.org/officeDocument/2006/relationships/slideMaster" Target="slideMasters/slideMaster79.xml"/><Relationship Id="rId102" Type="http://schemas.openxmlformats.org/officeDocument/2006/relationships/slide" Target="slides/slide11.xml"/><Relationship Id="rId123" Type="http://schemas.openxmlformats.org/officeDocument/2006/relationships/slide" Target="slides/slide32.xml"/><Relationship Id="rId128" Type="http://schemas.openxmlformats.org/officeDocument/2006/relationships/slide" Target="slides/slide37.xml"/><Relationship Id="rId144" Type="http://schemas.openxmlformats.org/officeDocument/2006/relationships/slide" Target="slides/slide53.xml"/><Relationship Id="rId149" Type="http://schemas.openxmlformats.org/officeDocument/2006/relationships/slide" Target="slides/slide58.xml"/><Relationship Id="rId5" Type="http://schemas.openxmlformats.org/officeDocument/2006/relationships/slideMaster" Target="slideMasters/slideMaster5.xml"/><Relationship Id="rId90" Type="http://schemas.openxmlformats.org/officeDocument/2006/relationships/slideMaster" Target="slideMasters/slideMaster90.xml"/><Relationship Id="rId95" Type="http://schemas.openxmlformats.org/officeDocument/2006/relationships/slide" Target="slides/slide4.xml"/><Relationship Id="rId160" Type="http://schemas.openxmlformats.org/officeDocument/2006/relationships/slide" Target="slides/slide69.xml"/><Relationship Id="rId165" Type="http://schemas.openxmlformats.org/officeDocument/2006/relationships/slide" Target="slides/slide74.xml"/><Relationship Id="rId181" Type="http://schemas.openxmlformats.org/officeDocument/2006/relationships/slide" Target="slides/slide90.xml"/><Relationship Id="rId186" Type="http://schemas.openxmlformats.org/officeDocument/2006/relationships/slide" Target="slides/slide95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22.xml"/><Relationship Id="rId118" Type="http://schemas.openxmlformats.org/officeDocument/2006/relationships/slide" Target="slides/slide27.xml"/><Relationship Id="rId134" Type="http://schemas.openxmlformats.org/officeDocument/2006/relationships/slide" Target="slides/slide43.xml"/><Relationship Id="rId139" Type="http://schemas.openxmlformats.org/officeDocument/2006/relationships/slide" Target="slides/slide48.xml"/><Relationship Id="rId80" Type="http://schemas.openxmlformats.org/officeDocument/2006/relationships/slideMaster" Target="slideMasters/slideMaster80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59.xml"/><Relationship Id="rId155" Type="http://schemas.openxmlformats.org/officeDocument/2006/relationships/slide" Target="slides/slide64.xml"/><Relationship Id="rId171" Type="http://schemas.openxmlformats.org/officeDocument/2006/relationships/slide" Target="slides/slide80.xml"/><Relationship Id="rId176" Type="http://schemas.openxmlformats.org/officeDocument/2006/relationships/slide" Target="slides/slide85.xml"/><Relationship Id="rId192" Type="http://schemas.openxmlformats.org/officeDocument/2006/relationships/slide" Target="slides/slide101.xml"/><Relationship Id="rId197" Type="http://schemas.openxmlformats.org/officeDocument/2006/relationships/handoutMaster" Target="handoutMasters/handoutMaster1.xml"/><Relationship Id="rId201" Type="http://schemas.openxmlformats.org/officeDocument/2006/relationships/tableStyles" Target="tableStyles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" Target="slides/slide12.xml"/><Relationship Id="rId108" Type="http://schemas.openxmlformats.org/officeDocument/2006/relationships/slide" Target="slides/slide17.xml"/><Relationship Id="rId124" Type="http://schemas.openxmlformats.org/officeDocument/2006/relationships/slide" Target="slides/slide33.xml"/><Relationship Id="rId129" Type="http://schemas.openxmlformats.org/officeDocument/2006/relationships/slide" Target="slides/slide38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Master" Target="slideMasters/slideMaster91.xml"/><Relationship Id="rId96" Type="http://schemas.openxmlformats.org/officeDocument/2006/relationships/slide" Target="slides/slide5.xml"/><Relationship Id="rId140" Type="http://schemas.openxmlformats.org/officeDocument/2006/relationships/slide" Target="slides/slide49.xml"/><Relationship Id="rId145" Type="http://schemas.openxmlformats.org/officeDocument/2006/relationships/slide" Target="slides/slide54.xml"/><Relationship Id="rId161" Type="http://schemas.openxmlformats.org/officeDocument/2006/relationships/slide" Target="slides/slide70.xml"/><Relationship Id="rId166" Type="http://schemas.openxmlformats.org/officeDocument/2006/relationships/slide" Target="slides/slide75.xml"/><Relationship Id="rId182" Type="http://schemas.openxmlformats.org/officeDocument/2006/relationships/slide" Target="slides/slide91.xml"/><Relationship Id="rId187" Type="http://schemas.openxmlformats.org/officeDocument/2006/relationships/slide" Target="slides/slide9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23.xml"/><Relationship Id="rId119" Type="http://schemas.openxmlformats.org/officeDocument/2006/relationships/slide" Target="slides/slide28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39.xml"/><Relationship Id="rId135" Type="http://schemas.openxmlformats.org/officeDocument/2006/relationships/slide" Target="slides/slide44.xml"/><Relationship Id="rId151" Type="http://schemas.openxmlformats.org/officeDocument/2006/relationships/slide" Target="slides/slide60.xml"/><Relationship Id="rId156" Type="http://schemas.openxmlformats.org/officeDocument/2006/relationships/slide" Target="slides/slide65.xml"/><Relationship Id="rId177" Type="http://schemas.openxmlformats.org/officeDocument/2006/relationships/slide" Target="slides/slide86.xml"/><Relationship Id="rId198" Type="http://schemas.openxmlformats.org/officeDocument/2006/relationships/presProps" Target="presProps.xml"/><Relationship Id="rId172" Type="http://schemas.openxmlformats.org/officeDocument/2006/relationships/slide" Target="slides/slide81.xml"/><Relationship Id="rId193" Type="http://schemas.openxmlformats.org/officeDocument/2006/relationships/slide" Target="slides/slide102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18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" Target="slides/slide6.xml"/><Relationship Id="rId104" Type="http://schemas.openxmlformats.org/officeDocument/2006/relationships/slide" Target="slides/slide13.xml"/><Relationship Id="rId120" Type="http://schemas.openxmlformats.org/officeDocument/2006/relationships/slide" Target="slides/slide29.xml"/><Relationship Id="rId125" Type="http://schemas.openxmlformats.org/officeDocument/2006/relationships/slide" Target="slides/slide34.xml"/><Relationship Id="rId141" Type="http://schemas.openxmlformats.org/officeDocument/2006/relationships/slide" Target="slides/slide50.xml"/><Relationship Id="rId146" Type="http://schemas.openxmlformats.org/officeDocument/2006/relationships/slide" Target="slides/slide55.xml"/><Relationship Id="rId167" Type="http://schemas.openxmlformats.org/officeDocument/2006/relationships/slide" Target="slides/slide76.xml"/><Relationship Id="rId188" Type="http://schemas.openxmlformats.org/officeDocument/2006/relationships/slide" Target="slides/slide97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" Target="slides/slide1.xml"/><Relationship Id="rId162" Type="http://schemas.openxmlformats.org/officeDocument/2006/relationships/slide" Target="slides/slide71.xml"/><Relationship Id="rId183" Type="http://schemas.openxmlformats.org/officeDocument/2006/relationships/slide" Target="slides/slide92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" Target="slides/slide19.xml"/><Relationship Id="rId115" Type="http://schemas.openxmlformats.org/officeDocument/2006/relationships/slide" Target="slides/slide24.xml"/><Relationship Id="rId131" Type="http://schemas.openxmlformats.org/officeDocument/2006/relationships/slide" Target="slides/slide40.xml"/><Relationship Id="rId136" Type="http://schemas.openxmlformats.org/officeDocument/2006/relationships/slide" Target="slides/slide45.xml"/><Relationship Id="rId157" Type="http://schemas.openxmlformats.org/officeDocument/2006/relationships/slide" Target="slides/slide66.xml"/><Relationship Id="rId178" Type="http://schemas.openxmlformats.org/officeDocument/2006/relationships/slide" Target="slides/slide87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61.xml"/><Relationship Id="rId173" Type="http://schemas.openxmlformats.org/officeDocument/2006/relationships/slide" Target="slides/slide82.xml"/><Relationship Id="rId194" Type="http://schemas.openxmlformats.org/officeDocument/2006/relationships/slide" Target="slides/slide103.xml"/><Relationship Id="rId199" Type="http://schemas.openxmlformats.org/officeDocument/2006/relationships/viewProps" Target="viewProp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" Target="slides/slide9.xml"/><Relationship Id="rId105" Type="http://schemas.openxmlformats.org/officeDocument/2006/relationships/slide" Target="slides/slide14.xml"/><Relationship Id="rId126" Type="http://schemas.openxmlformats.org/officeDocument/2006/relationships/slide" Target="slides/slide35.xml"/><Relationship Id="rId147" Type="http://schemas.openxmlformats.org/officeDocument/2006/relationships/slide" Target="slides/slide56.xml"/><Relationship Id="rId168" Type="http://schemas.openxmlformats.org/officeDocument/2006/relationships/slide" Target="slides/slide77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" Target="slides/slide2.xml"/><Relationship Id="rId98" Type="http://schemas.openxmlformats.org/officeDocument/2006/relationships/slide" Target="slides/slide7.xml"/><Relationship Id="rId121" Type="http://schemas.openxmlformats.org/officeDocument/2006/relationships/slide" Target="slides/slide30.xml"/><Relationship Id="rId142" Type="http://schemas.openxmlformats.org/officeDocument/2006/relationships/slide" Target="slides/slide51.xml"/><Relationship Id="rId163" Type="http://schemas.openxmlformats.org/officeDocument/2006/relationships/slide" Target="slides/slide72.xml"/><Relationship Id="rId184" Type="http://schemas.openxmlformats.org/officeDocument/2006/relationships/slide" Target="slides/slide93.xml"/><Relationship Id="rId189" Type="http://schemas.openxmlformats.org/officeDocument/2006/relationships/slide" Target="slides/slide98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25.xml"/><Relationship Id="rId137" Type="http://schemas.openxmlformats.org/officeDocument/2006/relationships/slide" Target="slides/slide46.xml"/><Relationship Id="rId158" Type="http://schemas.openxmlformats.org/officeDocument/2006/relationships/slide" Target="slides/slide67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" Target="slides/slide20.xml"/><Relationship Id="rId132" Type="http://schemas.openxmlformats.org/officeDocument/2006/relationships/slide" Target="slides/slide41.xml"/><Relationship Id="rId153" Type="http://schemas.openxmlformats.org/officeDocument/2006/relationships/slide" Target="slides/slide62.xml"/><Relationship Id="rId174" Type="http://schemas.openxmlformats.org/officeDocument/2006/relationships/slide" Target="slides/slide83.xml"/><Relationship Id="rId179" Type="http://schemas.openxmlformats.org/officeDocument/2006/relationships/slide" Target="slides/slide88.xml"/><Relationship Id="rId195" Type="http://schemas.openxmlformats.org/officeDocument/2006/relationships/slide" Target="slides/slide104.xml"/><Relationship Id="rId190" Type="http://schemas.openxmlformats.org/officeDocument/2006/relationships/slide" Target="slides/slide99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15.xml"/><Relationship Id="rId127" Type="http://schemas.openxmlformats.org/officeDocument/2006/relationships/slide" Target="slides/slide36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" Target="slides/slide3.xml"/><Relationship Id="rId99" Type="http://schemas.openxmlformats.org/officeDocument/2006/relationships/slide" Target="slides/slide8.xml"/><Relationship Id="rId101" Type="http://schemas.openxmlformats.org/officeDocument/2006/relationships/slide" Target="slides/slide10.xml"/><Relationship Id="rId122" Type="http://schemas.openxmlformats.org/officeDocument/2006/relationships/slide" Target="slides/slide31.xml"/><Relationship Id="rId143" Type="http://schemas.openxmlformats.org/officeDocument/2006/relationships/slide" Target="slides/slide52.xml"/><Relationship Id="rId148" Type="http://schemas.openxmlformats.org/officeDocument/2006/relationships/slide" Target="slides/slide57.xml"/><Relationship Id="rId164" Type="http://schemas.openxmlformats.org/officeDocument/2006/relationships/slide" Target="slides/slide73.xml"/><Relationship Id="rId169" Type="http://schemas.openxmlformats.org/officeDocument/2006/relationships/slide" Target="slides/slide78.xml"/><Relationship Id="rId185" Type="http://schemas.openxmlformats.org/officeDocument/2006/relationships/slide" Target="slides/slide9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89.xml"/><Relationship Id="rId26" Type="http://schemas.openxmlformats.org/officeDocument/2006/relationships/slideMaster" Target="slideMasters/slideMaster26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" Target="slides/slide21.xml"/><Relationship Id="rId133" Type="http://schemas.openxmlformats.org/officeDocument/2006/relationships/slide" Target="slides/slide42.xml"/><Relationship Id="rId154" Type="http://schemas.openxmlformats.org/officeDocument/2006/relationships/slide" Target="slides/slide63.xml"/><Relationship Id="rId175" Type="http://schemas.openxmlformats.org/officeDocument/2006/relationships/slide" Target="slides/slide8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icrosoft%20Office%20PowerPoint&#51032;%20&#52264;&#53944;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10"/>
  <c:chart>
    <c:autoTitleDeleted val="1"/>
    <c:plotArea>
      <c:layout>
        <c:manualLayout>
          <c:layoutTarget val="inner"/>
          <c:xMode val="edge"/>
          <c:yMode val="edge"/>
          <c:x val="0.23055555555555557"/>
          <c:y val="5.0925925925926457E-2"/>
          <c:w val="0.55833333333333335"/>
          <c:h val="0.93055555555555569"/>
        </c:manualLayout>
      </c:layout>
      <c:doughnutChart>
        <c:varyColors val="1"/>
        <c:ser>
          <c:idx val="0"/>
          <c:order val="0"/>
          <c:tx>
            <c:strRef>
              <c:f>'[Microsoft Office PowerPoint의 차트]Sheet1'!$B$1</c:f>
              <c:strCache>
                <c:ptCount val="1"/>
                <c:pt idx="0">
                  <c:v>열1</c:v>
                </c:pt>
              </c:strCache>
            </c:strRef>
          </c:tx>
          <c:cat>
            <c:strRef>
              <c:f>'[Microsoft Office PowerPoint의 차트]Sheet1'!$A$2:$A$6</c:f>
              <c:strCache>
                <c:ptCount val="5"/>
                <c:pt idx="0">
                  <c:v>산업원천</c:v>
                </c:pt>
                <c:pt idx="1">
                  <c:v>부품소재</c:v>
                </c:pt>
                <c:pt idx="2">
                  <c:v>글로벌전문</c:v>
                </c:pt>
                <c:pt idx="3">
                  <c:v>중소기업</c:v>
                </c:pt>
                <c:pt idx="4">
                  <c:v>특정목적</c:v>
                </c:pt>
              </c:strCache>
            </c:strRef>
          </c:cat>
          <c:val>
            <c:numRef>
              <c:f>'[Microsoft Office PowerPoint의 차트]Sheet1'!$B$2:$B$6</c:f>
              <c:numCache>
                <c:formatCode>General</c:formatCode>
                <c:ptCount val="5"/>
                <c:pt idx="0">
                  <c:v>1037</c:v>
                </c:pt>
                <c:pt idx="1">
                  <c:v>334</c:v>
                </c:pt>
                <c:pt idx="2">
                  <c:v>195</c:v>
                </c:pt>
                <c:pt idx="3">
                  <c:v>269</c:v>
                </c:pt>
                <c:pt idx="4">
                  <c:v>212</c:v>
                </c:pt>
              </c:numCache>
            </c:numRef>
          </c:val>
        </c:ser>
        <c:firstSliceAng val="0"/>
        <c:holeSize val="50"/>
      </c:doughnutChart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 sz="1400"/>
            </a:pPr>
            <a:r>
              <a:rPr lang="ko-KR" altLang="en-US" sz="1400"/>
              <a:t>선진국 대비 기술수준</a:t>
            </a:r>
          </a:p>
        </c:rich>
      </c:tx>
      <c:layout>
        <c:manualLayout>
          <c:xMode val="edge"/>
          <c:yMode val="edge"/>
          <c:x val="0.34785026651732392"/>
          <c:y val="0"/>
        </c:manualLayout>
      </c:layout>
    </c:title>
    <c:plotArea>
      <c:layout>
        <c:manualLayout>
          <c:layoutTarget val="inner"/>
          <c:xMode val="edge"/>
          <c:yMode val="edge"/>
          <c:x val="3.05555555555556E-2"/>
          <c:y val="0.41515387179202395"/>
          <c:w val="0.93888888888889055"/>
          <c:h val="0.27859034181387282"/>
        </c:manualLayout>
      </c:layout>
      <c:barChart>
        <c:barDir val="col"/>
        <c:grouping val="clustered"/>
        <c:ser>
          <c:idx val="0"/>
          <c:order val="0"/>
          <c:tx>
            <c:strRef>
              <c:f>Sheet1!$A$3</c:f>
              <c:strCache>
                <c:ptCount val="1"/>
                <c:pt idx="0">
                  <c:v>광물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cat>
            <c:numRef>
              <c:f>Sheet1!$B$2:$D$2</c:f>
              <c:numCache>
                <c:formatCode>General</c:formatCode>
                <c:ptCount val="3"/>
                <c:pt idx="0">
                  <c:v>2011</c:v>
                </c:pt>
                <c:pt idx="1">
                  <c:v>2015</c:v>
                </c:pt>
                <c:pt idx="2">
                  <c:v>2020</c:v>
                </c:pt>
              </c:numCache>
            </c:numRef>
          </c:cat>
          <c:val>
            <c:numRef>
              <c:f>Sheet1!$B$3:$D$3</c:f>
              <c:numCache>
                <c:formatCode>0%</c:formatCode>
                <c:ptCount val="3"/>
                <c:pt idx="0">
                  <c:v>0.51</c:v>
                </c:pt>
                <c:pt idx="1">
                  <c:v>0.76000000000000156</c:v>
                </c:pt>
                <c:pt idx="2">
                  <c:v>0.86000000000000065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석유가스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</c:spPr>
          <c:dLbls>
            <c:dLbl>
              <c:idx val="0"/>
              <c:layout>
                <c:manualLayout>
                  <c:x val="-2.1872265966754383E-7"/>
                  <c:y val="2.6272577996716048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2.6272577996716073E-2"/>
                </c:manualLayout>
              </c:layout>
              <c:showVal val="1"/>
            </c:dLbl>
            <c:dLbl>
              <c:idx val="2"/>
              <c:layout>
                <c:manualLayout>
                  <c:x val="-2.7779965004374658E-3"/>
                  <c:y val="1.3136288998357963E-2"/>
                </c:manualLayout>
              </c:layout>
              <c:showVal val="1"/>
            </c:dLbl>
            <c:showVal val="1"/>
          </c:dLbls>
          <c:cat>
            <c:numRef>
              <c:f>Sheet1!$B$2:$D$2</c:f>
              <c:numCache>
                <c:formatCode>General</c:formatCode>
                <c:ptCount val="3"/>
                <c:pt idx="0">
                  <c:v>2011</c:v>
                </c:pt>
                <c:pt idx="1">
                  <c:v>2015</c:v>
                </c:pt>
                <c:pt idx="2">
                  <c:v>2020</c:v>
                </c:pt>
              </c:numCache>
            </c:numRef>
          </c:cat>
          <c:val>
            <c:numRef>
              <c:f>Sheet1!$B$4:$D$4</c:f>
              <c:numCache>
                <c:formatCode>0%</c:formatCode>
                <c:ptCount val="3"/>
                <c:pt idx="0">
                  <c:v>0.44000000000000022</c:v>
                </c:pt>
                <c:pt idx="1">
                  <c:v>0.6500000000000018</c:v>
                </c:pt>
                <c:pt idx="2">
                  <c:v>0.76000000000000156</c:v>
                </c:pt>
              </c:numCache>
            </c:numRef>
          </c:val>
        </c:ser>
        <c:dLbls>
          <c:showVal val="1"/>
        </c:dLbls>
        <c:axId val="129028864"/>
        <c:axId val="129030400"/>
      </c:barChart>
      <c:catAx>
        <c:axId val="12902886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129030400"/>
        <c:crosses val="autoZero"/>
        <c:auto val="1"/>
        <c:lblAlgn val="ctr"/>
        <c:lblOffset val="100"/>
      </c:catAx>
      <c:valAx>
        <c:axId val="129030400"/>
        <c:scaling>
          <c:orientation val="minMax"/>
        </c:scaling>
        <c:delete val="1"/>
        <c:axPos val="l"/>
        <c:numFmt formatCode="0%" sourceLinked="1"/>
        <c:tickLblPos val="none"/>
        <c:crossAx val="1290288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71338495188101458"/>
          <c:y val="8.9944751381215507E-2"/>
          <c:w val="0.27322987751531058"/>
          <c:h val="0.17099681688725146"/>
        </c:manualLayout>
      </c:layout>
    </c:legend>
    <c:plotVisOnly val="1"/>
    <c:dispBlanksAs val="gap"/>
  </c:chart>
  <c:spPr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39B9AA-C2AD-4236-81A9-237B6778E80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E9C8CE0-1FAD-4BDA-8D88-A7C0F6CFA052}">
      <dgm:prSet phldrT="[텍스트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101600"/>
        </a:sp3d>
      </dgm:spPr>
      <dgm:t>
        <a:bodyPr/>
        <a:lstStyle/>
        <a:p>
          <a:pPr latinLnBrk="1"/>
          <a:r>
            <a:rPr lang="ko-KR" altLang="en-US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산업기술 패러다임 변화를 선도하는 정책기획</a:t>
          </a:r>
          <a:endParaRPr lang="ko-KR" altLang="en-US" sz="1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6A9FBA7-8C97-43F1-B98D-84F4A8BBE280}" type="parTrans" cxnId="{F417031E-F05E-4769-B81D-35BE2F43F78D}">
      <dgm:prSet/>
      <dgm:spPr/>
      <dgm:t>
        <a:bodyPr/>
        <a:lstStyle/>
        <a:p>
          <a:pPr latinLnBrk="1"/>
          <a:endParaRPr lang="ko-KR" altLang="en-US"/>
        </a:p>
      </dgm:t>
    </dgm:pt>
    <dgm:pt modelId="{226DBB8D-1DD1-48F0-ADE2-814DFC13D37F}" type="sibTrans" cxnId="{F417031E-F05E-4769-B81D-35BE2F43F78D}">
      <dgm:prSet/>
      <dgm:spPr/>
      <dgm:t>
        <a:bodyPr/>
        <a:lstStyle/>
        <a:p>
          <a:pPr latinLnBrk="1"/>
          <a:endParaRPr lang="ko-KR" altLang="en-US"/>
        </a:p>
      </dgm:t>
    </dgm:pt>
    <dgm:pt modelId="{54169323-84C6-4AF0-B2C5-83B281C1B982}">
      <dgm:prSet phldrT="[텍스트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chemeClr val="accent3">
                <a:lumMod val="5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</a:grad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25400"/>
        </a:sp3d>
      </dgm:spPr>
      <dgm:t>
        <a:bodyPr/>
        <a:lstStyle/>
        <a:p>
          <a:pPr latinLnBrk="1"/>
          <a:r>
            <a:rPr lang="en-US" altLang="ko-KR" sz="1800" b="1" strike="noStrik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2012 </a:t>
          </a:r>
          <a:r>
            <a:rPr lang="ko-KR" altLang="en-US" sz="1800" b="1" strike="noStrike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산업기술로드맵</a:t>
          </a:r>
          <a:r>
            <a:rPr lang="ko-KR" altLang="en-US" sz="1800" b="1" strike="noStrik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수립 및 활용</a:t>
          </a:r>
          <a:endParaRPr lang="ko-KR" altLang="en-US" sz="1800" b="1" strike="noStrike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gm:t>
    </dgm:pt>
    <dgm:pt modelId="{073D7349-850E-4AE4-8BEE-8B830E3A4427}" type="parTrans" cxnId="{CC50B442-865C-4715-AD2C-AE1151B9D7A0}">
      <dgm:prSet/>
      <dgm:spPr/>
      <dgm:t>
        <a:bodyPr/>
        <a:lstStyle/>
        <a:p>
          <a:pPr latinLnBrk="1"/>
          <a:endParaRPr lang="ko-KR" altLang="en-US"/>
        </a:p>
      </dgm:t>
    </dgm:pt>
    <dgm:pt modelId="{34B19480-D159-46E5-8AD7-0B1D807A439F}" type="sibTrans" cxnId="{CC50B442-865C-4715-AD2C-AE1151B9D7A0}">
      <dgm:prSet/>
      <dgm:spPr/>
      <dgm:t>
        <a:bodyPr/>
        <a:lstStyle/>
        <a:p>
          <a:pPr latinLnBrk="1"/>
          <a:endParaRPr lang="ko-KR" altLang="en-US"/>
        </a:p>
      </dgm:t>
    </dgm:pt>
    <dgm:pt modelId="{BECD132A-BC44-4AD7-915F-BA48CC2DA20E}">
      <dgm:prSet phldrT="[텍스트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25400"/>
        </a:sp3d>
      </dgm:spPr>
      <dgm:t>
        <a:bodyPr/>
        <a:lstStyle/>
        <a:p>
          <a:pPr rtl="0" latinLnBrk="1"/>
          <a:r>
            <a:rPr kumimoji="0" lang="en-US" altLang="ko-KR" sz="18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8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포럼 운영</a:t>
          </a:r>
          <a:endParaRPr lang="ko-KR" altLang="en-US" sz="1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gm:t>
    </dgm:pt>
    <dgm:pt modelId="{C4AFEF29-5228-4176-91CF-25BABA1E4987}" type="parTrans" cxnId="{37AA30B9-2291-40B5-A186-83AFADC79D67}">
      <dgm:prSet/>
      <dgm:spPr/>
      <dgm:t>
        <a:bodyPr/>
        <a:lstStyle/>
        <a:p>
          <a:pPr latinLnBrk="1"/>
          <a:endParaRPr lang="ko-KR" altLang="en-US"/>
        </a:p>
      </dgm:t>
    </dgm:pt>
    <dgm:pt modelId="{827C9FF1-6EB0-47C0-929F-1A0BD9D97DE5}" type="sibTrans" cxnId="{37AA30B9-2291-40B5-A186-83AFADC79D67}">
      <dgm:prSet/>
      <dgm:spPr/>
      <dgm:t>
        <a:bodyPr/>
        <a:lstStyle/>
        <a:p>
          <a:pPr latinLnBrk="1"/>
          <a:endParaRPr lang="ko-KR" altLang="en-US"/>
        </a:p>
      </dgm:t>
    </dgm:pt>
    <dgm:pt modelId="{88B17DB0-1479-47B0-A014-868579A74A13}">
      <dgm:prSet phldrT="[텍스트]"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ko-KR" altLang="en-US" sz="1600" b="0" dirty="0" smtClean="0">
              <a:solidFill>
                <a:schemeClr val="tx1"/>
              </a:solidFill>
            </a:rPr>
            <a:t>지식경제 </a:t>
          </a:r>
          <a:r>
            <a:rPr lang="en-US" altLang="ko-KR" sz="1600" b="0" dirty="0" smtClean="0">
              <a:solidFill>
                <a:schemeClr val="tx1"/>
              </a:solidFill>
            </a:rPr>
            <a:t>R&amp;D </a:t>
          </a:r>
          <a:r>
            <a:rPr lang="ko-KR" altLang="en-US" sz="1600" b="0" dirty="0" smtClean="0">
              <a:solidFill>
                <a:schemeClr val="tx1"/>
              </a:solidFill>
            </a:rPr>
            <a:t>중장기 전략수립 및 산업기술혁신을 위한 정책연구</a:t>
          </a:r>
          <a:endParaRPr lang="ko-KR" altLang="en-US" sz="1600" b="0" dirty="0">
            <a:solidFill>
              <a:schemeClr val="tx1"/>
            </a:solidFill>
          </a:endParaRPr>
        </a:p>
      </dgm:t>
    </dgm:pt>
    <dgm:pt modelId="{231272E6-2537-4AE5-9583-AAF19D295C0E}" type="parTrans" cxnId="{73132DEA-7F6C-43E6-BC9C-03EBE76C31D2}">
      <dgm:prSet/>
      <dgm:spPr/>
      <dgm:t>
        <a:bodyPr/>
        <a:lstStyle/>
        <a:p>
          <a:pPr latinLnBrk="1"/>
          <a:endParaRPr lang="ko-KR" altLang="en-US"/>
        </a:p>
      </dgm:t>
    </dgm:pt>
    <dgm:pt modelId="{5E3E151A-6B74-452B-B146-D368D1C5F775}" type="sibTrans" cxnId="{73132DEA-7F6C-43E6-BC9C-03EBE76C31D2}">
      <dgm:prSet/>
      <dgm:spPr/>
      <dgm:t>
        <a:bodyPr/>
        <a:lstStyle/>
        <a:p>
          <a:pPr latinLnBrk="1"/>
          <a:endParaRPr lang="ko-KR" altLang="en-US"/>
        </a:p>
      </dgm:t>
    </dgm:pt>
    <dgm:pt modelId="{05EC1385-107E-4EF2-BB1F-3622ECAACE2A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ko-KR" altLang="en-US" sz="1600" b="0" dirty="0" err="1" smtClean="0">
              <a:solidFill>
                <a:schemeClr val="tx1"/>
              </a:solidFill>
            </a:rPr>
            <a:t>창의선도형</a:t>
          </a:r>
          <a:r>
            <a:rPr lang="ko-KR" altLang="en-US" sz="1600" b="0" dirty="0" smtClean="0">
              <a:solidFill>
                <a:schemeClr val="tx1"/>
              </a:solidFill>
            </a:rPr>
            <a:t> </a:t>
          </a:r>
          <a:r>
            <a:rPr lang="en-US" altLang="ko-KR" sz="1600" b="0" dirty="0" smtClean="0">
              <a:solidFill>
                <a:schemeClr val="tx1"/>
              </a:solidFill>
            </a:rPr>
            <a:t>R&amp;D3.0 </a:t>
          </a:r>
          <a:r>
            <a:rPr lang="ko-KR" altLang="en-US" sz="1600" b="0" dirty="0" smtClean="0">
              <a:solidFill>
                <a:schemeClr val="tx1"/>
              </a:solidFill>
            </a:rPr>
            <a:t>기반의 </a:t>
          </a:r>
          <a:r>
            <a:rPr lang="en-US" altLang="ko-KR" sz="1600" b="0" dirty="0" smtClean="0">
              <a:solidFill>
                <a:schemeClr val="tx1"/>
              </a:solidFill>
            </a:rPr>
            <a:t>R&amp;D </a:t>
          </a:r>
          <a:r>
            <a:rPr lang="ko-KR" altLang="en-US" sz="1600" b="0" dirty="0" smtClean="0">
              <a:solidFill>
                <a:schemeClr val="tx1"/>
              </a:solidFill>
            </a:rPr>
            <a:t>프로세스 혁신</a:t>
          </a:r>
        </a:p>
      </dgm:t>
    </dgm:pt>
    <dgm:pt modelId="{66997829-E071-40D5-96D2-5EC614C22229}" type="parTrans" cxnId="{BFF43167-E9DB-4A44-BC7E-0FA4B253E202}">
      <dgm:prSet/>
      <dgm:spPr/>
      <dgm:t>
        <a:bodyPr/>
        <a:lstStyle/>
        <a:p>
          <a:pPr latinLnBrk="1"/>
          <a:endParaRPr lang="ko-KR" altLang="en-US"/>
        </a:p>
      </dgm:t>
    </dgm:pt>
    <dgm:pt modelId="{F57DE6F4-A8ED-44EF-9DB1-B1DAA7F57DF5}" type="sibTrans" cxnId="{BFF43167-E9DB-4A44-BC7E-0FA4B253E202}">
      <dgm:prSet/>
      <dgm:spPr/>
      <dgm:t>
        <a:bodyPr/>
        <a:lstStyle/>
        <a:p>
          <a:pPr latinLnBrk="1"/>
          <a:endParaRPr lang="ko-KR" altLang="en-US"/>
        </a:p>
      </dgm:t>
    </dgm:pt>
    <dgm:pt modelId="{3CB1634D-B73A-4659-B6BD-8527E4C34056}">
      <dgm:prSet phldrT="[텍스트]"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ko-KR" altLang="en-US" sz="16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 </a:t>
          </a:r>
          <a:r>
            <a:rPr lang="ko-KR" altLang="en-US" sz="1600" b="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기술로드맵</a:t>
          </a:r>
          <a:r>
            <a:rPr lang="ko-KR" altLang="en-US" sz="16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기획체계 개선</a:t>
          </a:r>
          <a:endParaRPr lang="ko-KR" altLang="en-US" sz="1600" b="0" dirty="0">
            <a:solidFill>
              <a:schemeClr val="tx1"/>
            </a:solidFill>
          </a:endParaRPr>
        </a:p>
      </dgm:t>
    </dgm:pt>
    <dgm:pt modelId="{F4E8FD3A-63A3-48A8-899A-6F0D0B062AE6}" type="parTrans" cxnId="{146DFAE1-F56F-4F87-80F5-9AB01401EDBE}">
      <dgm:prSet/>
      <dgm:spPr/>
      <dgm:t>
        <a:bodyPr/>
        <a:lstStyle/>
        <a:p>
          <a:pPr latinLnBrk="1"/>
          <a:endParaRPr lang="ko-KR" altLang="en-US"/>
        </a:p>
      </dgm:t>
    </dgm:pt>
    <dgm:pt modelId="{6954D640-EECA-4B1B-9C66-FD4E84E64F4E}" type="sibTrans" cxnId="{146DFAE1-F56F-4F87-80F5-9AB01401EDBE}">
      <dgm:prSet/>
      <dgm:spPr/>
      <dgm:t>
        <a:bodyPr/>
        <a:lstStyle/>
        <a:p>
          <a:pPr latinLnBrk="1"/>
          <a:endParaRPr lang="ko-KR" altLang="en-US"/>
        </a:p>
      </dgm:t>
    </dgm:pt>
    <dgm:pt modelId="{8BF05505-6E52-4CAB-8B7D-974D20656613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ko-KR" altLang="en-US" sz="1600" b="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산업기술로드맵</a:t>
          </a:r>
          <a:r>
            <a:rPr lang="ko-KR" altLang="en-US" sz="16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600" b="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활용성</a:t>
          </a:r>
          <a:r>
            <a:rPr lang="ko-KR" altLang="en-US" sz="16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증대</a:t>
          </a:r>
        </a:p>
      </dgm:t>
    </dgm:pt>
    <dgm:pt modelId="{1D0B0364-5269-4DD2-9767-73BEFCD4080D}" type="parTrans" cxnId="{13C37AE5-5C4D-498D-8752-2410CE8D51AD}">
      <dgm:prSet/>
      <dgm:spPr/>
      <dgm:t>
        <a:bodyPr/>
        <a:lstStyle/>
        <a:p>
          <a:pPr latinLnBrk="1"/>
          <a:endParaRPr lang="ko-KR" altLang="en-US"/>
        </a:p>
      </dgm:t>
    </dgm:pt>
    <dgm:pt modelId="{DC302BA3-BDC1-4D8B-8A87-AA2C0B1B6960}" type="sibTrans" cxnId="{13C37AE5-5C4D-498D-8752-2410CE8D51AD}">
      <dgm:prSet/>
      <dgm:spPr/>
      <dgm:t>
        <a:bodyPr/>
        <a:lstStyle/>
        <a:p>
          <a:pPr latinLnBrk="1"/>
          <a:endParaRPr lang="ko-KR" altLang="en-US"/>
        </a:p>
      </dgm:t>
    </dgm:pt>
    <dgm:pt modelId="{0094ECAE-6C99-4A79-B45E-18AE33ACFD7C}">
      <dgm:prSet phldrT="[텍스트]" custT="1"/>
      <dgm:spPr>
        <a:solidFill>
          <a:schemeClr val="bg1">
            <a:alpha val="90000"/>
          </a:schemeClr>
        </a:solidFill>
      </dgm:spPr>
      <dgm:t>
        <a:bodyPr/>
        <a:lstStyle/>
        <a:p>
          <a:pPr rtl="0" latinLnBrk="1"/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주요이슈 발굴 및 지식 확산을 위한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분과포럼 구축 및 운영</a:t>
          </a:r>
          <a:endParaRPr lang="ko-KR" altLang="en-US" sz="1600" b="0" dirty="0">
            <a:solidFill>
              <a:schemeClr val="tx1"/>
            </a:solidFill>
          </a:endParaRPr>
        </a:p>
      </dgm:t>
    </dgm:pt>
    <dgm:pt modelId="{71A2E341-4D47-4145-BEB1-6FEDF30B0324}" type="parTrans" cxnId="{2DB5E915-1E9B-468A-B345-4ADE87C63C95}">
      <dgm:prSet/>
      <dgm:spPr/>
      <dgm:t>
        <a:bodyPr/>
        <a:lstStyle/>
        <a:p>
          <a:pPr latinLnBrk="1"/>
          <a:endParaRPr lang="ko-KR" altLang="en-US"/>
        </a:p>
      </dgm:t>
    </dgm:pt>
    <dgm:pt modelId="{A2EA69FF-8290-438B-9BA1-1A689A3AFE2B}" type="sibTrans" cxnId="{2DB5E915-1E9B-468A-B345-4ADE87C63C95}">
      <dgm:prSet/>
      <dgm:spPr/>
      <dgm:t>
        <a:bodyPr/>
        <a:lstStyle/>
        <a:p>
          <a:pPr latinLnBrk="1"/>
          <a:endParaRPr lang="ko-KR" altLang="en-US"/>
        </a:p>
      </dgm:t>
    </dgm:pt>
    <dgm:pt modelId="{A0A06846-538D-4C0F-A964-400E3B8A4028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pPr rtl="0" latinLnBrk="1"/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제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4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차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포럼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(2012) 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개최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: 2012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년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11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월 </a:t>
          </a:r>
          <a:r>
            <a:rPr kumimoji="0" lang="en-US" altLang="ko-KR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2</a:t>
          </a:r>
          <a:r>
            <a:rPr kumimoji="0" lang="ko-KR" altLang="en-US" sz="1600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주차</a:t>
          </a:r>
        </a:p>
      </dgm:t>
    </dgm:pt>
    <dgm:pt modelId="{0BCB10A5-59C1-41B4-9B5B-3AA2D089C2F5}" type="parTrans" cxnId="{88100227-17CE-4848-A832-17CBAC8A2925}">
      <dgm:prSet/>
      <dgm:spPr/>
      <dgm:t>
        <a:bodyPr/>
        <a:lstStyle/>
        <a:p>
          <a:pPr latinLnBrk="1"/>
          <a:endParaRPr lang="ko-KR" altLang="en-US"/>
        </a:p>
      </dgm:t>
    </dgm:pt>
    <dgm:pt modelId="{39CF2D09-AE64-4097-B517-D52EAAC8B58C}" type="sibTrans" cxnId="{88100227-17CE-4848-A832-17CBAC8A2925}">
      <dgm:prSet/>
      <dgm:spPr/>
      <dgm:t>
        <a:bodyPr/>
        <a:lstStyle/>
        <a:p>
          <a:pPr latinLnBrk="1"/>
          <a:endParaRPr lang="ko-KR" altLang="en-US"/>
        </a:p>
      </dgm:t>
    </dgm:pt>
    <dgm:pt modelId="{F4CB0302-AAD8-43DD-A0F7-112E10889560}">
      <dgm:prSet phldrT="[텍스트]"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en-US" altLang="ko-KR" sz="1200" b="0" dirty="0" smtClean="0">
              <a:solidFill>
                <a:schemeClr val="tx1"/>
              </a:solidFill>
            </a:rPr>
            <a:t> </a:t>
          </a:r>
          <a:r>
            <a:rPr lang="ko-KR" altLang="en-US" sz="1200" b="0" dirty="0" smtClean="0">
              <a:solidFill>
                <a:schemeClr val="tx1"/>
              </a:solidFill>
            </a:rPr>
            <a:t>사전 수요파악 및 통합 기획 추진 및 </a:t>
          </a:r>
          <a:r>
            <a:rPr lang="en-US" altLang="ko-KR" sz="1200" b="0" dirty="0" smtClean="0">
              <a:solidFill>
                <a:schemeClr val="tx1"/>
              </a:solidFill>
            </a:rPr>
            <a:t>PD</a:t>
          </a:r>
          <a:r>
            <a:rPr lang="ko-KR" altLang="en-US" sz="1200" b="0" dirty="0" smtClean="0">
              <a:solidFill>
                <a:schemeClr val="tx1"/>
              </a:solidFill>
            </a:rPr>
            <a:t>의 기획 참여확대 등</a:t>
          </a:r>
          <a:endParaRPr lang="ko-KR" altLang="en-US" sz="1200" b="0" dirty="0">
            <a:solidFill>
              <a:schemeClr val="tx1"/>
            </a:solidFill>
          </a:endParaRPr>
        </a:p>
      </dgm:t>
    </dgm:pt>
    <dgm:pt modelId="{3A7852BB-45FF-42C2-903D-35AFE1972613}" type="parTrans" cxnId="{7A65B2D6-53C0-4449-A80F-AB20324C9A57}">
      <dgm:prSet/>
      <dgm:spPr/>
      <dgm:t>
        <a:bodyPr/>
        <a:lstStyle/>
        <a:p>
          <a:pPr latinLnBrk="1"/>
          <a:endParaRPr lang="ko-KR" altLang="en-US"/>
        </a:p>
      </dgm:t>
    </dgm:pt>
    <dgm:pt modelId="{6560CB63-F587-446A-99EE-2203F14A417C}" type="sibTrans" cxnId="{7A65B2D6-53C0-4449-A80F-AB20324C9A57}">
      <dgm:prSet/>
      <dgm:spPr/>
      <dgm:t>
        <a:bodyPr/>
        <a:lstStyle/>
        <a:p>
          <a:pPr latinLnBrk="1"/>
          <a:endParaRPr lang="ko-KR" altLang="en-US"/>
        </a:p>
      </dgm:t>
    </dgm:pt>
    <dgm:pt modelId="{C71B11D1-9911-4819-B928-8DA4971A681A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pPr latinLnBrk="1"/>
          <a:r>
            <a: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다양한 수요에 활용 가능한 </a:t>
          </a:r>
          <a:r>
            <a: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R&amp;D </a:t>
          </a:r>
          <a:r>
            <a:rPr lang="ko-KR" altLang="en-US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전략유형 다각화 및 중소</a:t>
          </a:r>
          <a:r>
            <a: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중견기업의 활용 유도</a:t>
          </a:r>
        </a:p>
      </dgm:t>
    </dgm:pt>
    <dgm:pt modelId="{28F4FA9C-8BC7-4CAC-A94E-A65DBDADA072}" type="parTrans" cxnId="{F53653E9-7D0F-4719-8671-6E79FAADE1A6}">
      <dgm:prSet/>
      <dgm:spPr/>
      <dgm:t>
        <a:bodyPr/>
        <a:lstStyle/>
        <a:p>
          <a:pPr latinLnBrk="1"/>
          <a:endParaRPr lang="ko-KR" altLang="en-US"/>
        </a:p>
      </dgm:t>
    </dgm:pt>
    <dgm:pt modelId="{3228124C-B204-4039-BC13-AD89C1AEDF73}" type="sibTrans" cxnId="{F53653E9-7D0F-4719-8671-6E79FAADE1A6}">
      <dgm:prSet/>
      <dgm:spPr/>
      <dgm:t>
        <a:bodyPr/>
        <a:lstStyle/>
        <a:p>
          <a:pPr latinLnBrk="1"/>
          <a:endParaRPr lang="ko-KR" altLang="en-US"/>
        </a:p>
      </dgm:t>
    </dgm:pt>
    <dgm:pt modelId="{E061D3AA-17A7-4ABC-86C8-97A40346410D}" type="pres">
      <dgm:prSet presAssocID="{0839B9AA-C2AD-4236-81A9-237B6778E80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696607C-EDC4-4B4D-B5B6-37C53B3E6EA2}" type="pres">
      <dgm:prSet presAssocID="{DE9C8CE0-1FAD-4BDA-8D88-A7C0F6CFA052}" presName="parentLin" presStyleCnt="0"/>
      <dgm:spPr/>
    </dgm:pt>
    <dgm:pt modelId="{7345FB3A-7529-4A9F-AFAF-AC04C67C6A3A}" type="pres">
      <dgm:prSet presAssocID="{DE9C8CE0-1FAD-4BDA-8D88-A7C0F6CFA052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4E70444E-06AC-41DD-9292-F0DD49391FA1}" type="pres">
      <dgm:prSet presAssocID="{DE9C8CE0-1FAD-4BDA-8D88-A7C0F6CFA052}" presName="parentText" presStyleLbl="node1" presStyleIdx="0" presStyleCnt="3" custScaleY="44305" custLinFactNeighborX="-990" custLinFactNeighborY="-220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30B5B65-BC7A-44F9-BF83-50F3E8EBF078}" type="pres">
      <dgm:prSet presAssocID="{DE9C8CE0-1FAD-4BDA-8D88-A7C0F6CFA052}" presName="negativeSpace" presStyleCnt="0"/>
      <dgm:spPr/>
    </dgm:pt>
    <dgm:pt modelId="{B4242B1F-F398-4889-B516-2961D8207249}" type="pres">
      <dgm:prSet presAssocID="{DE9C8CE0-1FAD-4BDA-8D88-A7C0F6CFA052}" presName="childText" presStyleLbl="conFgAcc1" presStyleIdx="0" presStyleCnt="3" custLinFactNeighborX="990" custLinFactNeighborY="37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DAACFF4-8E45-4394-931E-8E53964A4ECA}" type="pres">
      <dgm:prSet presAssocID="{226DBB8D-1DD1-48F0-ADE2-814DFC13D37F}" presName="spaceBetweenRectangles" presStyleCnt="0"/>
      <dgm:spPr/>
    </dgm:pt>
    <dgm:pt modelId="{77D6250C-2B15-4425-B401-B0A36860C7E2}" type="pres">
      <dgm:prSet presAssocID="{54169323-84C6-4AF0-B2C5-83B281C1B982}" presName="parentLin" presStyleCnt="0"/>
      <dgm:spPr/>
    </dgm:pt>
    <dgm:pt modelId="{DC22A438-00D9-42C7-BE9D-81569A363C31}" type="pres">
      <dgm:prSet presAssocID="{54169323-84C6-4AF0-B2C5-83B281C1B982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A08AF9C-E2F1-4C79-B701-A9B5D09C92CD}" type="pres">
      <dgm:prSet presAssocID="{54169323-84C6-4AF0-B2C5-83B281C1B982}" presName="parentText" presStyleLbl="node1" presStyleIdx="1" presStyleCnt="3" custScaleY="47944" custLinFactNeighborX="-990" custLinFactNeighborY="3038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6B03AF2-6E6B-4DDC-9457-236C97F55C0D}" type="pres">
      <dgm:prSet presAssocID="{54169323-84C6-4AF0-B2C5-83B281C1B982}" presName="negativeSpace" presStyleCnt="0"/>
      <dgm:spPr/>
    </dgm:pt>
    <dgm:pt modelId="{4EC03602-2905-4169-9426-61427270E92B}" type="pres">
      <dgm:prSet presAssocID="{54169323-84C6-4AF0-B2C5-83B281C1B982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B51064-CF64-4718-8059-F44D687F603E}" type="pres">
      <dgm:prSet presAssocID="{34B19480-D159-46E5-8AD7-0B1D807A439F}" presName="spaceBetweenRectangles" presStyleCnt="0"/>
      <dgm:spPr/>
    </dgm:pt>
    <dgm:pt modelId="{693C97CD-86B0-41C2-BD9E-439956C8926B}" type="pres">
      <dgm:prSet presAssocID="{BECD132A-BC44-4AD7-915F-BA48CC2DA20E}" presName="parentLin" presStyleCnt="0"/>
      <dgm:spPr/>
    </dgm:pt>
    <dgm:pt modelId="{2663A5A7-D6A9-4C99-ACD5-988E6A4C10B9}" type="pres">
      <dgm:prSet presAssocID="{BECD132A-BC44-4AD7-915F-BA48CC2DA20E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17BCE771-8ABD-4E4D-939B-5523CE54E109}" type="pres">
      <dgm:prSet presAssocID="{BECD132A-BC44-4AD7-915F-BA48CC2DA20E}" presName="parentText" presStyleLbl="node1" presStyleIdx="2" presStyleCnt="3" custScaleY="4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BFCA60-66B3-4D3E-BD05-47B80B1F759A}" type="pres">
      <dgm:prSet presAssocID="{BECD132A-BC44-4AD7-915F-BA48CC2DA20E}" presName="negativeSpace" presStyleCnt="0"/>
      <dgm:spPr/>
    </dgm:pt>
    <dgm:pt modelId="{49FED9D0-20BD-4D29-9A9A-4E941EC1162E}" type="pres">
      <dgm:prSet presAssocID="{BECD132A-BC44-4AD7-915F-BA48CC2DA20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4412587-991B-4490-B350-CD2A3D98F405}" type="presOf" srcId="{54169323-84C6-4AF0-B2C5-83B281C1B982}" destId="{AA08AF9C-E2F1-4C79-B701-A9B5D09C92CD}" srcOrd="1" destOrd="0" presId="urn:microsoft.com/office/officeart/2005/8/layout/list1"/>
    <dgm:cxn modelId="{146DFAE1-F56F-4F87-80F5-9AB01401EDBE}" srcId="{54169323-84C6-4AF0-B2C5-83B281C1B982}" destId="{3CB1634D-B73A-4659-B6BD-8527E4C34056}" srcOrd="0" destOrd="0" parTransId="{F4E8FD3A-63A3-48A8-899A-6F0D0B062AE6}" sibTransId="{6954D640-EECA-4B1B-9C66-FD4E84E64F4E}"/>
    <dgm:cxn modelId="{BFF43167-E9DB-4A44-BC7E-0FA4B253E202}" srcId="{DE9C8CE0-1FAD-4BDA-8D88-A7C0F6CFA052}" destId="{05EC1385-107E-4EF2-BB1F-3622ECAACE2A}" srcOrd="1" destOrd="0" parTransId="{66997829-E071-40D5-96D2-5EC614C22229}" sibTransId="{F57DE6F4-A8ED-44EF-9DB1-B1DAA7F57DF5}"/>
    <dgm:cxn modelId="{F7F09BBC-01E1-4E21-BCAD-1B8F8EF7949A}" type="presOf" srcId="{F4CB0302-AAD8-43DD-A0F7-112E10889560}" destId="{4EC03602-2905-4169-9426-61427270E92B}" srcOrd="0" destOrd="1" presId="urn:microsoft.com/office/officeart/2005/8/layout/list1"/>
    <dgm:cxn modelId="{9CDCB09C-99AC-47F0-87AA-7DB9C2DFBDFE}" type="presOf" srcId="{BECD132A-BC44-4AD7-915F-BA48CC2DA20E}" destId="{2663A5A7-D6A9-4C99-ACD5-988E6A4C10B9}" srcOrd="0" destOrd="0" presId="urn:microsoft.com/office/officeart/2005/8/layout/list1"/>
    <dgm:cxn modelId="{CC50B442-865C-4715-AD2C-AE1151B9D7A0}" srcId="{0839B9AA-C2AD-4236-81A9-237B6778E805}" destId="{54169323-84C6-4AF0-B2C5-83B281C1B982}" srcOrd="1" destOrd="0" parTransId="{073D7349-850E-4AE4-8BEE-8B830E3A4427}" sibTransId="{34B19480-D159-46E5-8AD7-0B1D807A439F}"/>
    <dgm:cxn modelId="{F53653E9-7D0F-4719-8671-6E79FAADE1A6}" srcId="{8BF05505-6E52-4CAB-8B7D-974D20656613}" destId="{C71B11D1-9911-4819-B928-8DA4971A681A}" srcOrd="0" destOrd="0" parTransId="{28F4FA9C-8BC7-4CAC-A94E-A65DBDADA072}" sibTransId="{3228124C-B204-4039-BC13-AD89C1AEDF73}"/>
    <dgm:cxn modelId="{4EF40DE2-048F-4B28-8404-576B82A2E76A}" type="presOf" srcId="{54169323-84C6-4AF0-B2C5-83B281C1B982}" destId="{DC22A438-00D9-42C7-BE9D-81569A363C31}" srcOrd="0" destOrd="0" presId="urn:microsoft.com/office/officeart/2005/8/layout/list1"/>
    <dgm:cxn modelId="{0B6F3A7E-F0E5-4EAD-86A4-14A495EDDAFD}" type="presOf" srcId="{C71B11D1-9911-4819-B928-8DA4971A681A}" destId="{4EC03602-2905-4169-9426-61427270E92B}" srcOrd="0" destOrd="3" presId="urn:microsoft.com/office/officeart/2005/8/layout/list1"/>
    <dgm:cxn modelId="{3B2F955E-FE04-490F-84AE-D9BEB6940EC6}" type="presOf" srcId="{DE9C8CE0-1FAD-4BDA-8D88-A7C0F6CFA052}" destId="{4E70444E-06AC-41DD-9292-F0DD49391FA1}" srcOrd="1" destOrd="0" presId="urn:microsoft.com/office/officeart/2005/8/layout/list1"/>
    <dgm:cxn modelId="{37AA30B9-2291-40B5-A186-83AFADC79D67}" srcId="{0839B9AA-C2AD-4236-81A9-237B6778E805}" destId="{BECD132A-BC44-4AD7-915F-BA48CC2DA20E}" srcOrd="2" destOrd="0" parTransId="{C4AFEF29-5228-4176-91CF-25BABA1E4987}" sibTransId="{827C9FF1-6EB0-47C0-929F-1A0BD9D97DE5}"/>
    <dgm:cxn modelId="{7A01EF7C-DC5B-4401-997B-05EBCEAFF818}" type="presOf" srcId="{A0A06846-538D-4C0F-A964-400E3B8A4028}" destId="{49FED9D0-20BD-4D29-9A9A-4E941EC1162E}" srcOrd="0" destOrd="1" presId="urn:microsoft.com/office/officeart/2005/8/layout/list1"/>
    <dgm:cxn modelId="{2DB5E915-1E9B-468A-B345-4ADE87C63C95}" srcId="{BECD132A-BC44-4AD7-915F-BA48CC2DA20E}" destId="{0094ECAE-6C99-4A79-B45E-18AE33ACFD7C}" srcOrd="0" destOrd="0" parTransId="{71A2E341-4D47-4145-BEB1-6FEDF30B0324}" sibTransId="{A2EA69FF-8290-438B-9BA1-1A689A3AFE2B}"/>
    <dgm:cxn modelId="{A44A1801-401D-41C3-91C0-83FD3E4B080B}" type="presOf" srcId="{0839B9AA-C2AD-4236-81A9-237B6778E805}" destId="{E061D3AA-17A7-4ABC-86C8-97A40346410D}" srcOrd="0" destOrd="0" presId="urn:microsoft.com/office/officeart/2005/8/layout/list1"/>
    <dgm:cxn modelId="{13C37AE5-5C4D-498D-8752-2410CE8D51AD}" srcId="{54169323-84C6-4AF0-B2C5-83B281C1B982}" destId="{8BF05505-6E52-4CAB-8B7D-974D20656613}" srcOrd="1" destOrd="0" parTransId="{1D0B0364-5269-4DD2-9767-73BEFCD4080D}" sibTransId="{DC302BA3-BDC1-4D8B-8A87-AA2C0B1B6960}"/>
    <dgm:cxn modelId="{F7F2DE6C-8203-4777-BDC9-84252C552AD2}" type="presOf" srcId="{8BF05505-6E52-4CAB-8B7D-974D20656613}" destId="{4EC03602-2905-4169-9426-61427270E92B}" srcOrd="0" destOrd="2" presId="urn:microsoft.com/office/officeart/2005/8/layout/list1"/>
    <dgm:cxn modelId="{27B856E0-F8DF-429B-A0FC-8CBFA1F7E31A}" type="presOf" srcId="{DE9C8CE0-1FAD-4BDA-8D88-A7C0F6CFA052}" destId="{7345FB3A-7529-4A9F-AFAF-AC04C67C6A3A}" srcOrd="0" destOrd="0" presId="urn:microsoft.com/office/officeart/2005/8/layout/list1"/>
    <dgm:cxn modelId="{88100227-17CE-4848-A832-17CBAC8A2925}" srcId="{BECD132A-BC44-4AD7-915F-BA48CC2DA20E}" destId="{A0A06846-538D-4C0F-A964-400E3B8A4028}" srcOrd="1" destOrd="0" parTransId="{0BCB10A5-59C1-41B4-9B5B-3AA2D089C2F5}" sibTransId="{39CF2D09-AE64-4097-B517-D52EAAC8B58C}"/>
    <dgm:cxn modelId="{BDAE89CD-D0C0-47A7-AD4C-0DCF717A15BE}" type="presOf" srcId="{88B17DB0-1479-47B0-A014-868579A74A13}" destId="{B4242B1F-F398-4889-B516-2961D8207249}" srcOrd="0" destOrd="0" presId="urn:microsoft.com/office/officeart/2005/8/layout/list1"/>
    <dgm:cxn modelId="{7A65B2D6-53C0-4449-A80F-AB20324C9A57}" srcId="{3CB1634D-B73A-4659-B6BD-8527E4C34056}" destId="{F4CB0302-AAD8-43DD-A0F7-112E10889560}" srcOrd="0" destOrd="0" parTransId="{3A7852BB-45FF-42C2-903D-35AFE1972613}" sibTransId="{6560CB63-F587-446A-99EE-2203F14A417C}"/>
    <dgm:cxn modelId="{D9191BB6-4759-4138-B327-C24ADAAF4DA8}" type="presOf" srcId="{05EC1385-107E-4EF2-BB1F-3622ECAACE2A}" destId="{B4242B1F-F398-4889-B516-2961D8207249}" srcOrd="0" destOrd="1" presId="urn:microsoft.com/office/officeart/2005/8/layout/list1"/>
    <dgm:cxn modelId="{F417031E-F05E-4769-B81D-35BE2F43F78D}" srcId="{0839B9AA-C2AD-4236-81A9-237B6778E805}" destId="{DE9C8CE0-1FAD-4BDA-8D88-A7C0F6CFA052}" srcOrd="0" destOrd="0" parTransId="{46A9FBA7-8C97-43F1-B98D-84F4A8BBE280}" sibTransId="{226DBB8D-1DD1-48F0-ADE2-814DFC13D37F}"/>
    <dgm:cxn modelId="{2312D6D2-DD2B-43C7-9363-4397D8F2CEA3}" type="presOf" srcId="{3CB1634D-B73A-4659-B6BD-8527E4C34056}" destId="{4EC03602-2905-4169-9426-61427270E92B}" srcOrd="0" destOrd="0" presId="urn:microsoft.com/office/officeart/2005/8/layout/list1"/>
    <dgm:cxn modelId="{73132DEA-7F6C-43E6-BC9C-03EBE76C31D2}" srcId="{DE9C8CE0-1FAD-4BDA-8D88-A7C0F6CFA052}" destId="{88B17DB0-1479-47B0-A014-868579A74A13}" srcOrd="0" destOrd="0" parTransId="{231272E6-2537-4AE5-9583-AAF19D295C0E}" sibTransId="{5E3E151A-6B74-452B-B146-D368D1C5F775}"/>
    <dgm:cxn modelId="{DD6E8408-3EC2-4F1C-8C77-CE629CACA6FE}" type="presOf" srcId="{BECD132A-BC44-4AD7-915F-BA48CC2DA20E}" destId="{17BCE771-8ABD-4E4D-939B-5523CE54E109}" srcOrd="1" destOrd="0" presId="urn:microsoft.com/office/officeart/2005/8/layout/list1"/>
    <dgm:cxn modelId="{1444F917-3E0A-4031-B41B-820C2FD926D0}" type="presOf" srcId="{0094ECAE-6C99-4A79-B45E-18AE33ACFD7C}" destId="{49FED9D0-20BD-4D29-9A9A-4E941EC1162E}" srcOrd="0" destOrd="0" presId="urn:microsoft.com/office/officeart/2005/8/layout/list1"/>
    <dgm:cxn modelId="{A7C51371-5810-4171-A789-8C40E54B3D76}" type="presParOf" srcId="{E061D3AA-17A7-4ABC-86C8-97A40346410D}" destId="{9696607C-EDC4-4B4D-B5B6-37C53B3E6EA2}" srcOrd="0" destOrd="0" presId="urn:microsoft.com/office/officeart/2005/8/layout/list1"/>
    <dgm:cxn modelId="{881414E0-33E4-4980-A037-075C5B63B71D}" type="presParOf" srcId="{9696607C-EDC4-4B4D-B5B6-37C53B3E6EA2}" destId="{7345FB3A-7529-4A9F-AFAF-AC04C67C6A3A}" srcOrd="0" destOrd="0" presId="urn:microsoft.com/office/officeart/2005/8/layout/list1"/>
    <dgm:cxn modelId="{8EAE2433-354A-4EB3-B631-C8BEF3806577}" type="presParOf" srcId="{9696607C-EDC4-4B4D-B5B6-37C53B3E6EA2}" destId="{4E70444E-06AC-41DD-9292-F0DD49391FA1}" srcOrd="1" destOrd="0" presId="urn:microsoft.com/office/officeart/2005/8/layout/list1"/>
    <dgm:cxn modelId="{53FF2F7F-00F8-45C6-89D0-43D0D0D16AE1}" type="presParOf" srcId="{E061D3AA-17A7-4ABC-86C8-97A40346410D}" destId="{430B5B65-BC7A-44F9-BF83-50F3E8EBF078}" srcOrd="1" destOrd="0" presId="urn:microsoft.com/office/officeart/2005/8/layout/list1"/>
    <dgm:cxn modelId="{01D9EE0C-8B4C-4F3F-836C-260E58DAC2EA}" type="presParOf" srcId="{E061D3AA-17A7-4ABC-86C8-97A40346410D}" destId="{B4242B1F-F398-4889-B516-2961D8207249}" srcOrd="2" destOrd="0" presId="urn:microsoft.com/office/officeart/2005/8/layout/list1"/>
    <dgm:cxn modelId="{9EA3D40E-7234-4510-B881-0A1648591ED1}" type="presParOf" srcId="{E061D3AA-17A7-4ABC-86C8-97A40346410D}" destId="{1DAACFF4-8E45-4394-931E-8E53964A4ECA}" srcOrd="3" destOrd="0" presId="urn:microsoft.com/office/officeart/2005/8/layout/list1"/>
    <dgm:cxn modelId="{C5C02CCA-51C1-4D30-9ADF-2A95B06A9113}" type="presParOf" srcId="{E061D3AA-17A7-4ABC-86C8-97A40346410D}" destId="{77D6250C-2B15-4425-B401-B0A36860C7E2}" srcOrd="4" destOrd="0" presId="urn:microsoft.com/office/officeart/2005/8/layout/list1"/>
    <dgm:cxn modelId="{B534CFA6-4993-4B87-8014-C58482581FD0}" type="presParOf" srcId="{77D6250C-2B15-4425-B401-B0A36860C7E2}" destId="{DC22A438-00D9-42C7-BE9D-81569A363C31}" srcOrd="0" destOrd="0" presId="urn:microsoft.com/office/officeart/2005/8/layout/list1"/>
    <dgm:cxn modelId="{00B043EE-6CEB-4D5D-9B9C-CDF85ABD095B}" type="presParOf" srcId="{77D6250C-2B15-4425-B401-B0A36860C7E2}" destId="{AA08AF9C-E2F1-4C79-B701-A9B5D09C92CD}" srcOrd="1" destOrd="0" presId="urn:microsoft.com/office/officeart/2005/8/layout/list1"/>
    <dgm:cxn modelId="{953AB2DD-71A5-4D41-AD12-E9E66D261CC0}" type="presParOf" srcId="{E061D3AA-17A7-4ABC-86C8-97A40346410D}" destId="{86B03AF2-6E6B-4DDC-9457-236C97F55C0D}" srcOrd="5" destOrd="0" presId="urn:microsoft.com/office/officeart/2005/8/layout/list1"/>
    <dgm:cxn modelId="{9121CBAB-992B-4CE5-83CA-469387C642FB}" type="presParOf" srcId="{E061D3AA-17A7-4ABC-86C8-97A40346410D}" destId="{4EC03602-2905-4169-9426-61427270E92B}" srcOrd="6" destOrd="0" presId="urn:microsoft.com/office/officeart/2005/8/layout/list1"/>
    <dgm:cxn modelId="{158CB631-CEF0-441A-A684-52084EAD0362}" type="presParOf" srcId="{E061D3AA-17A7-4ABC-86C8-97A40346410D}" destId="{74B51064-CF64-4718-8059-F44D687F603E}" srcOrd="7" destOrd="0" presId="urn:microsoft.com/office/officeart/2005/8/layout/list1"/>
    <dgm:cxn modelId="{E9CF2F33-36C8-4B02-9E95-EC9469E20814}" type="presParOf" srcId="{E061D3AA-17A7-4ABC-86C8-97A40346410D}" destId="{693C97CD-86B0-41C2-BD9E-439956C8926B}" srcOrd="8" destOrd="0" presId="urn:microsoft.com/office/officeart/2005/8/layout/list1"/>
    <dgm:cxn modelId="{82C1BD3E-942B-4BF7-A1C3-3D9E4813649E}" type="presParOf" srcId="{693C97CD-86B0-41C2-BD9E-439956C8926B}" destId="{2663A5A7-D6A9-4C99-ACD5-988E6A4C10B9}" srcOrd="0" destOrd="0" presId="urn:microsoft.com/office/officeart/2005/8/layout/list1"/>
    <dgm:cxn modelId="{2BA49832-5BD5-4795-858A-8D360371C3E9}" type="presParOf" srcId="{693C97CD-86B0-41C2-BD9E-439956C8926B}" destId="{17BCE771-8ABD-4E4D-939B-5523CE54E109}" srcOrd="1" destOrd="0" presId="urn:microsoft.com/office/officeart/2005/8/layout/list1"/>
    <dgm:cxn modelId="{FDCAAA99-E9B3-43DF-8EF6-ACA201B3FAC9}" type="presParOf" srcId="{E061D3AA-17A7-4ABC-86C8-97A40346410D}" destId="{37BFCA60-66B3-4D3E-BD05-47B80B1F759A}" srcOrd="9" destOrd="0" presId="urn:microsoft.com/office/officeart/2005/8/layout/list1"/>
    <dgm:cxn modelId="{19C9EE97-083C-443A-9B5D-3BF1BFEE6C7A}" type="presParOf" srcId="{E061D3AA-17A7-4ABC-86C8-97A40346410D}" destId="{49FED9D0-20BD-4D29-9A9A-4E941EC1162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A43A2D-F5F9-4B7D-9BFB-87C59B82F91E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6C756BED-DBAD-422A-BAB5-F87546AB79EB}">
      <dgm:prSet phldrT="[텍스트]" custT="1"/>
      <dgm:spPr/>
      <dgm:t>
        <a:bodyPr/>
        <a:lstStyle/>
        <a:p>
          <a:pPr latinLnBrk="1">
            <a:lnSpc>
              <a:spcPts val="3500"/>
            </a:lnSpc>
          </a:pP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기업주도형 산학협력사업의 추진</a:t>
          </a:r>
          <a:endParaRPr lang="ko-KR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7D0BE5-A781-4BC9-B75F-CC21AABFAE3D}" type="par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EBE6743A-C745-48DC-B788-89622D00A54D}" type="sib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8D326435-4D09-4735-B3CD-BBC1D0087B27}">
      <dgm:prSet phldrT="[텍스트]" custT="1"/>
      <dgm:spPr/>
      <dgm:t>
        <a:bodyPr tIns="720000" rIns="360000"/>
        <a:lstStyle/>
        <a:p>
          <a:pPr latinLnBrk="1">
            <a:lnSpc>
              <a:spcPct val="80000"/>
            </a:lnSpc>
          </a:pPr>
          <a:r>
            <a:rPr lang="ko-KR" altLang="en-US" sz="1600" dirty="0" smtClean="0">
              <a:solidFill>
                <a:schemeClr val="tx1"/>
              </a:solidFill>
            </a:rPr>
            <a:t>중장기 산학협력 종합계획의 수립과 추진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C59789B5-1594-46E4-8E27-625F1076DEAF}" type="par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AC81E7A2-67A2-4C98-8EEA-D55AE7F099C7}" type="sib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8CB76534-1522-48A1-807E-65BF9A2688E9}">
      <dgm:prSet phldrT="[텍스트]" custT="1"/>
      <dgm:spPr/>
      <dgm:t>
        <a:bodyPr/>
        <a:lstStyle/>
        <a:p>
          <a:pPr latinLnBrk="1"/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산학협력 기반의 인력사업 추진</a:t>
          </a:r>
          <a:endParaRPr lang="ko-KR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gm:t>
    </dgm:pt>
    <dgm:pt modelId="{3780B38F-7052-48D9-8BF9-89C27797734E}" type="par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1ED629DF-6F29-413D-9A59-7363DF53F03A}" type="sib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F1DD3EB4-2D26-4D9E-B473-16CD056F8AEA}">
      <dgm:prSet phldrT="[텍스트]" custT="1"/>
      <dgm:spPr/>
      <dgm:t>
        <a:bodyPr tIns="648000" rIns="360000"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인력사업 종합시행계획 수립과 성과분석 추진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3E1E739-D422-4C75-9FF7-82509C6CEF7D}" type="par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03F44ECE-9BE0-4D3D-BDC4-AFD3E18F171D}" type="sib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2C237280-27D9-421B-A48E-98CB2EE73779}">
      <dgm:prSet phldrT="[텍스트]" custT="1"/>
      <dgm:spPr/>
      <dgm:t>
        <a:bodyPr/>
        <a:lstStyle/>
        <a:p>
          <a:pPr rtl="0" latinLnBrk="1"/>
          <a:r>
            <a:rPr lang="ko-KR" altLang="en-US" sz="1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내실있는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기술문화사업의 추진</a:t>
          </a:r>
          <a:endParaRPr lang="ko-KR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gm:t>
    </dgm:pt>
    <dgm:pt modelId="{9505EECA-73FD-4D08-99B0-4F745F8FCA66}" type="par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A97D4F55-638E-4AFA-8D54-01EB4A45290F}" type="sib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16E89983-F76C-4E65-B9B1-E4BAB40BEAB7}">
      <dgm:prSet phldrT="[텍스트]" custT="1"/>
      <dgm:spPr/>
      <dgm:t>
        <a:bodyPr tIns="720000" rIns="360000" bIns="180000"/>
        <a:lstStyle/>
        <a:p>
          <a:pPr rtl="0" latinLnBrk="1"/>
          <a:r>
            <a:rPr lang="ko-KR" altLang="en-US" sz="1600" dirty="0" smtClean="0">
              <a:solidFill>
                <a:schemeClr val="tx1"/>
              </a:solidFill>
            </a:rPr>
            <a:t>기술문화사업의 중장기 종합계획 수립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723E810A-CF42-4AE0-A509-46B8E3922E24}" type="par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2B2D322B-DE94-4965-B7D6-B94221383E10}" type="sib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C2604482-207E-403A-A9EF-90AD8DCC44B3}">
      <dgm:prSet custT="1"/>
      <dgm:spPr/>
      <dgm:t>
        <a:bodyPr tIns="720000" rIns="360000"/>
        <a:lstStyle/>
        <a:p>
          <a:pPr latinLnBrk="1">
            <a:lnSpc>
              <a:spcPct val="80000"/>
            </a:lnSpc>
          </a:pPr>
          <a:r>
            <a:rPr lang="ko-KR" altLang="en-US" sz="1600" b="0" dirty="0" smtClean="0">
              <a:solidFill>
                <a:schemeClr val="tx1"/>
              </a:solidFill>
            </a:rPr>
            <a:t>기업수요에 기반한 산학협력 선도모델의 확산</a:t>
          </a:r>
          <a:endParaRPr lang="en-US" altLang="ko-KR" sz="1600" b="0" dirty="0" smtClean="0">
            <a:solidFill>
              <a:schemeClr val="tx1"/>
            </a:solidFill>
          </a:endParaRPr>
        </a:p>
      </dgm:t>
    </dgm:pt>
    <dgm:pt modelId="{7942C28C-0504-461C-8668-DFF10F215EFD}" type="parTrans" cxnId="{E78DB320-6B50-4E6D-BBAC-F8B8BF8E26F7}">
      <dgm:prSet/>
      <dgm:spPr/>
      <dgm:t>
        <a:bodyPr/>
        <a:lstStyle/>
        <a:p>
          <a:pPr latinLnBrk="1"/>
          <a:endParaRPr lang="ko-KR" altLang="en-US"/>
        </a:p>
      </dgm:t>
    </dgm:pt>
    <dgm:pt modelId="{5274393C-7BEF-46F1-A451-D73678D7B405}" type="sibTrans" cxnId="{E78DB320-6B50-4E6D-BBAC-F8B8BF8E26F7}">
      <dgm:prSet/>
      <dgm:spPr/>
      <dgm:t>
        <a:bodyPr/>
        <a:lstStyle/>
        <a:p>
          <a:pPr latinLnBrk="1"/>
          <a:endParaRPr lang="ko-KR" altLang="en-US"/>
        </a:p>
      </dgm:t>
    </dgm:pt>
    <dgm:pt modelId="{32A404C4-29B7-4954-BDBA-6D9BC38E5C25}">
      <dgm:prSet custT="1"/>
      <dgm:spPr/>
      <dgm:t>
        <a:bodyPr tIns="648000" rIns="360000"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공학교육혁신과정에 기업참여 활성화</a:t>
          </a:r>
        </a:p>
      </dgm:t>
    </dgm:pt>
    <dgm:pt modelId="{CD6E4A8F-5284-44A8-ADFA-633DD8CA6020}" type="parTrans" cxnId="{85D6C422-7F98-4A98-B2F7-4772F63DC2CF}">
      <dgm:prSet/>
      <dgm:spPr/>
      <dgm:t>
        <a:bodyPr/>
        <a:lstStyle/>
        <a:p>
          <a:pPr latinLnBrk="1"/>
          <a:endParaRPr lang="ko-KR" altLang="en-US"/>
        </a:p>
      </dgm:t>
    </dgm:pt>
    <dgm:pt modelId="{AF89AA37-95FF-438E-9C15-33961657DA61}" type="sibTrans" cxnId="{85D6C422-7F98-4A98-B2F7-4772F63DC2CF}">
      <dgm:prSet/>
      <dgm:spPr/>
      <dgm:t>
        <a:bodyPr/>
        <a:lstStyle/>
        <a:p>
          <a:pPr latinLnBrk="1"/>
          <a:endParaRPr lang="ko-KR" altLang="en-US"/>
        </a:p>
      </dgm:t>
    </dgm:pt>
    <dgm:pt modelId="{7117AFC0-037A-43D7-8CA5-0ABE21304FB0}">
      <dgm:prSet custT="1"/>
      <dgm:spPr/>
      <dgm:t>
        <a:bodyPr tIns="720000" rIns="360000" bIns="180000"/>
        <a:lstStyle/>
        <a:p>
          <a:pPr rtl="0" latinLnBrk="1"/>
          <a:r>
            <a:rPr lang="ko-KR" altLang="en-US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산업기술문화공간 건립 추진 및 기술문화 확산</a:t>
          </a:r>
          <a:endParaRPr lang="en-US" altLang="ko-KR" sz="1600"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</a:endParaRPr>
        </a:p>
      </dgm:t>
    </dgm:pt>
    <dgm:pt modelId="{C986313A-E685-404D-92DB-274E001552E5}" type="parTrans" cxnId="{4969C984-FA54-4243-9B85-08A67869DE72}">
      <dgm:prSet/>
      <dgm:spPr/>
      <dgm:t>
        <a:bodyPr/>
        <a:lstStyle/>
        <a:p>
          <a:pPr latinLnBrk="1"/>
          <a:endParaRPr lang="ko-KR" altLang="en-US"/>
        </a:p>
      </dgm:t>
    </dgm:pt>
    <dgm:pt modelId="{760C5A84-C13F-481D-A751-519808562AB8}" type="sibTrans" cxnId="{4969C984-FA54-4243-9B85-08A67869DE72}">
      <dgm:prSet/>
      <dgm:spPr/>
      <dgm:t>
        <a:bodyPr/>
        <a:lstStyle/>
        <a:p>
          <a:pPr latinLnBrk="1"/>
          <a:endParaRPr lang="ko-KR" altLang="en-US"/>
        </a:p>
      </dgm:t>
    </dgm:pt>
    <dgm:pt modelId="{0C73B54D-83A2-4B6E-B1B7-8D0CF92762A7}">
      <dgm:prSet phldrT="[텍스트]" custT="1"/>
      <dgm:spPr/>
      <dgm:t>
        <a:bodyPr tIns="720000" rIns="360000"/>
        <a:lstStyle/>
        <a:p>
          <a:pPr latinLnBrk="1">
            <a:lnSpc>
              <a:spcPct val="80000"/>
            </a:lnSpc>
          </a:pPr>
          <a:r>
            <a:rPr lang="en-US" altLang="ko-KR" sz="1200" dirty="0" smtClean="0">
              <a:solidFill>
                <a:schemeClr val="tx1"/>
              </a:solidFill>
            </a:rPr>
            <a:t> </a:t>
          </a:r>
          <a:r>
            <a:rPr lang="ko-KR" altLang="en-US" sz="1200" dirty="0" smtClean="0">
              <a:solidFill>
                <a:schemeClr val="tx1"/>
              </a:solidFill>
            </a:rPr>
            <a:t>기업이 주도하는 산학협력 사업모델 신규기획 및 산업계 수요가 반영된 사업모델 신규 기획</a:t>
          </a:r>
          <a:endParaRPr lang="ko-KR" altLang="en-US" sz="1200" dirty="0">
            <a:solidFill>
              <a:schemeClr val="tx1"/>
            </a:solidFill>
          </a:endParaRPr>
        </a:p>
      </dgm:t>
    </dgm:pt>
    <dgm:pt modelId="{2631ACF8-B563-4D24-B00B-A74C8B311C0E}" type="parTrans" cxnId="{D0078C7A-DEF0-4BB1-B0F3-17DF38CB9EE1}">
      <dgm:prSet/>
      <dgm:spPr/>
      <dgm:t>
        <a:bodyPr/>
        <a:lstStyle/>
        <a:p>
          <a:pPr latinLnBrk="1"/>
          <a:endParaRPr lang="ko-KR" altLang="en-US"/>
        </a:p>
      </dgm:t>
    </dgm:pt>
    <dgm:pt modelId="{80E0A87A-0ECE-4997-89DD-89E4591CB21F}" type="sibTrans" cxnId="{D0078C7A-DEF0-4BB1-B0F3-17DF38CB9EE1}">
      <dgm:prSet/>
      <dgm:spPr/>
      <dgm:t>
        <a:bodyPr/>
        <a:lstStyle/>
        <a:p>
          <a:pPr latinLnBrk="1"/>
          <a:endParaRPr lang="ko-KR" altLang="en-US"/>
        </a:p>
      </dgm:t>
    </dgm:pt>
    <dgm:pt modelId="{53ECBAF3-B970-4284-9031-BF3CE4C68914}">
      <dgm:prSet custT="1"/>
      <dgm:spPr/>
      <dgm:t>
        <a:bodyPr tIns="648000" rIns="360000"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산업기술인력의 기업 활용기반 확대</a:t>
          </a:r>
        </a:p>
      </dgm:t>
    </dgm:pt>
    <dgm:pt modelId="{1E1D5C24-CA9C-4E54-8423-C35410978371}" type="parTrans" cxnId="{0C4F0E9F-28FE-47E5-ADA6-79BFAF71CF2E}">
      <dgm:prSet/>
      <dgm:spPr/>
      <dgm:t>
        <a:bodyPr/>
        <a:lstStyle/>
        <a:p>
          <a:pPr latinLnBrk="1"/>
          <a:endParaRPr lang="ko-KR" altLang="en-US"/>
        </a:p>
      </dgm:t>
    </dgm:pt>
    <dgm:pt modelId="{1BEC8F96-5680-4C7D-AEDE-A307105E97AB}" type="sibTrans" cxnId="{0C4F0E9F-28FE-47E5-ADA6-79BFAF71CF2E}">
      <dgm:prSet/>
      <dgm:spPr/>
      <dgm:t>
        <a:bodyPr/>
        <a:lstStyle/>
        <a:p>
          <a:pPr latinLnBrk="1"/>
          <a:endParaRPr lang="ko-KR" altLang="en-US"/>
        </a:p>
      </dgm:t>
    </dgm:pt>
    <dgm:pt modelId="{B622033A-92DA-4F5B-910B-A1D5676F007F}">
      <dgm:prSet custT="1"/>
      <dgm:spPr/>
      <dgm:t>
        <a:bodyPr tIns="720000" rIns="360000" bIns="180000"/>
        <a:lstStyle/>
        <a:p>
          <a:pPr rtl="0" latinLnBrk="1"/>
          <a:r>
            <a:rPr lang="ko-KR" altLang="en-US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창의적 기술교육의 활성화</a:t>
          </a:r>
          <a:endParaRPr lang="en-US" altLang="ko-KR" sz="1600"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</a:endParaRPr>
        </a:p>
      </dgm:t>
    </dgm:pt>
    <dgm:pt modelId="{C7974A21-BA23-425E-815B-440281AE498B}" type="parTrans" cxnId="{37B35370-3657-4D73-B256-4861BA5E74B7}">
      <dgm:prSet/>
      <dgm:spPr/>
      <dgm:t>
        <a:bodyPr/>
        <a:lstStyle/>
        <a:p>
          <a:pPr latinLnBrk="1"/>
          <a:endParaRPr lang="ko-KR" altLang="en-US"/>
        </a:p>
      </dgm:t>
    </dgm:pt>
    <dgm:pt modelId="{8177E2AB-CF32-4F34-A130-5FE987C42504}" type="sibTrans" cxnId="{37B35370-3657-4D73-B256-4861BA5E74B7}">
      <dgm:prSet/>
      <dgm:spPr/>
      <dgm:t>
        <a:bodyPr/>
        <a:lstStyle/>
        <a:p>
          <a:pPr latinLnBrk="1"/>
          <a:endParaRPr lang="ko-KR" altLang="en-US"/>
        </a:p>
      </dgm:t>
    </dgm:pt>
    <dgm:pt modelId="{0ACA5CFE-B6FA-48EE-AECE-6F8ACDDDF319}" type="pres">
      <dgm:prSet presAssocID="{44A43A2D-F5F9-4B7D-9BFB-87C59B82F9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E45A79-EE26-46FA-9E80-E62A8DCB4836}" type="pres">
      <dgm:prSet presAssocID="{6C756BED-DBAD-422A-BAB5-F87546AB79EB}" presName="parentLin" presStyleCnt="0"/>
      <dgm:spPr/>
    </dgm:pt>
    <dgm:pt modelId="{D7E97298-D028-42E9-874C-FE5EB760BE74}" type="pres">
      <dgm:prSet presAssocID="{6C756BED-DBAD-422A-BAB5-F87546AB79EB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C4C9DE0-7F52-4CC9-8B25-C8C1AD27DDEF}" type="pres">
      <dgm:prSet presAssocID="{6C756BED-DBAD-422A-BAB5-F87546AB79EB}" presName="parentText" presStyleLbl="node1" presStyleIdx="0" presStyleCnt="3" custScaleX="98034" custScaleY="25615" custLinFactNeighborY="-422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FEDE79-58D0-4B5D-BE2F-9D2DE217E471}" type="pres">
      <dgm:prSet presAssocID="{6C756BED-DBAD-422A-BAB5-F87546AB79EB}" presName="negativeSpace" presStyleCnt="0"/>
      <dgm:spPr/>
    </dgm:pt>
    <dgm:pt modelId="{1E9DCEC5-957C-4774-9CA4-EEA756BF3405}" type="pres">
      <dgm:prSet presAssocID="{6C756BED-DBAD-422A-BAB5-F87546AB79EB}" presName="childText" presStyleLbl="conFgAcc1" presStyleIdx="0" presStyleCnt="3" custLinFactY="-1117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3AB070-3A0E-40B8-8FEC-9A7E5F6C6DF3}" type="pres">
      <dgm:prSet presAssocID="{EBE6743A-C745-48DC-B788-89622D00A54D}" presName="spaceBetweenRectangles" presStyleCnt="0"/>
      <dgm:spPr/>
    </dgm:pt>
    <dgm:pt modelId="{504592E3-8438-4A78-85F1-2B49E819B041}" type="pres">
      <dgm:prSet presAssocID="{8CB76534-1522-48A1-807E-65BF9A2688E9}" presName="parentLin" presStyleCnt="0"/>
      <dgm:spPr/>
    </dgm:pt>
    <dgm:pt modelId="{8492D775-0501-4A15-82A3-B8256459E565}" type="pres">
      <dgm:prSet presAssocID="{8CB76534-1522-48A1-807E-65BF9A2688E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18A22A7-6844-4276-8316-77E03F3FAEEC}" type="pres">
      <dgm:prSet presAssocID="{8CB76534-1522-48A1-807E-65BF9A2688E9}" presName="parentText" presStyleLbl="node1" presStyleIdx="1" presStyleCnt="3" custScaleY="26570" custLinFactNeighborY="-2349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0CE83-E9AC-449F-8F1C-6079ABCD2993}" type="pres">
      <dgm:prSet presAssocID="{8CB76534-1522-48A1-807E-65BF9A2688E9}" presName="negativeSpace" presStyleCnt="0"/>
      <dgm:spPr/>
    </dgm:pt>
    <dgm:pt modelId="{415ABE4F-357E-47E6-A028-A3A0BA3016B6}" type="pres">
      <dgm:prSet presAssocID="{8CB76534-1522-48A1-807E-65BF9A2688E9}" presName="childText" presStyleLbl="conFgAcc1" presStyleIdx="1" presStyleCnt="3" custScaleY="97995" custLinFactNeighborY="-36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86F996-EF5A-413D-8F45-DFCB2AA6904A}" type="pres">
      <dgm:prSet presAssocID="{1ED629DF-6F29-413D-9A59-7363DF53F03A}" presName="spaceBetweenRectangles" presStyleCnt="0"/>
      <dgm:spPr/>
    </dgm:pt>
    <dgm:pt modelId="{D7CC1B3A-C769-4E0D-A0F9-F7D238A9E632}" type="pres">
      <dgm:prSet presAssocID="{2C237280-27D9-421B-A48E-98CB2EE73779}" presName="parentLin" presStyleCnt="0"/>
      <dgm:spPr/>
    </dgm:pt>
    <dgm:pt modelId="{9F570A30-6E8F-41E6-A202-41EBAE8E248E}" type="pres">
      <dgm:prSet presAssocID="{2C237280-27D9-421B-A48E-98CB2EE73779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CC4929F-195E-4B53-B8F1-20A7DAE09168}" type="pres">
      <dgm:prSet presAssocID="{2C237280-27D9-421B-A48E-98CB2EE73779}" presName="parentText" presStyleLbl="node1" presStyleIdx="2" presStyleCnt="3" custScaleX="101931" custScaleY="28560" custLinFactNeighborY="-1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9DEED9-7EAF-4397-B33A-CAE0FC84466B}" type="pres">
      <dgm:prSet presAssocID="{2C237280-27D9-421B-A48E-98CB2EE73779}" presName="negativeSpace" presStyleCnt="0"/>
      <dgm:spPr/>
    </dgm:pt>
    <dgm:pt modelId="{BF2460BD-EFFE-44D7-B5B4-CBC4499A28A5}" type="pres">
      <dgm:prSet presAssocID="{2C237280-27D9-421B-A48E-98CB2EE73779}" presName="childText" presStyleLbl="conFgAcc1" presStyleIdx="2" presStyleCnt="3" custScaleY="90101" custLinFactNeighborY="1664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E4B2673-9C00-4A83-A2EA-3135A4DDFE36}" srcId="{6C756BED-DBAD-422A-BAB5-F87546AB79EB}" destId="{8D326435-4D09-4735-B3CD-BBC1D0087B27}" srcOrd="0" destOrd="0" parTransId="{C59789B5-1594-46E4-8E27-625F1076DEAF}" sibTransId="{AC81E7A2-67A2-4C98-8EEA-D55AE7F099C7}"/>
    <dgm:cxn modelId="{612B5194-4A08-499B-A677-DCF8DE3E7002}" type="presOf" srcId="{0C73B54D-83A2-4B6E-B1B7-8D0CF92762A7}" destId="{1E9DCEC5-957C-4774-9CA4-EEA756BF3405}" srcOrd="0" destOrd="1" presId="urn:microsoft.com/office/officeart/2005/8/layout/list1"/>
    <dgm:cxn modelId="{1BCC4176-E0F5-43C1-93D1-D52C9F9DAE59}" type="presOf" srcId="{2C237280-27D9-421B-A48E-98CB2EE73779}" destId="{9F570A30-6E8F-41E6-A202-41EBAE8E248E}" srcOrd="0" destOrd="0" presId="urn:microsoft.com/office/officeart/2005/8/layout/list1"/>
    <dgm:cxn modelId="{E32E1608-7242-4274-A14F-8548B8C41C81}" type="presOf" srcId="{2C237280-27D9-421B-A48E-98CB2EE73779}" destId="{8CC4929F-195E-4B53-B8F1-20A7DAE09168}" srcOrd="1" destOrd="0" presId="urn:microsoft.com/office/officeart/2005/8/layout/list1"/>
    <dgm:cxn modelId="{88F2BDDC-3538-420D-A291-A7771CD60E3A}" type="presOf" srcId="{B622033A-92DA-4F5B-910B-A1D5676F007F}" destId="{BF2460BD-EFFE-44D7-B5B4-CBC4499A28A5}" srcOrd="0" destOrd="2" presId="urn:microsoft.com/office/officeart/2005/8/layout/list1"/>
    <dgm:cxn modelId="{0C4F0E9F-28FE-47E5-ADA6-79BFAF71CF2E}" srcId="{8CB76534-1522-48A1-807E-65BF9A2688E9}" destId="{53ECBAF3-B970-4284-9031-BF3CE4C68914}" srcOrd="2" destOrd="0" parTransId="{1E1D5C24-CA9C-4E54-8423-C35410978371}" sibTransId="{1BEC8F96-5680-4C7D-AEDE-A307105E97AB}"/>
    <dgm:cxn modelId="{43B820F2-87F0-42ED-B6B2-C309661B358E}" type="presOf" srcId="{F1DD3EB4-2D26-4D9E-B473-16CD056F8AEA}" destId="{415ABE4F-357E-47E6-A028-A3A0BA3016B6}" srcOrd="0" destOrd="0" presId="urn:microsoft.com/office/officeart/2005/8/layout/list1"/>
    <dgm:cxn modelId="{BF29E885-6375-47C2-B18D-54C9ABBC491B}" type="presOf" srcId="{7117AFC0-037A-43D7-8CA5-0ABE21304FB0}" destId="{BF2460BD-EFFE-44D7-B5B4-CBC4499A28A5}" srcOrd="0" destOrd="1" presId="urn:microsoft.com/office/officeart/2005/8/layout/list1"/>
    <dgm:cxn modelId="{E78DB320-6B50-4E6D-BBAC-F8B8BF8E26F7}" srcId="{6C756BED-DBAD-422A-BAB5-F87546AB79EB}" destId="{C2604482-207E-403A-A9EF-90AD8DCC44B3}" srcOrd="1" destOrd="0" parTransId="{7942C28C-0504-461C-8668-DFF10F215EFD}" sibTransId="{5274393C-7BEF-46F1-A451-D73678D7B405}"/>
    <dgm:cxn modelId="{37B35370-3657-4D73-B256-4861BA5E74B7}" srcId="{2C237280-27D9-421B-A48E-98CB2EE73779}" destId="{B622033A-92DA-4F5B-910B-A1D5676F007F}" srcOrd="2" destOrd="0" parTransId="{C7974A21-BA23-425E-815B-440281AE498B}" sibTransId="{8177E2AB-CF32-4F34-A130-5FE987C42504}"/>
    <dgm:cxn modelId="{CEF5C075-C48F-44DF-84F9-843750CC77BF}" srcId="{44A43A2D-F5F9-4B7D-9BFB-87C59B82F91E}" destId="{8CB76534-1522-48A1-807E-65BF9A2688E9}" srcOrd="1" destOrd="0" parTransId="{3780B38F-7052-48D9-8BF9-89C27797734E}" sibTransId="{1ED629DF-6F29-413D-9A59-7363DF53F03A}"/>
    <dgm:cxn modelId="{5E9F9BB3-6C95-47B4-B231-7855C981812D}" type="presOf" srcId="{44A43A2D-F5F9-4B7D-9BFB-87C59B82F91E}" destId="{0ACA5CFE-B6FA-48EE-AECE-6F8ACDDDF319}" srcOrd="0" destOrd="0" presId="urn:microsoft.com/office/officeart/2005/8/layout/list1"/>
    <dgm:cxn modelId="{D0078C7A-DEF0-4BB1-B0F3-17DF38CB9EE1}" srcId="{8D326435-4D09-4735-B3CD-BBC1D0087B27}" destId="{0C73B54D-83A2-4B6E-B1B7-8D0CF92762A7}" srcOrd="0" destOrd="0" parTransId="{2631ACF8-B563-4D24-B00B-A74C8B311C0E}" sibTransId="{80E0A87A-0ECE-4997-89DD-89E4591CB21F}"/>
    <dgm:cxn modelId="{8D4E2CB5-97E2-4C4C-9CDC-66C863C8DDAE}" srcId="{8CB76534-1522-48A1-807E-65BF9A2688E9}" destId="{F1DD3EB4-2D26-4D9E-B473-16CD056F8AEA}" srcOrd="0" destOrd="0" parTransId="{03E1E739-D422-4C75-9FF7-82509C6CEF7D}" sibTransId="{03F44ECE-9BE0-4D3D-BDC4-AFD3E18F171D}"/>
    <dgm:cxn modelId="{628E84A8-0CEC-4220-A658-8D590F433779}" type="presOf" srcId="{16E89983-F76C-4E65-B9B1-E4BAB40BEAB7}" destId="{BF2460BD-EFFE-44D7-B5B4-CBC4499A28A5}" srcOrd="0" destOrd="0" presId="urn:microsoft.com/office/officeart/2005/8/layout/list1"/>
    <dgm:cxn modelId="{181E2EF9-6AC8-4C1E-96F1-98152E83AC45}" type="presOf" srcId="{32A404C4-29B7-4954-BDBA-6D9BC38E5C25}" destId="{415ABE4F-357E-47E6-A028-A3A0BA3016B6}" srcOrd="0" destOrd="1" presId="urn:microsoft.com/office/officeart/2005/8/layout/list1"/>
    <dgm:cxn modelId="{4969C984-FA54-4243-9B85-08A67869DE72}" srcId="{2C237280-27D9-421B-A48E-98CB2EE73779}" destId="{7117AFC0-037A-43D7-8CA5-0ABE21304FB0}" srcOrd="1" destOrd="0" parTransId="{C986313A-E685-404D-92DB-274E001552E5}" sibTransId="{760C5A84-C13F-481D-A751-519808562AB8}"/>
    <dgm:cxn modelId="{48B704A7-7BA8-4385-9CC5-B50D2A5DF74A}" type="presOf" srcId="{53ECBAF3-B970-4284-9031-BF3CE4C68914}" destId="{415ABE4F-357E-47E6-A028-A3A0BA3016B6}" srcOrd="0" destOrd="2" presId="urn:microsoft.com/office/officeart/2005/8/layout/list1"/>
    <dgm:cxn modelId="{21A8EC79-1C08-4927-84DB-E2A479F28802}" type="presOf" srcId="{6C756BED-DBAD-422A-BAB5-F87546AB79EB}" destId="{DC4C9DE0-7F52-4CC9-8B25-C8C1AD27DDEF}" srcOrd="1" destOrd="0" presId="urn:microsoft.com/office/officeart/2005/8/layout/list1"/>
    <dgm:cxn modelId="{54E79372-C50F-4643-A1CC-378D7EA89DBB}" srcId="{2C237280-27D9-421B-A48E-98CB2EE73779}" destId="{16E89983-F76C-4E65-B9B1-E4BAB40BEAB7}" srcOrd="0" destOrd="0" parTransId="{723E810A-CF42-4AE0-A509-46B8E3922E24}" sibTransId="{2B2D322B-DE94-4965-B7D6-B94221383E10}"/>
    <dgm:cxn modelId="{40E69836-D7E4-41F6-A48D-8E11ECF5DCBE}" type="presOf" srcId="{C2604482-207E-403A-A9EF-90AD8DCC44B3}" destId="{1E9DCEC5-957C-4774-9CA4-EEA756BF3405}" srcOrd="0" destOrd="2" presId="urn:microsoft.com/office/officeart/2005/8/layout/list1"/>
    <dgm:cxn modelId="{5097D1DA-D3A3-4718-8755-DF16F70783AA}" srcId="{44A43A2D-F5F9-4B7D-9BFB-87C59B82F91E}" destId="{6C756BED-DBAD-422A-BAB5-F87546AB79EB}" srcOrd="0" destOrd="0" parTransId="{D17D0BE5-A781-4BC9-B75F-CC21AABFAE3D}" sibTransId="{EBE6743A-C745-48DC-B788-89622D00A54D}"/>
    <dgm:cxn modelId="{78F565FE-CF73-4C5A-B8FD-1702B0C95C93}" type="presOf" srcId="{8D326435-4D09-4735-B3CD-BBC1D0087B27}" destId="{1E9DCEC5-957C-4774-9CA4-EEA756BF3405}" srcOrd="0" destOrd="0" presId="urn:microsoft.com/office/officeart/2005/8/layout/list1"/>
    <dgm:cxn modelId="{85D6C422-7F98-4A98-B2F7-4772F63DC2CF}" srcId="{8CB76534-1522-48A1-807E-65BF9A2688E9}" destId="{32A404C4-29B7-4954-BDBA-6D9BC38E5C25}" srcOrd="1" destOrd="0" parTransId="{CD6E4A8F-5284-44A8-ADFA-633DD8CA6020}" sibTransId="{AF89AA37-95FF-438E-9C15-33961657DA61}"/>
    <dgm:cxn modelId="{93EBF5FF-5DF2-42AF-841F-A85E99EDC185}" srcId="{44A43A2D-F5F9-4B7D-9BFB-87C59B82F91E}" destId="{2C237280-27D9-421B-A48E-98CB2EE73779}" srcOrd="2" destOrd="0" parTransId="{9505EECA-73FD-4D08-99B0-4F745F8FCA66}" sibTransId="{A97D4F55-638E-4AFA-8D54-01EB4A45290F}"/>
    <dgm:cxn modelId="{19601B76-E414-47B4-A471-F99BC1B6BE02}" type="presOf" srcId="{8CB76534-1522-48A1-807E-65BF9A2688E9}" destId="{A18A22A7-6844-4276-8316-77E03F3FAEEC}" srcOrd="1" destOrd="0" presId="urn:microsoft.com/office/officeart/2005/8/layout/list1"/>
    <dgm:cxn modelId="{9042429C-ECB0-4A67-B653-71F798D86C73}" type="presOf" srcId="{8CB76534-1522-48A1-807E-65BF9A2688E9}" destId="{8492D775-0501-4A15-82A3-B8256459E565}" srcOrd="0" destOrd="0" presId="urn:microsoft.com/office/officeart/2005/8/layout/list1"/>
    <dgm:cxn modelId="{CF12E4A7-AF42-4B96-9156-E057BD808F29}" type="presOf" srcId="{6C756BED-DBAD-422A-BAB5-F87546AB79EB}" destId="{D7E97298-D028-42E9-874C-FE5EB760BE74}" srcOrd="0" destOrd="0" presId="urn:microsoft.com/office/officeart/2005/8/layout/list1"/>
    <dgm:cxn modelId="{C5AEA783-02DC-4615-AE64-C8FD0DC169B4}" type="presParOf" srcId="{0ACA5CFE-B6FA-48EE-AECE-6F8ACDDDF319}" destId="{2CE45A79-EE26-46FA-9E80-E62A8DCB4836}" srcOrd="0" destOrd="0" presId="urn:microsoft.com/office/officeart/2005/8/layout/list1"/>
    <dgm:cxn modelId="{E156636D-6867-4482-912B-492E247B055A}" type="presParOf" srcId="{2CE45A79-EE26-46FA-9E80-E62A8DCB4836}" destId="{D7E97298-D028-42E9-874C-FE5EB760BE74}" srcOrd="0" destOrd="0" presId="urn:microsoft.com/office/officeart/2005/8/layout/list1"/>
    <dgm:cxn modelId="{3D0F85BC-76F5-4541-AF56-2BA3E420C3C7}" type="presParOf" srcId="{2CE45A79-EE26-46FA-9E80-E62A8DCB4836}" destId="{DC4C9DE0-7F52-4CC9-8B25-C8C1AD27DDEF}" srcOrd="1" destOrd="0" presId="urn:microsoft.com/office/officeart/2005/8/layout/list1"/>
    <dgm:cxn modelId="{C2EA6B9A-62BB-49FA-B252-F713ED165F2B}" type="presParOf" srcId="{0ACA5CFE-B6FA-48EE-AECE-6F8ACDDDF319}" destId="{5DFEDE79-58D0-4B5D-BE2F-9D2DE217E471}" srcOrd="1" destOrd="0" presId="urn:microsoft.com/office/officeart/2005/8/layout/list1"/>
    <dgm:cxn modelId="{39D1B1B1-A452-4785-9C1F-837A013748F5}" type="presParOf" srcId="{0ACA5CFE-B6FA-48EE-AECE-6F8ACDDDF319}" destId="{1E9DCEC5-957C-4774-9CA4-EEA756BF3405}" srcOrd="2" destOrd="0" presId="urn:microsoft.com/office/officeart/2005/8/layout/list1"/>
    <dgm:cxn modelId="{37068208-E92B-4941-8189-E0C8CA77C237}" type="presParOf" srcId="{0ACA5CFE-B6FA-48EE-AECE-6F8ACDDDF319}" destId="{1F3AB070-3A0E-40B8-8FEC-9A7E5F6C6DF3}" srcOrd="3" destOrd="0" presId="urn:microsoft.com/office/officeart/2005/8/layout/list1"/>
    <dgm:cxn modelId="{A01DB3DD-2F89-4A77-B93C-9FC00BCE19ED}" type="presParOf" srcId="{0ACA5CFE-B6FA-48EE-AECE-6F8ACDDDF319}" destId="{504592E3-8438-4A78-85F1-2B49E819B041}" srcOrd="4" destOrd="0" presId="urn:microsoft.com/office/officeart/2005/8/layout/list1"/>
    <dgm:cxn modelId="{40C532B6-C934-409D-9AFE-BDEC7DB142BD}" type="presParOf" srcId="{504592E3-8438-4A78-85F1-2B49E819B041}" destId="{8492D775-0501-4A15-82A3-B8256459E565}" srcOrd="0" destOrd="0" presId="urn:microsoft.com/office/officeart/2005/8/layout/list1"/>
    <dgm:cxn modelId="{0895EEF6-7E97-43E5-87B6-B1557725A705}" type="presParOf" srcId="{504592E3-8438-4A78-85F1-2B49E819B041}" destId="{A18A22A7-6844-4276-8316-77E03F3FAEEC}" srcOrd="1" destOrd="0" presId="urn:microsoft.com/office/officeart/2005/8/layout/list1"/>
    <dgm:cxn modelId="{FD69572D-E103-4A8D-876B-75EDC7730BB4}" type="presParOf" srcId="{0ACA5CFE-B6FA-48EE-AECE-6F8ACDDDF319}" destId="{2BA0CE83-E9AC-449F-8F1C-6079ABCD2993}" srcOrd="5" destOrd="0" presId="urn:microsoft.com/office/officeart/2005/8/layout/list1"/>
    <dgm:cxn modelId="{CC6695F9-194C-4E56-9830-A716037D537B}" type="presParOf" srcId="{0ACA5CFE-B6FA-48EE-AECE-6F8ACDDDF319}" destId="{415ABE4F-357E-47E6-A028-A3A0BA3016B6}" srcOrd="6" destOrd="0" presId="urn:microsoft.com/office/officeart/2005/8/layout/list1"/>
    <dgm:cxn modelId="{6B9A2208-40C9-4913-B79A-54AE21A491AB}" type="presParOf" srcId="{0ACA5CFE-B6FA-48EE-AECE-6F8ACDDDF319}" destId="{E286F996-EF5A-413D-8F45-DFCB2AA6904A}" srcOrd="7" destOrd="0" presId="urn:microsoft.com/office/officeart/2005/8/layout/list1"/>
    <dgm:cxn modelId="{21B17B53-EDB4-487A-AF05-3F491DC6375C}" type="presParOf" srcId="{0ACA5CFE-B6FA-48EE-AECE-6F8ACDDDF319}" destId="{D7CC1B3A-C769-4E0D-A0F9-F7D238A9E632}" srcOrd="8" destOrd="0" presId="urn:microsoft.com/office/officeart/2005/8/layout/list1"/>
    <dgm:cxn modelId="{EE2CE1E4-3EDC-4EFC-B614-F0F565A4405F}" type="presParOf" srcId="{D7CC1B3A-C769-4E0D-A0F9-F7D238A9E632}" destId="{9F570A30-6E8F-41E6-A202-41EBAE8E248E}" srcOrd="0" destOrd="0" presId="urn:microsoft.com/office/officeart/2005/8/layout/list1"/>
    <dgm:cxn modelId="{5A7D2B49-9EE3-4F5D-8DD8-3611371E2287}" type="presParOf" srcId="{D7CC1B3A-C769-4E0D-A0F9-F7D238A9E632}" destId="{8CC4929F-195E-4B53-B8F1-20A7DAE09168}" srcOrd="1" destOrd="0" presId="urn:microsoft.com/office/officeart/2005/8/layout/list1"/>
    <dgm:cxn modelId="{EF8DFC25-87D3-49F1-9982-3B439A0C65A7}" type="presParOf" srcId="{0ACA5CFE-B6FA-48EE-AECE-6F8ACDDDF319}" destId="{309DEED9-7EAF-4397-B33A-CAE0FC84466B}" srcOrd="9" destOrd="0" presId="urn:microsoft.com/office/officeart/2005/8/layout/list1"/>
    <dgm:cxn modelId="{8BDBCDE4-4326-4C91-BF4D-8422FCF6EF5A}" type="presParOf" srcId="{0ACA5CFE-B6FA-48EE-AECE-6F8ACDDDF319}" destId="{BF2460BD-EFFE-44D7-B5B4-CBC4499A28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A43A2D-F5F9-4B7D-9BFB-87C59B82F91E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6C756BED-DBAD-422A-BAB5-F87546AB79EB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시장 </a:t>
          </a:r>
          <a:r>
            <a:rPr lang="ko-KR" altLang="en-US" sz="1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중심형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인프라 강화</a:t>
          </a:r>
        </a:p>
      </dgm:t>
    </dgm:pt>
    <dgm:pt modelId="{D17D0BE5-A781-4BC9-B75F-CC21AABFAE3D}" type="par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EBE6743A-C745-48DC-B788-89622D00A54D}" type="sib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8D326435-4D09-4735-B3CD-BBC1D0087B27}">
      <dgm:prSet phldrT="[텍스트]" custT="1"/>
      <dgm:spPr/>
      <dgm:t>
        <a:bodyPr tIns="720000" rIns="360000"/>
        <a:lstStyle/>
        <a:p>
          <a:r>
            <a:rPr lang="ko-KR" altLang="en-US" sz="1600" dirty="0" err="1" smtClean="0">
              <a:solidFill>
                <a:schemeClr val="tx1"/>
              </a:solidFill>
            </a:rPr>
            <a:t>국가기술사업화정보망</a:t>
          </a:r>
          <a:r>
            <a:rPr lang="en-US" altLang="en-US" sz="1600" dirty="0" smtClean="0">
              <a:solidFill>
                <a:schemeClr val="tx1"/>
              </a:solidFill>
            </a:rPr>
            <a:t>(TBN)</a:t>
          </a:r>
          <a:r>
            <a:rPr lang="ko-KR" altLang="en-US" sz="1600" dirty="0" smtClean="0">
              <a:solidFill>
                <a:schemeClr val="tx1"/>
              </a:solidFill>
            </a:rPr>
            <a:t>연계강화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C59789B5-1594-46E4-8E27-625F1076DEAF}" type="par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AC81E7A2-67A2-4C98-8EEA-D55AE7F099C7}" type="sib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8CB76534-1522-48A1-807E-65BF9A2688E9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기술금융</a:t>
          </a:r>
          <a:r>
            <a:rPr lang="en-US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사업화 지원 확대</a:t>
          </a:r>
        </a:p>
      </dgm:t>
    </dgm:pt>
    <dgm:pt modelId="{3780B38F-7052-48D9-8BF9-89C27797734E}" type="par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1ED629DF-6F29-413D-9A59-7363DF53F03A}" type="sib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F1DD3EB4-2D26-4D9E-B473-16CD056F8AEA}">
      <dgm:prSet phldrT="[텍스트]" custT="1"/>
      <dgm:spPr/>
      <dgm:t>
        <a:bodyPr tIns="648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민관 공동 기술사업화 펀드 투자 활성화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3E1E739-D422-4C75-9FF7-82509C6CEF7D}" type="par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03F44ECE-9BE0-4D3D-BDC4-AFD3E18F171D}" type="sib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2C237280-27D9-421B-A48E-98CB2EE73779}">
      <dgm:prSet phldrT="[텍스트]" custT="1"/>
      <dgm:spPr/>
      <dgm:t>
        <a:bodyPr/>
        <a:lstStyle/>
        <a:p>
          <a:pPr rtl="0"/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지식재산 비즈니스활성화</a:t>
          </a:r>
        </a:p>
      </dgm:t>
    </dgm:pt>
    <dgm:pt modelId="{9505EECA-73FD-4D08-99B0-4F745F8FCA66}" type="par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A97D4F55-638E-4AFA-8D54-01EB4A45290F}" type="sib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16E89983-F76C-4E65-B9B1-E4BAB40BEAB7}">
      <dgm:prSet phldrT="[텍스트]" custT="1"/>
      <dgm:spPr/>
      <dgm:t>
        <a:bodyPr tIns="720000" rIns="360000" bIns="180000"/>
        <a:lstStyle/>
        <a:p>
          <a:r>
            <a:rPr lang="ko-KR" altLang="en-US" sz="1600" dirty="0" smtClean="0">
              <a:solidFill>
                <a:schemeClr val="tx1"/>
              </a:solidFill>
            </a:rPr>
            <a:t>지식재산</a:t>
          </a:r>
          <a:r>
            <a:rPr lang="en-US" altLang="en-US" sz="1600" dirty="0" smtClean="0">
              <a:solidFill>
                <a:schemeClr val="tx1"/>
              </a:solidFill>
            </a:rPr>
            <a:t>(IP) </a:t>
          </a:r>
          <a:r>
            <a:rPr lang="ko-KR" altLang="en-US" sz="1600" dirty="0" smtClean="0">
              <a:solidFill>
                <a:schemeClr val="tx1"/>
              </a:solidFill>
            </a:rPr>
            <a:t>비즈니스 기반조성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723E810A-CF42-4AE0-A509-46B8E3922E24}" type="par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2B2D322B-DE94-4965-B7D6-B94221383E10}" type="sib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F82F52FD-BF9A-41BA-A73B-B53103137635}">
      <dgm:prSet phldrT="[텍스트]" custT="1"/>
      <dgm:spPr/>
      <dgm:t>
        <a:bodyPr tIns="720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기술이전 전담조직 전문성 및 역량 강화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590B5017-6767-4036-957B-4946940513FB}" type="parTrans" cxnId="{C3D8B27F-2ABC-429D-83CF-725810CF1B79}">
      <dgm:prSet/>
      <dgm:spPr/>
    </dgm:pt>
    <dgm:pt modelId="{2B7343AB-C999-4893-9A4B-4881BFDB2582}" type="sibTrans" cxnId="{C3D8B27F-2ABC-429D-83CF-725810CF1B79}">
      <dgm:prSet/>
      <dgm:spPr/>
    </dgm:pt>
    <dgm:pt modelId="{64A2DD55-5B27-4FA4-9C5A-B06FFA52FF91}">
      <dgm:prSet phldrT="[텍스트]" custT="1"/>
      <dgm:spPr/>
      <dgm:t>
        <a:bodyPr tIns="720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수요 기반의 기술사업화 전문인력 양성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19CA74AF-6D96-4985-96CA-03FACD822F0F}" type="parTrans" cxnId="{FD7D3037-4024-4B23-8679-2CB715E89575}">
      <dgm:prSet/>
      <dgm:spPr/>
    </dgm:pt>
    <dgm:pt modelId="{BACEA2A9-758D-4101-85F1-06C902240E04}" type="sibTrans" cxnId="{FD7D3037-4024-4B23-8679-2CB715E89575}">
      <dgm:prSet/>
      <dgm:spPr/>
    </dgm:pt>
    <dgm:pt modelId="{54BB3078-0862-4D68-9480-7B608A351BEC}">
      <dgm:prSet phldrT="[텍스트]" custT="1"/>
      <dgm:spPr/>
      <dgm:t>
        <a:bodyPr tIns="648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사업화 유망과제 발굴지원</a:t>
          </a:r>
          <a:r>
            <a:rPr lang="en-US" altLang="en-US" sz="1600" dirty="0" smtClean="0">
              <a:solidFill>
                <a:schemeClr val="tx1"/>
              </a:solidFill>
            </a:rPr>
            <a:t>(R&amp;BD) </a:t>
          </a:r>
          <a:r>
            <a:rPr lang="ko-KR" altLang="en-US" sz="1600" dirty="0" smtClean="0">
              <a:solidFill>
                <a:schemeClr val="tx1"/>
              </a:solidFill>
            </a:rPr>
            <a:t>및 글로벌 중견기업의 지원 확대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16186E3D-181C-4BD5-BFEA-4C9A1812FFB7}" type="parTrans" cxnId="{D8FD6C67-2958-4BE6-AEFB-75739DE6A578}">
      <dgm:prSet/>
      <dgm:spPr/>
    </dgm:pt>
    <dgm:pt modelId="{C7791E58-2B9A-4F93-B26C-D5D791453676}" type="sibTrans" cxnId="{D8FD6C67-2958-4BE6-AEFB-75739DE6A578}">
      <dgm:prSet/>
      <dgm:spPr/>
    </dgm:pt>
    <dgm:pt modelId="{FEB44644-7ED7-4EE8-B0E6-1093F52CB994}">
      <dgm:prSet phldrT="[텍스트]" custT="1"/>
      <dgm:spPr/>
      <dgm:t>
        <a:bodyPr tIns="648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수요자 중심의 </a:t>
          </a:r>
          <a:r>
            <a:rPr lang="ko-KR" altLang="en-US" sz="1600" dirty="0" err="1" smtClean="0">
              <a:solidFill>
                <a:schemeClr val="tx1"/>
              </a:solidFill>
            </a:rPr>
            <a:t>녹색인증제운영</a:t>
          </a:r>
          <a:r>
            <a:rPr lang="ko-KR" altLang="en-US" sz="1600" dirty="0" smtClean="0">
              <a:solidFill>
                <a:schemeClr val="tx1"/>
              </a:solidFill>
            </a:rPr>
            <a:t> 및 내실화 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920FACF1-826F-4CE9-89AC-BD0445C2054D}" type="parTrans" cxnId="{591EF56E-23D8-4617-A9EA-9E045FB0078D}">
      <dgm:prSet/>
      <dgm:spPr/>
    </dgm:pt>
    <dgm:pt modelId="{FACA2D78-128A-48FB-ABF3-8C613C9860DE}" type="sibTrans" cxnId="{591EF56E-23D8-4617-A9EA-9E045FB0078D}">
      <dgm:prSet/>
      <dgm:spPr/>
    </dgm:pt>
    <dgm:pt modelId="{2DE0C04D-077F-42E1-9421-D15CCFE8154B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기술신탁 활성화</a:t>
          </a:r>
        </a:p>
      </dgm:t>
    </dgm:pt>
    <dgm:pt modelId="{74088ADF-38A9-46A0-9C81-F29E6A88B4A6}" type="parTrans" cxnId="{25058F7B-F122-459F-93EE-B60F77D3D734}">
      <dgm:prSet/>
      <dgm:spPr/>
      <dgm:t>
        <a:bodyPr/>
        <a:lstStyle/>
        <a:p>
          <a:pPr latinLnBrk="1"/>
          <a:endParaRPr lang="ko-KR" altLang="en-US"/>
        </a:p>
      </dgm:t>
    </dgm:pt>
    <dgm:pt modelId="{3CE49F8D-D4B5-4542-9BA7-01E7073DE289}" type="sibTrans" cxnId="{25058F7B-F122-459F-93EE-B60F77D3D734}">
      <dgm:prSet/>
      <dgm:spPr/>
      <dgm:t>
        <a:bodyPr/>
        <a:lstStyle/>
        <a:p>
          <a:pPr latinLnBrk="1"/>
          <a:endParaRPr lang="ko-KR" altLang="en-US"/>
        </a:p>
      </dgm:t>
    </dgm:pt>
    <dgm:pt modelId="{616D195F-8ADE-4519-AB6E-ED9EC5510DF9}">
      <dgm:prSet phldrT="[텍스트]" custT="1"/>
      <dgm:spPr/>
      <dgm:t>
        <a:bodyPr tIns="720000" rIns="360000" bIns="180000"/>
        <a:lstStyle/>
        <a:p>
          <a:r>
            <a:rPr lang="ko-KR" altLang="en-US" sz="1600" dirty="0" smtClean="0">
              <a:solidFill>
                <a:schemeClr val="tx1"/>
              </a:solidFill>
            </a:rPr>
            <a:t>산∙학∙연 지재권 경쟁력 강화 지원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F4B485D2-F457-4761-B14C-71D855518627}" type="parTrans" cxnId="{071A067B-42B9-4E8C-B09D-912FBDE8130B}">
      <dgm:prSet/>
      <dgm:spPr/>
    </dgm:pt>
    <dgm:pt modelId="{325D3DFB-1D9C-4594-BF31-A6F45AD7EAF7}" type="sibTrans" cxnId="{071A067B-42B9-4E8C-B09D-912FBDE8130B}">
      <dgm:prSet/>
      <dgm:spPr/>
    </dgm:pt>
    <dgm:pt modelId="{0ACA5CFE-B6FA-48EE-AECE-6F8ACDDDF319}" type="pres">
      <dgm:prSet presAssocID="{44A43A2D-F5F9-4B7D-9BFB-87C59B82F9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E45A79-EE26-46FA-9E80-E62A8DCB4836}" type="pres">
      <dgm:prSet presAssocID="{6C756BED-DBAD-422A-BAB5-F87546AB79EB}" presName="parentLin" presStyleCnt="0"/>
      <dgm:spPr/>
    </dgm:pt>
    <dgm:pt modelId="{D7E97298-D028-42E9-874C-FE5EB760BE74}" type="pres">
      <dgm:prSet presAssocID="{6C756BED-DBAD-422A-BAB5-F87546AB79EB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C4C9DE0-7F52-4CC9-8B25-C8C1AD27DDEF}" type="pres">
      <dgm:prSet presAssocID="{6C756BED-DBAD-422A-BAB5-F87546AB79EB}" presName="parentText" presStyleLbl="node1" presStyleIdx="0" presStyleCnt="3" custScaleX="98034" custScaleY="25615" custLinFactNeighborY="-422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FEDE79-58D0-4B5D-BE2F-9D2DE217E471}" type="pres">
      <dgm:prSet presAssocID="{6C756BED-DBAD-422A-BAB5-F87546AB79EB}" presName="negativeSpace" presStyleCnt="0"/>
      <dgm:spPr/>
    </dgm:pt>
    <dgm:pt modelId="{1E9DCEC5-957C-4774-9CA4-EEA756BF3405}" type="pres">
      <dgm:prSet presAssocID="{6C756BED-DBAD-422A-BAB5-F87546AB79EB}" presName="childText" presStyleLbl="conFgAcc1" presStyleIdx="0" presStyleCnt="3" custLinFactY="-1117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3AB070-3A0E-40B8-8FEC-9A7E5F6C6DF3}" type="pres">
      <dgm:prSet presAssocID="{EBE6743A-C745-48DC-B788-89622D00A54D}" presName="spaceBetweenRectangles" presStyleCnt="0"/>
      <dgm:spPr/>
    </dgm:pt>
    <dgm:pt modelId="{504592E3-8438-4A78-85F1-2B49E819B041}" type="pres">
      <dgm:prSet presAssocID="{8CB76534-1522-48A1-807E-65BF9A2688E9}" presName="parentLin" presStyleCnt="0"/>
      <dgm:spPr/>
    </dgm:pt>
    <dgm:pt modelId="{8492D775-0501-4A15-82A3-B8256459E565}" type="pres">
      <dgm:prSet presAssocID="{8CB76534-1522-48A1-807E-65BF9A2688E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18A22A7-6844-4276-8316-77E03F3FAEEC}" type="pres">
      <dgm:prSet presAssocID="{8CB76534-1522-48A1-807E-65BF9A2688E9}" presName="parentText" presStyleLbl="node1" presStyleIdx="1" presStyleCnt="3" custScaleY="26570" custLinFactNeighborY="-2349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0CE83-E9AC-449F-8F1C-6079ABCD2993}" type="pres">
      <dgm:prSet presAssocID="{8CB76534-1522-48A1-807E-65BF9A2688E9}" presName="negativeSpace" presStyleCnt="0"/>
      <dgm:spPr/>
    </dgm:pt>
    <dgm:pt modelId="{415ABE4F-357E-47E6-A028-A3A0BA3016B6}" type="pres">
      <dgm:prSet presAssocID="{8CB76534-1522-48A1-807E-65BF9A2688E9}" presName="childText" presStyleLbl="conFgAcc1" presStyleIdx="1" presStyleCnt="3" custScaleY="97995" custLinFactNeighborY="-36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86F996-EF5A-413D-8F45-DFCB2AA6904A}" type="pres">
      <dgm:prSet presAssocID="{1ED629DF-6F29-413D-9A59-7363DF53F03A}" presName="spaceBetweenRectangles" presStyleCnt="0"/>
      <dgm:spPr/>
    </dgm:pt>
    <dgm:pt modelId="{D7CC1B3A-C769-4E0D-A0F9-F7D238A9E632}" type="pres">
      <dgm:prSet presAssocID="{2C237280-27D9-421B-A48E-98CB2EE73779}" presName="parentLin" presStyleCnt="0"/>
      <dgm:spPr/>
    </dgm:pt>
    <dgm:pt modelId="{9F570A30-6E8F-41E6-A202-41EBAE8E248E}" type="pres">
      <dgm:prSet presAssocID="{2C237280-27D9-421B-A48E-98CB2EE73779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CC4929F-195E-4B53-B8F1-20A7DAE09168}" type="pres">
      <dgm:prSet presAssocID="{2C237280-27D9-421B-A48E-98CB2EE73779}" presName="parentText" presStyleLbl="node1" presStyleIdx="2" presStyleCnt="3" custScaleX="101931" custScaleY="28560" custLinFactNeighborY="-1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9DEED9-7EAF-4397-B33A-CAE0FC84466B}" type="pres">
      <dgm:prSet presAssocID="{2C237280-27D9-421B-A48E-98CB2EE73779}" presName="negativeSpace" presStyleCnt="0"/>
      <dgm:spPr/>
    </dgm:pt>
    <dgm:pt modelId="{BF2460BD-EFFE-44D7-B5B4-CBC4499A28A5}" type="pres">
      <dgm:prSet presAssocID="{2C237280-27D9-421B-A48E-98CB2EE73779}" presName="childText" presStyleLbl="conFgAcc1" presStyleIdx="2" presStyleCnt="3" custScaleY="90101" custLinFactNeighborY="1664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083D6CD-4980-44D9-B4A5-45E8D40040B7}" type="presOf" srcId="{2C237280-27D9-421B-A48E-98CB2EE73779}" destId="{9F570A30-6E8F-41E6-A202-41EBAE8E248E}" srcOrd="0" destOrd="0" presId="urn:microsoft.com/office/officeart/2005/8/layout/list1"/>
    <dgm:cxn modelId="{D8FD6C67-2958-4BE6-AEFB-75739DE6A578}" srcId="{8CB76534-1522-48A1-807E-65BF9A2688E9}" destId="{54BB3078-0862-4D68-9480-7B608A351BEC}" srcOrd="1" destOrd="0" parTransId="{16186E3D-181C-4BD5-BFEA-4C9A1812FFB7}" sibTransId="{C7791E58-2B9A-4F93-B26C-D5D791453676}"/>
    <dgm:cxn modelId="{9C462594-D412-43F5-A978-FA64F5D37B75}" type="presOf" srcId="{FEB44644-7ED7-4EE8-B0E6-1093F52CB994}" destId="{415ABE4F-357E-47E6-A028-A3A0BA3016B6}" srcOrd="0" destOrd="2" presId="urn:microsoft.com/office/officeart/2005/8/layout/list1"/>
    <dgm:cxn modelId="{9DCC2D8E-A2D4-4E90-9672-32584A03B3A8}" type="presOf" srcId="{6C756BED-DBAD-422A-BAB5-F87546AB79EB}" destId="{DC4C9DE0-7F52-4CC9-8B25-C8C1AD27DDEF}" srcOrd="1" destOrd="0" presId="urn:microsoft.com/office/officeart/2005/8/layout/list1"/>
    <dgm:cxn modelId="{53E54449-0856-4771-891D-28D800EF4942}" type="presOf" srcId="{616D195F-8ADE-4519-AB6E-ED9EC5510DF9}" destId="{BF2460BD-EFFE-44D7-B5B4-CBC4499A28A5}" srcOrd="0" destOrd="1" presId="urn:microsoft.com/office/officeart/2005/8/layout/list1"/>
    <dgm:cxn modelId="{591EF56E-23D8-4617-A9EA-9E045FB0078D}" srcId="{8CB76534-1522-48A1-807E-65BF9A2688E9}" destId="{FEB44644-7ED7-4EE8-B0E6-1093F52CB994}" srcOrd="2" destOrd="0" parTransId="{920FACF1-826F-4CE9-89AC-BD0445C2054D}" sibTransId="{FACA2D78-128A-48FB-ABF3-8C613C9860DE}"/>
    <dgm:cxn modelId="{17D8C6D8-E21F-4A67-B08C-F4BCE3865EAF}" type="presOf" srcId="{64A2DD55-5B27-4FA4-9C5A-B06FFA52FF91}" destId="{1E9DCEC5-957C-4774-9CA4-EEA756BF3405}" srcOrd="0" destOrd="2" presId="urn:microsoft.com/office/officeart/2005/8/layout/list1"/>
    <dgm:cxn modelId="{8D4E2CB5-97E2-4C4C-9CDC-66C863C8DDAE}" srcId="{8CB76534-1522-48A1-807E-65BF9A2688E9}" destId="{F1DD3EB4-2D26-4D9E-B473-16CD056F8AEA}" srcOrd="0" destOrd="0" parTransId="{03E1E739-D422-4C75-9FF7-82509C6CEF7D}" sibTransId="{03F44ECE-9BE0-4D3D-BDC4-AFD3E18F171D}"/>
    <dgm:cxn modelId="{C3D8B27F-2ABC-429D-83CF-725810CF1B79}" srcId="{6C756BED-DBAD-422A-BAB5-F87546AB79EB}" destId="{F82F52FD-BF9A-41BA-A73B-B53103137635}" srcOrd="1" destOrd="0" parTransId="{590B5017-6767-4036-957B-4946940513FB}" sibTransId="{2B7343AB-C999-4893-9A4B-4881BFDB2582}"/>
    <dgm:cxn modelId="{25058F7B-F122-459F-93EE-B60F77D3D734}" srcId="{2C237280-27D9-421B-A48E-98CB2EE73779}" destId="{2DE0C04D-077F-42E1-9421-D15CCFE8154B}" srcOrd="2" destOrd="0" parTransId="{74088ADF-38A9-46A0-9C81-F29E6A88B4A6}" sibTransId="{3CE49F8D-D4B5-4542-9BA7-01E7073DE289}"/>
    <dgm:cxn modelId="{93EBF5FF-5DF2-42AF-841F-A85E99EDC185}" srcId="{44A43A2D-F5F9-4B7D-9BFB-87C59B82F91E}" destId="{2C237280-27D9-421B-A48E-98CB2EE73779}" srcOrd="2" destOrd="0" parTransId="{9505EECA-73FD-4D08-99B0-4F745F8FCA66}" sibTransId="{A97D4F55-638E-4AFA-8D54-01EB4A45290F}"/>
    <dgm:cxn modelId="{CE0D9CB4-491E-41AD-8E45-E310A0AD3988}" type="presOf" srcId="{8D326435-4D09-4735-B3CD-BBC1D0087B27}" destId="{1E9DCEC5-957C-4774-9CA4-EEA756BF3405}" srcOrd="0" destOrd="0" presId="urn:microsoft.com/office/officeart/2005/8/layout/list1"/>
    <dgm:cxn modelId="{95FF7C09-E4A9-4F5D-903F-853706565795}" type="presOf" srcId="{6C756BED-DBAD-422A-BAB5-F87546AB79EB}" destId="{D7E97298-D028-42E9-874C-FE5EB760BE74}" srcOrd="0" destOrd="0" presId="urn:microsoft.com/office/officeart/2005/8/layout/list1"/>
    <dgm:cxn modelId="{071A067B-42B9-4E8C-B09D-912FBDE8130B}" srcId="{2C237280-27D9-421B-A48E-98CB2EE73779}" destId="{616D195F-8ADE-4519-AB6E-ED9EC5510DF9}" srcOrd="1" destOrd="0" parTransId="{F4B485D2-F457-4761-B14C-71D855518627}" sibTransId="{325D3DFB-1D9C-4594-BF31-A6F45AD7EAF7}"/>
    <dgm:cxn modelId="{91334F38-1289-4678-9F3B-A321E82121F8}" type="presOf" srcId="{8CB76534-1522-48A1-807E-65BF9A2688E9}" destId="{8492D775-0501-4A15-82A3-B8256459E565}" srcOrd="0" destOrd="0" presId="urn:microsoft.com/office/officeart/2005/8/layout/list1"/>
    <dgm:cxn modelId="{CEF5C075-C48F-44DF-84F9-843750CC77BF}" srcId="{44A43A2D-F5F9-4B7D-9BFB-87C59B82F91E}" destId="{8CB76534-1522-48A1-807E-65BF9A2688E9}" srcOrd="1" destOrd="0" parTransId="{3780B38F-7052-48D9-8BF9-89C27797734E}" sibTransId="{1ED629DF-6F29-413D-9A59-7363DF53F03A}"/>
    <dgm:cxn modelId="{DE4B2673-9C00-4A83-A2EA-3135A4DDFE36}" srcId="{6C756BED-DBAD-422A-BAB5-F87546AB79EB}" destId="{8D326435-4D09-4735-B3CD-BBC1D0087B27}" srcOrd="0" destOrd="0" parTransId="{C59789B5-1594-46E4-8E27-625F1076DEAF}" sibTransId="{AC81E7A2-67A2-4C98-8EEA-D55AE7F099C7}"/>
    <dgm:cxn modelId="{FD7D3037-4024-4B23-8679-2CB715E89575}" srcId="{6C756BED-DBAD-422A-BAB5-F87546AB79EB}" destId="{64A2DD55-5B27-4FA4-9C5A-B06FFA52FF91}" srcOrd="2" destOrd="0" parTransId="{19CA74AF-6D96-4985-96CA-03FACD822F0F}" sibTransId="{BACEA2A9-758D-4101-85F1-06C902240E04}"/>
    <dgm:cxn modelId="{8C2EE45E-79EF-47AE-8B2A-9963209FE826}" type="presOf" srcId="{8CB76534-1522-48A1-807E-65BF9A2688E9}" destId="{A18A22A7-6844-4276-8316-77E03F3FAEEC}" srcOrd="1" destOrd="0" presId="urn:microsoft.com/office/officeart/2005/8/layout/list1"/>
    <dgm:cxn modelId="{92097A55-AA9D-4488-B013-9F8308475883}" type="presOf" srcId="{2C237280-27D9-421B-A48E-98CB2EE73779}" destId="{8CC4929F-195E-4B53-B8F1-20A7DAE09168}" srcOrd="1" destOrd="0" presId="urn:microsoft.com/office/officeart/2005/8/layout/list1"/>
    <dgm:cxn modelId="{7A9D9524-E9DC-4053-94AD-0317AA2EC81F}" type="presOf" srcId="{54BB3078-0862-4D68-9480-7B608A351BEC}" destId="{415ABE4F-357E-47E6-A028-A3A0BA3016B6}" srcOrd="0" destOrd="1" presId="urn:microsoft.com/office/officeart/2005/8/layout/list1"/>
    <dgm:cxn modelId="{D37E7B80-7423-4A3D-B1F8-E219D8C7DC9E}" type="presOf" srcId="{44A43A2D-F5F9-4B7D-9BFB-87C59B82F91E}" destId="{0ACA5CFE-B6FA-48EE-AECE-6F8ACDDDF319}" srcOrd="0" destOrd="0" presId="urn:microsoft.com/office/officeart/2005/8/layout/list1"/>
    <dgm:cxn modelId="{345D903F-3229-4936-8E5A-02E181E2D32C}" type="presOf" srcId="{F1DD3EB4-2D26-4D9E-B473-16CD056F8AEA}" destId="{415ABE4F-357E-47E6-A028-A3A0BA3016B6}" srcOrd="0" destOrd="0" presId="urn:microsoft.com/office/officeart/2005/8/layout/list1"/>
    <dgm:cxn modelId="{5097D1DA-D3A3-4718-8755-DF16F70783AA}" srcId="{44A43A2D-F5F9-4B7D-9BFB-87C59B82F91E}" destId="{6C756BED-DBAD-422A-BAB5-F87546AB79EB}" srcOrd="0" destOrd="0" parTransId="{D17D0BE5-A781-4BC9-B75F-CC21AABFAE3D}" sibTransId="{EBE6743A-C745-48DC-B788-89622D00A54D}"/>
    <dgm:cxn modelId="{54E79372-C50F-4643-A1CC-378D7EA89DBB}" srcId="{2C237280-27D9-421B-A48E-98CB2EE73779}" destId="{16E89983-F76C-4E65-B9B1-E4BAB40BEAB7}" srcOrd="0" destOrd="0" parTransId="{723E810A-CF42-4AE0-A509-46B8E3922E24}" sibTransId="{2B2D322B-DE94-4965-B7D6-B94221383E10}"/>
    <dgm:cxn modelId="{31D43078-DE1B-4DD8-B33F-D7F801A8F7C3}" type="presOf" srcId="{F82F52FD-BF9A-41BA-A73B-B53103137635}" destId="{1E9DCEC5-957C-4774-9CA4-EEA756BF3405}" srcOrd="0" destOrd="1" presId="urn:microsoft.com/office/officeart/2005/8/layout/list1"/>
    <dgm:cxn modelId="{05D49F7D-3EAA-4D30-ADED-EF76136B5175}" type="presOf" srcId="{2DE0C04D-077F-42E1-9421-D15CCFE8154B}" destId="{BF2460BD-EFFE-44D7-B5B4-CBC4499A28A5}" srcOrd="0" destOrd="2" presId="urn:microsoft.com/office/officeart/2005/8/layout/list1"/>
    <dgm:cxn modelId="{19721177-66B0-48BB-AFE2-F71570F0ADAE}" type="presOf" srcId="{16E89983-F76C-4E65-B9B1-E4BAB40BEAB7}" destId="{BF2460BD-EFFE-44D7-B5B4-CBC4499A28A5}" srcOrd="0" destOrd="0" presId="urn:microsoft.com/office/officeart/2005/8/layout/list1"/>
    <dgm:cxn modelId="{DA5D44D4-CCA3-4519-9E46-C89A72E40B78}" type="presParOf" srcId="{0ACA5CFE-B6FA-48EE-AECE-6F8ACDDDF319}" destId="{2CE45A79-EE26-46FA-9E80-E62A8DCB4836}" srcOrd="0" destOrd="0" presId="urn:microsoft.com/office/officeart/2005/8/layout/list1"/>
    <dgm:cxn modelId="{6A39F379-472A-41A4-A176-249B3CD3D1D0}" type="presParOf" srcId="{2CE45A79-EE26-46FA-9E80-E62A8DCB4836}" destId="{D7E97298-D028-42E9-874C-FE5EB760BE74}" srcOrd="0" destOrd="0" presId="urn:microsoft.com/office/officeart/2005/8/layout/list1"/>
    <dgm:cxn modelId="{FD24FA5A-907A-42D0-B571-06CB40920122}" type="presParOf" srcId="{2CE45A79-EE26-46FA-9E80-E62A8DCB4836}" destId="{DC4C9DE0-7F52-4CC9-8B25-C8C1AD27DDEF}" srcOrd="1" destOrd="0" presId="urn:microsoft.com/office/officeart/2005/8/layout/list1"/>
    <dgm:cxn modelId="{36E739D4-D8C6-4372-B97E-DCF5CCCE8528}" type="presParOf" srcId="{0ACA5CFE-B6FA-48EE-AECE-6F8ACDDDF319}" destId="{5DFEDE79-58D0-4B5D-BE2F-9D2DE217E471}" srcOrd="1" destOrd="0" presId="urn:microsoft.com/office/officeart/2005/8/layout/list1"/>
    <dgm:cxn modelId="{6A46F5E3-ACC3-42FD-BC59-49C9820318FE}" type="presParOf" srcId="{0ACA5CFE-B6FA-48EE-AECE-6F8ACDDDF319}" destId="{1E9DCEC5-957C-4774-9CA4-EEA756BF3405}" srcOrd="2" destOrd="0" presId="urn:microsoft.com/office/officeart/2005/8/layout/list1"/>
    <dgm:cxn modelId="{B78F4ABE-8052-4780-9EB3-58D59509561C}" type="presParOf" srcId="{0ACA5CFE-B6FA-48EE-AECE-6F8ACDDDF319}" destId="{1F3AB070-3A0E-40B8-8FEC-9A7E5F6C6DF3}" srcOrd="3" destOrd="0" presId="urn:microsoft.com/office/officeart/2005/8/layout/list1"/>
    <dgm:cxn modelId="{24B5814C-7C58-4A9C-8B24-EA5AB8CE190B}" type="presParOf" srcId="{0ACA5CFE-B6FA-48EE-AECE-6F8ACDDDF319}" destId="{504592E3-8438-4A78-85F1-2B49E819B041}" srcOrd="4" destOrd="0" presId="urn:microsoft.com/office/officeart/2005/8/layout/list1"/>
    <dgm:cxn modelId="{D2B9701A-3FEE-45A4-A5FD-2B7B84694CCD}" type="presParOf" srcId="{504592E3-8438-4A78-85F1-2B49E819B041}" destId="{8492D775-0501-4A15-82A3-B8256459E565}" srcOrd="0" destOrd="0" presId="urn:microsoft.com/office/officeart/2005/8/layout/list1"/>
    <dgm:cxn modelId="{9A074A54-4096-4EF7-822A-640E4A401A38}" type="presParOf" srcId="{504592E3-8438-4A78-85F1-2B49E819B041}" destId="{A18A22A7-6844-4276-8316-77E03F3FAEEC}" srcOrd="1" destOrd="0" presId="urn:microsoft.com/office/officeart/2005/8/layout/list1"/>
    <dgm:cxn modelId="{68A51CF9-FF05-4DED-AE27-10F368F825EC}" type="presParOf" srcId="{0ACA5CFE-B6FA-48EE-AECE-6F8ACDDDF319}" destId="{2BA0CE83-E9AC-449F-8F1C-6079ABCD2993}" srcOrd="5" destOrd="0" presId="urn:microsoft.com/office/officeart/2005/8/layout/list1"/>
    <dgm:cxn modelId="{240050DD-D146-41AA-B614-1BD37962E0E6}" type="presParOf" srcId="{0ACA5CFE-B6FA-48EE-AECE-6F8ACDDDF319}" destId="{415ABE4F-357E-47E6-A028-A3A0BA3016B6}" srcOrd="6" destOrd="0" presId="urn:microsoft.com/office/officeart/2005/8/layout/list1"/>
    <dgm:cxn modelId="{E18FE769-B779-410A-854C-98F86C4784E1}" type="presParOf" srcId="{0ACA5CFE-B6FA-48EE-AECE-6F8ACDDDF319}" destId="{E286F996-EF5A-413D-8F45-DFCB2AA6904A}" srcOrd="7" destOrd="0" presId="urn:microsoft.com/office/officeart/2005/8/layout/list1"/>
    <dgm:cxn modelId="{80175E76-8A4C-44B0-97E9-BAE9EE745CA3}" type="presParOf" srcId="{0ACA5CFE-B6FA-48EE-AECE-6F8ACDDDF319}" destId="{D7CC1B3A-C769-4E0D-A0F9-F7D238A9E632}" srcOrd="8" destOrd="0" presId="urn:microsoft.com/office/officeart/2005/8/layout/list1"/>
    <dgm:cxn modelId="{8487B3EE-172F-428F-B09A-91A580ED11D9}" type="presParOf" srcId="{D7CC1B3A-C769-4E0D-A0F9-F7D238A9E632}" destId="{9F570A30-6E8F-41E6-A202-41EBAE8E248E}" srcOrd="0" destOrd="0" presId="urn:microsoft.com/office/officeart/2005/8/layout/list1"/>
    <dgm:cxn modelId="{75736D92-B345-49BF-92A6-9B3F34EACDDD}" type="presParOf" srcId="{D7CC1B3A-C769-4E0D-A0F9-F7D238A9E632}" destId="{8CC4929F-195E-4B53-B8F1-20A7DAE09168}" srcOrd="1" destOrd="0" presId="urn:microsoft.com/office/officeart/2005/8/layout/list1"/>
    <dgm:cxn modelId="{8D3BC6C1-F02E-45AD-9FA7-398C108336B6}" type="presParOf" srcId="{0ACA5CFE-B6FA-48EE-AECE-6F8ACDDDF319}" destId="{309DEED9-7EAF-4397-B33A-CAE0FC84466B}" srcOrd="9" destOrd="0" presId="urn:microsoft.com/office/officeart/2005/8/layout/list1"/>
    <dgm:cxn modelId="{AD8C0AB8-1FDC-4D22-9770-54B13BA23ABA}" type="presParOf" srcId="{0ACA5CFE-B6FA-48EE-AECE-6F8ACDDDF319}" destId="{BF2460BD-EFFE-44D7-B5B4-CBC4499A28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A43A2D-F5F9-4B7D-9BFB-87C59B82F91E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6C756BED-DBAD-422A-BAB5-F87546AB79EB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소재부품 정책기반 확대</a:t>
          </a:r>
        </a:p>
      </dgm:t>
    </dgm:pt>
    <dgm:pt modelId="{D17D0BE5-A781-4BC9-B75F-CC21AABFAE3D}" type="par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EBE6743A-C745-48DC-B788-89622D00A54D}" type="sib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8D326435-4D09-4735-B3CD-BBC1D0087B27}">
      <dgm:prSet phldrT="[텍스트]" custT="1"/>
      <dgm:spPr/>
      <dgm:t>
        <a:bodyPr tIns="720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소재부품의 감성 접목화 지원 기반 마련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C59789B5-1594-46E4-8E27-625F1076DEAF}" type="par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AC81E7A2-67A2-4C98-8EEA-D55AE7F099C7}" type="sib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8CB76534-1522-48A1-807E-65BF9A2688E9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신뢰성 서비스의 산업화 기반 구축</a:t>
          </a:r>
        </a:p>
      </dgm:t>
    </dgm:pt>
    <dgm:pt modelId="{3780B38F-7052-48D9-8BF9-89C27797734E}" type="par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1ED629DF-6F29-413D-9A59-7363DF53F03A}" type="sib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F1DD3EB4-2D26-4D9E-B473-16CD056F8AEA}">
      <dgm:prSet phldrT="[텍스트]" custT="1"/>
      <dgm:spPr/>
      <dgm:t>
        <a:bodyPr tIns="648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글로벌 </a:t>
          </a:r>
          <a:r>
            <a:rPr lang="en-US" altLang="en-US" sz="1600" dirty="0" smtClean="0">
              <a:solidFill>
                <a:schemeClr val="tx1"/>
              </a:solidFill>
            </a:rPr>
            <a:t>Top </a:t>
          </a:r>
          <a:r>
            <a:rPr lang="ko-KR" altLang="en-US" sz="1600" dirty="0" smtClean="0">
              <a:solidFill>
                <a:schemeClr val="tx1"/>
              </a:solidFill>
            </a:rPr>
            <a:t>수준의 신뢰성 역량 확보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3E1E739-D422-4C75-9FF7-82509C6CEF7D}" type="par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03F44ECE-9BE0-4D3D-BDC4-AFD3E18F171D}" type="sib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2C237280-27D9-421B-A48E-98CB2EE73779}">
      <dgm:prSet phldrT="[텍스트]" custT="1"/>
      <dgm:spPr/>
      <dgm:t>
        <a:bodyPr/>
        <a:lstStyle/>
        <a:p>
          <a:pPr rtl="0"/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글로벌 기술협력 지원 플랫폼 강화</a:t>
          </a:r>
        </a:p>
      </dgm:t>
    </dgm:pt>
    <dgm:pt modelId="{9505EECA-73FD-4D08-99B0-4F745F8FCA66}" type="par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A97D4F55-638E-4AFA-8D54-01EB4A45290F}" type="sib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16E89983-F76C-4E65-B9B1-E4BAB40BEAB7}">
      <dgm:prSet phldrT="[텍스트]" custT="1"/>
      <dgm:spPr/>
      <dgm:t>
        <a:bodyPr tIns="720000" rIns="360000" bIns="180000"/>
        <a:lstStyle/>
        <a:p>
          <a:r>
            <a:rPr lang="ko-KR" altLang="en-US" sz="1600" dirty="0" smtClean="0">
              <a:solidFill>
                <a:schemeClr val="tx1"/>
              </a:solidFill>
            </a:rPr>
            <a:t> 기술협력 중심으로의 사업체계 개선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723E810A-CF42-4AE0-A509-46B8E3922E24}" type="par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2B2D322B-DE94-4965-B7D6-B94221383E10}" type="sib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BB309950-704F-45F4-BE38-6D76C560B70E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소재부품 인력양성사업 추진 및 조사분석체계 강화</a:t>
          </a:r>
        </a:p>
      </dgm:t>
    </dgm:pt>
    <dgm:pt modelId="{9C434EB4-17B5-48CC-821E-1F2C486AD59A}" type="parTrans" cxnId="{B51DFCB1-8C03-44FE-BE1B-452D4B1D8E92}">
      <dgm:prSet/>
      <dgm:spPr/>
      <dgm:t>
        <a:bodyPr/>
        <a:lstStyle/>
        <a:p>
          <a:pPr latinLnBrk="1"/>
          <a:endParaRPr lang="ko-KR" altLang="en-US"/>
        </a:p>
      </dgm:t>
    </dgm:pt>
    <dgm:pt modelId="{4AF618A3-F736-4F19-B071-E7EE280311A5}" type="sibTrans" cxnId="{B51DFCB1-8C03-44FE-BE1B-452D4B1D8E92}">
      <dgm:prSet/>
      <dgm:spPr/>
      <dgm:t>
        <a:bodyPr/>
        <a:lstStyle/>
        <a:p>
          <a:pPr latinLnBrk="1"/>
          <a:endParaRPr lang="ko-KR" altLang="en-US"/>
        </a:p>
      </dgm:t>
    </dgm:pt>
    <dgm:pt modelId="{0E269452-B85F-4045-A485-9BCC768E327D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공공부문의 신뢰성 서비스 수요 확대</a:t>
          </a:r>
        </a:p>
      </dgm:t>
    </dgm:pt>
    <dgm:pt modelId="{6B083583-77B9-461D-BE3C-A4ABA02538D5}" type="parTrans" cxnId="{6D8FAE12-7432-4B94-AA9C-B390BD190C73}">
      <dgm:prSet/>
      <dgm:spPr/>
      <dgm:t>
        <a:bodyPr/>
        <a:lstStyle/>
        <a:p>
          <a:pPr latinLnBrk="1"/>
          <a:endParaRPr lang="ko-KR" altLang="en-US"/>
        </a:p>
      </dgm:t>
    </dgm:pt>
    <dgm:pt modelId="{F20E8D38-D36B-49CF-8E8E-8C50E75F899B}" type="sibTrans" cxnId="{6D8FAE12-7432-4B94-AA9C-B390BD190C73}">
      <dgm:prSet/>
      <dgm:spPr/>
      <dgm:t>
        <a:bodyPr/>
        <a:lstStyle/>
        <a:p>
          <a:pPr latinLnBrk="1"/>
          <a:endParaRPr lang="ko-KR" altLang="en-US"/>
        </a:p>
      </dgm:t>
    </dgm:pt>
    <dgm:pt modelId="{6D1865BF-C00B-4E26-BDC5-082548951BF6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중소기업 중심의 소재개발 지원 강화</a:t>
          </a:r>
        </a:p>
      </dgm:t>
    </dgm:pt>
    <dgm:pt modelId="{4CB3BCF7-F382-4F75-8046-69ADCFDA84F5}" type="parTrans" cxnId="{F1A1E366-70DE-47C8-90B8-807BE1196831}">
      <dgm:prSet/>
      <dgm:spPr/>
      <dgm:t>
        <a:bodyPr/>
        <a:lstStyle/>
        <a:p>
          <a:pPr latinLnBrk="1"/>
          <a:endParaRPr lang="ko-KR" altLang="en-US"/>
        </a:p>
      </dgm:t>
    </dgm:pt>
    <dgm:pt modelId="{D2FDFD2B-87AC-4EF9-B18B-5C278B5CEB50}" type="sibTrans" cxnId="{F1A1E366-70DE-47C8-90B8-807BE1196831}">
      <dgm:prSet/>
      <dgm:spPr/>
      <dgm:t>
        <a:bodyPr/>
        <a:lstStyle/>
        <a:p>
          <a:pPr latinLnBrk="1"/>
          <a:endParaRPr lang="ko-KR" altLang="en-US"/>
        </a:p>
      </dgm:t>
    </dgm:pt>
    <dgm:pt modelId="{BDC0D965-6383-4B12-8B37-49BA81C2251E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 글로벌 소재강국을 향한 중소기업 경쟁력 강화</a:t>
          </a:r>
        </a:p>
      </dgm:t>
    </dgm:pt>
    <dgm:pt modelId="{91BB94B1-D54F-44F2-8B10-86C7DF6EE6D6}" type="parTrans" cxnId="{E3FD8A54-6B32-49C0-8335-D37F0C9ACBF1}">
      <dgm:prSet/>
      <dgm:spPr/>
      <dgm:t>
        <a:bodyPr/>
        <a:lstStyle/>
        <a:p>
          <a:pPr latinLnBrk="1"/>
          <a:endParaRPr lang="ko-KR" altLang="en-US"/>
        </a:p>
      </dgm:t>
    </dgm:pt>
    <dgm:pt modelId="{DF5876A1-E1A8-45B4-9CAB-A24C9B18AB99}" type="sibTrans" cxnId="{E3FD8A54-6B32-49C0-8335-D37F0C9ACBF1}">
      <dgm:prSet/>
      <dgm:spPr/>
      <dgm:t>
        <a:bodyPr/>
        <a:lstStyle/>
        <a:p>
          <a:pPr latinLnBrk="1"/>
          <a:endParaRPr lang="ko-KR" altLang="en-US"/>
        </a:p>
      </dgm:t>
    </dgm:pt>
    <dgm:pt modelId="{0ACA5CFE-B6FA-48EE-AECE-6F8ACDDDF319}" type="pres">
      <dgm:prSet presAssocID="{44A43A2D-F5F9-4B7D-9BFB-87C59B82F9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E45A79-EE26-46FA-9E80-E62A8DCB4836}" type="pres">
      <dgm:prSet presAssocID="{6C756BED-DBAD-422A-BAB5-F87546AB79EB}" presName="parentLin" presStyleCnt="0"/>
      <dgm:spPr/>
    </dgm:pt>
    <dgm:pt modelId="{D7E97298-D028-42E9-874C-FE5EB760BE74}" type="pres">
      <dgm:prSet presAssocID="{6C756BED-DBAD-422A-BAB5-F87546AB79EB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C4C9DE0-7F52-4CC9-8B25-C8C1AD27DDEF}" type="pres">
      <dgm:prSet presAssocID="{6C756BED-DBAD-422A-BAB5-F87546AB79EB}" presName="parentText" presStyleLbl="node1" presStyleIdx="0" presStyleCnt="3" custScaleX="98034" custScaleY="25615" custLinFactNeighborY="-422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FEDE79-58D0-4B5D-BE2F-9D2DE217E471}" type="pres">
      <dgm:prSet presAssocID="{6C756BED-DBAD-422A-BAB5-F87546AB79EB}" presName="negativeSpace" presStyleCnt="0"/>
      <dgm:spPr/>
    </dgm:pt>
    <dgm:pt modelId="{1E9DCEC5-957C-4774-9CA4-EEA756BF3405}" type="pres">
      <dgm:prSet presAssocID="{6C756BED-DBAD-422A-BAB5-F87546AB79EB}" presName="childText" presStyleLbl="conFgAcc1" presStyleIdx="0" presStyleCnt="3" custLinFactY="-1117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3AB070-3A0E-40B8-8FEC-9A7E5F6C6DF3}" type="pres">
      <dgm:prSet presAssocID="{EBE6743A-C745-48DC-B788-89622D00A54D}" presName="spaceBetweenRectangles" presStyleCnt="0"/>
      <dgm:spPr/>
    </dgm:pt>
    <dgm:pt modelId="{504592E3-8438-4A78-85F1-2B49E819B041}" type="pres">
      <dgm:prSet presAssocID="{8CB76534-1522-48A1-807E-65BF9A2688E9}" presName="parentLin" presStyleCnt="0"/>
      <dgm:spPr/>
    </dgm:pt>
    <dgm:pt modelId="{8492D775-0501-4A15-82A3-B8256459E565}" type="pres">
      <dgm:prSet presAssocID="{8CB76534-1522-48A1-807E-65BF9A2688E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18A22A7-6844-4276-8316-77E03F3FAEEC}" type="pres">
      <dgm:prSet presAssocID="{8CB76534-1522-48A1-807E-65BF9A2688E9}" presName="parentText" presStyleLbl="node1" presStyleIdx="1" presStyleCnt="3" custScaleY="26570" custLinFactNeighborY="-2789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0CE83-E9AC-449F-8F1C-6079ABCD2993}" type="pres">
      <dgm:prSet presAssocID="{8CB76534-1522-48A1-807E-65BF9A2688E9}" presName="negativeSpace" presStyleCnt="0"/>
      <dgm:spPr/>
    </dgm:pt>
    <dgm:pt modelId="{415ABE4F-357E-47E6-A028-A3A0BA3016B6}" type="pres">
      <dgm:prSet presAssocID="{8CB76534-1522-48A1-807E-65BF9A2688E9}" presName="childText" presStyleLbl="conFgAcc1" presStyleIdx="1" presStyleCnt="3" custScaleY="97995" custLinFactNeighborY="-2440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86F996-EF5A-413D-8F45-DFCB2AA6904A}" type="pres">
      <dgm:prSet presAssocID="{1ED629DF-6F29-413D-9A59-7363DF53F03A}" presName="spaceBetweenRectangles" presStyleCnt="0"/>
      <dgm:spPr/>
    </dgm:pt>
    <dgm:pt modelId="{D7CC1B3A-C769-4E0D-A0F9-F7D238A9E632}" type="pres">
      <dgm:prSet presAssocID="{2C237280-27D9-421B-A48E-98CB2EE73779}" presName="parentLin" presStyleCnt="0"/>
      <dgm:spPr/>
    </dgm:pt>
    <dgm:pt modelId="{9F570A30-6E8F-41E6-A202-41EBAE8E248E}" type="pres">
      <dgm:prSet presAssocID="{2C237280-27D9-421B-A48E-98CB2EE73779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CC4929F-195E-4B53-B8F1-20A7DAE09168}" type="pres">
      <dgm:prSet presAssocID="{2C237280-27D9-421B-A48E-98CB2EE73779}" presName="parentText" presStyleLbl="node1" presStyleIdx="2" presStyleCnt="3" custScaleX="101931" custScaleY="28560" custLinFactNeighborY="-1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9DEED9-7EAF-4397-B33A-CAE0FC84466B}" type="pres">
      <dgm:prSet presAssocID="{2C237280-27D9-421B-A48E-98CB2EE73779}" presName="negativeSpace" presStyleCnt="0"/>
      <dgm:spPr/>
    </dgm:pt>
    <dgm:pt modelId="{BF2460BD-EFFE-44D7-B5B4-CBC4499A28A5}" type="pres">
      <dgm:prSet presAssocID="{2C237280-27D9-421B-A48E-98CB2EE73779}" presName="childText" presStyleLbl="conFgAcc1" presStyleIdx="2" presStyleCnt="3" custScaleY="90101" custLinFactNeighborY="1664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E693ACB-8FB4-446B-A60C-B80314F51123}" type="presOf" srcId="{BB309950-704F-45F4-BE38-6D76C560B70E}" destId="{1E9DCEC5-957C-4774-9CA4-EEA756BF3405}" srcOrd="0" destOrd="1" presId="urn:microsoft.com/office/officeart/2005/8/layout/list1"/>
    <dgm:cxn modelId="{ECE2A9BC-46B6-4965-AE81-97A3754D198F}" type="presOf" srcId="{0E269452-B85F-4045-A485-9BCC768E327D}" destId="{415ABE4F-357E-47E6-A028-A3A0BA3016B6}" srcOrd="0" destOrd="1" presId="urn:microsoft.com/office/officeart/2005/8/layout/list1"/>
    <dgm:cxn modelId="{B51DFCB1-8C03-44FE-BE1B-452D4B1D8E92}" srcId="{6C756BED-DBAD-422A-BAB5-F87546AB79EB}" destId="{BB309950-704F-45F4-BE38-6D76C560B70E}" srcOrd="1" destOrd="0" parTransId="{9C434EB4-17B5-48CC-821E-1F2C486AD59A}" sibTransId="{4AF618A3-F736-4F19-B071-E7EE280311A5}"/>
    <dgm:cxn modelId="{6D8FAE12-7432-4B94-AA9C-B390BD190C73}" srcId="{8CB76534-1522-48A1-807E-65BF9A2688E9}" destId="{0E269452-B85F-4045-A485-9BCC768E327D}" srcOrd="1" destOrd="0" parTransId="{6B083583-77B9-461D-BE3C-A4ABA02538D5}" sibTransId="{F20E8D38-D36B-49CF-8E8E-8C50E75F899B}"/>
    <dgm:cxn modelId="{73689818-93BF-46F4-BA04-9438A53AEDD6}" type="presOf" srcId="{44A43A2D-F5F9-4B7D-9BFB-87C59B82F91E}" destId="{0ACA5CFE-B6FA-48EE-AECE-6F8ACDDDF319}" srcOrd="0" destOrd="0" presId="urn:microsoft.com/office/officeart/2005/8/layout/list1"/>
    <dgm:cxn modelId="{0B0615D9-4653-4ED0-B65A-E5D990C020AF}" type="presOf" srcId="{16E89983-F76C-4E65-B9B1-E4BAB40BEAB7}" destId="{BF2460BD-EFFE-44D7-B5B4-CBC4499A28A5}" srcOrd="0" destOrd="0" presId="urn:microsoft.com/office/officeart/2005/8/layout/list1"/>
    <dgm:cxn modelId="{E3FD8A54-6B32-49C0-8335-D37F0C9ACBF1}" srcId="{2C237280-27D9-421B-A48E-98CB2EE73779}" destId="{BDC0D965-6383-4B12-8B37-49BA81C2251E}" srcOrd="1" destOrd="0" parTransId="{91BB94B1-D54F-44F2-8B10-86C7DF6EE6D6}" sibTransId="{DF5876A1-E1A8-45B4-9CAB-A24C9B18AB99}"/>
    <dgm:cxn modelId="{8D4E2CB5-97E2-4C4C-9CDC-66C863C8DDAE}" srcId="{8CB76534-1522-48A1-807E-65BF9A2688E9}" destId="{F1DD3EB4-2D26-4D9E-B473-16CD056F8AEA}" srcOrd="0" destOrd="0" parTransId="{03E1E739-D422-4C75-9FF7-82509C6CEF7D}" sibTransId="{03F44ECE-9BE0-4D3D-BDC4-AFD3E18F171D}"/>
    <dgm:cxn modelId="{93EBF5FF-5DF2-42AF-841F-A85E99EDC185}" srcId="{44A43A2D-F5F9-4B7D-9BFB-87C59B82F91E}" destId="{2C237280-27D9-421B-A48E-98CB2EE73779}" srcOrd="2" destOrd="0" parTransId="{9505EECA-73FD-4D08-99B0-4F745F8FCA66}" sibTransId="{A97D4F55-638E-4AFA-8D54-01EB4A45290F}"/>
    <dgm:cxn modelId="{F1A1E366-70DE-47C8-90B8-807BE1196831}" srcId="{8CB76534-1522-48A1-807E-65BF9A2688E9}" destId="{6D1865BF-C00B-4E26-BDC5-082548951BF6}" srcOrd="2" destOrd="0" parTransId="{4CB3BCF7-F382-4F75-8046-69ADCFDA84F5}" sibTransId="{D2FDFD2B-87AC-4EF9-B18B-5C278B5CEB50}"/>
    <dgm:cxn modelId="{CEF5C075-C48F-44DF-84F9-843750CC77BF}" srcId="{44A43A2D-F5F9-4B7D-9BFB-87C59B82F91E}" destId="{8CB76534-1522-48A1-807E-65BF9A2688E9}" srcOrd="1" destOrd="0" parTransId="{3780B38F-7052-48D9-8BF9-89C27797734E}" sibTransId="{1ED629DF-6F29-413D-9A59-7363DF53F03A}"/>
    <dgm:cxn modelId="{DE4B2673-9C00-4A83-A2EA-3135A4DDFE36}" srcId="{6C756BED-DBAD-422A-BAB5-F87546AB79EB}" destId="{8D326435-4D09-4735-B3CD-BBC1D0087B27}" srcOrd="0" destOrd="0" parTransId="{C59789B5-1594-46E4-8E27-625F1076DEAF}" sibTransId="{AC81E7A2-67A2-4C98-8EEA-D55AE7F099C7}"/>
    <dgm:cxn modelId="{3C200D2A-3782-4E17-A4A8-6CEFCAE456F5}" type="presOf" srcId="{6D1865BF-C00B-4E26-BDC5-082548951BF6}" destId="{415ABE4F-357E-47E6-A028-A3A0BA3016B6}" srcOrd="0" destOrd="2" presId="urn:microsoft.com/office/officeart/2005/8/layout/list1"/>
    <dgm:cxn modelId="{A36CF6BF-98F3-45FB-827C-B1F15474ED1E}" type="presOf" srcId="{8CB76534-1522-48A1-807E-65BF9A2688E9}" destId="{8492D775-0501-4A15-82A3-B8256459E565}" srcOrd="0" destOrd="0" presId="urn:microsoft.com/office/officeart/2005/8/layout/list1"/>
    <dgm:cxn modelId="{CB27A504-2960-4B8D-9262-0FB335748359}" type="presOf" srcId="{8CB76534-1522-48A1-807E-65BF9A2688E9}" destId="{A18A22A7-6844-4276-8316-77E03F3FAEEC}" srcOrd="1" destOrd="0" presId="urn:microsoft.com/office/officeart/2005/8/layout/list1"/>
    <dgm:cxn modelId="{AC2D1CA3-81AF-48F3-9843-F52CB278374A}" type="presOf" srcId="{8D326435-4D09-4735-B3CD-BBC1D0087B27}" destId="{1E9DCEC5-957C-4774-9CA4-EEA756BF3405}" srcOrd="0" destOrd="0" presId="urn:microsoft.com/office/officeart/2005/8/layout/list1"/>
    <dgm:cxn modelId="{998A1586-82F9-499D-A19A-134406433CB3}" type="presOf" srcId="{2C237280-27D9-421B-A48E-98CB2EE73779}" destId="{9F570A30-6E8F-41E6-A202-41EBAE8E248E}" srcOrd="0" destOrd="0" presId="urn:microsoft.com/office/officeart/2005/8/layout/list1"/>
    <dgm:cxn modelId="{6B98EB27-1AA7-4F91-AC8D-B97CA346395A}" type="presOf" srcId="{6C756BED-DBAD-422A-BAB5-F87546AB79EB}" destId="{DC4C9DE0-7F52-4CC9-8B25-C8C1AD27DDEF}" srcOrd="1" destOrd="0" presId="urn:microsoft.com/office/officeart/2005/8/layout/list1"/>
    <dgm:cxn modelId="{1044BA5E-1B12-4FC2-A2AF-AFF154486E33}" type="presOf" srcId="{6C756BED-DBAD-422A-BAB5-F87546AB79EB}" destId="{D7E97298-D028-42E9-874C-FE5EB760BE74}" srcOrd="0" destOrd="0" presId="urn:microsoft.com/office/officeart/2005/8/layout/list1"/>
    <dgm:cxn modelId="{16C0412B-8DC7-4F54-BF33-5C7CE2B40613}" type="presOf" srcId="{BDC0D965-6383-4B12-8B37-49BA81C2251E}" destId="{BF2460BD-EFFE-44D7-B5B4-CBC4499A28A5}" srcOrd="0" destOrd="1" presId="urn:microsoft.com/office/officeart/2005/8/layout/list1"/>
    <dgm:cxn modelId="{5097D1DA-D3A3-4718-8755-DF16F70783AA}" srcId="{44A43A2D-F5F9-4B7D-9BFB-87C59B82F91E}" destId="{6C756BED-DBAD-422A-BAB5-F87546AB79EB}" srcOrd="0" destOrd="0" parTransId="{D17D0BE5-A781-4BC9-B75F-CC21AABFAE3D}" sibTransId="{EBE6743A-C745-48DC-B788-89622D00A54D}"/>
    <dgm:cxn modelId="{54E79372-C50F-4643-A1CC-378D7EA89DBB}" srcId="{2C237280-27D9-421B-A48E-98CB2EE73779}" destId="{16E89983-F76C-4E65-B9B1-E4BAB40BEAB7}" srcOrd="0" destOrd="0" parTransId="{723E810A-CF42-4AE0-A509-46B8E3922E24}" sibTransId="{2B2D322B-DE94-4965-B7D6-B94221383E10}"/>
    <dgm:cxn modelId="{F504CFCF-C677-4507-A6CC-87311EEACC3C}" type="presOf" srcId="{F1DD3EB4-2D26-4D9E-B473-16CD056F8AEA}" destId="{415ABE4F-357E-47E6-A028-A3A0BA3016B6}" srcOrd="0" destOrd="0" presId="urn:microsoft.com/office/officeart/2005/8/layout/list1"/>
    <dgm:cxn modelId="{2483115A-72F6-4B4D-B045-E8F633A8B075}" type="presOf" srcId="{2C237280-27D9-421B-A48E-98CB2EE73779}" destId="{8CC4929F-195E-4B53-B8F1-20A7DAE09168}" srcOrd="1" destOrd="0" presId="urn:microsoft.com/office/officeart/2005/8/layout/list1"/>
    <dgm:cxn modelId="{D930437F-B0B6-433E-A7D7-3CC9BDB6AC50}" type="presParOf" srcId="{0ACA5CFE-B6FA-48EE-AECE-6F8ACDDDF319}" destId="{2CE45A79-EE26-46FA-9E80-E62A8DCB4836}" srcOrd="0" destOrd="0" presId="urn:microsoft.com/office/officeart/2005/8/layout/list1"/>
    <dgm:cxn modelId="{D5DF2EBA-E71A-450B-8767-435600737AE7}" type="presParOf" srcId="{2CE45A79-EE26-46FA-9E80-E62A8DCB4836}" destId="{D7E97298-D028-42E9-874C-FE5EB760BE74}" srcOrd="0" destOrd="0" presId="urn:microsoft.com/office/officeart/2005/8/layout/list1"/>
    <dgm:cxn modelId="{076F7EFD-0223-4FBF-9F4A-A3F63AEF21CF}" type="presParOf" srcId="{2CE45A79-EE26-46FA-9E80-E62A8DCB4836}" destId="{DC4C9DE0-7F52-4CC9-8B25-C8C1AD27DDEF}" srcOrd="1" destOrd="0" presId="urn:microsoft.com/office/officeart/2005/8/layout/list1"/>
    <dgm:cxn modelId="{33513ADB-195C-4F9F-AAEB-C8D888E7E997}" type="presParOf" srcId="{0ACA5CFE-B6FA-48EE-AECE-6F8ACDDDF319}" destId="{5DFEDE79-58D0-4B5D-BE2F-9D2DE217E471}" srcOrd="1" destOrd="0" presId="urn:microsoft.com/office/officeart/2005/8/layout/list1"/>
    <dgm:cxn modelId="{2091DAFA-C814-45A5-9E90-C72B88BF7F5A}" type="presParOf" srcId="{0ACA5CFE-B6FA-48EE-AECE-6F8ACDDDF319}" destId="{1E9DCEC5-957C-4774-9CA4-EEA756BF3405}" srcOrd="2" destOrd="0" presId="urn:microsoft.com/office/officeart/2005/8/layout/list1"/>
    <dgm:cxn modelId="{D89EA5D6-DCAE-48D3-84CA-AAFEFD9AF34E}" type="presParOf" srcId="{0ACA5CFE-B6FA-48EE-AECE-6F8ACDDDF319}" destId="{1F3AB070-3A0E-40B8-8FEC-9A7E5F6C6DF3}" srcOrd="3" destOrd="0" presId="urn:microsoft.com/office/officeart/2005/8/layout/list1"/>
    <dgm:cxn modelId="{173A95B9-C97F-4DF4-B60F-D5B90CFBF9DB}" type="presParOf" srcId="{0ACA5CFE-B6FA-48EE-AECE-6F8ACDDDF319}" destId="{504592E3-8438-4A78-85F1-2B49E819B041}" srcOrd="4" destOrd="0" presId="urn:microsoft.com/office/officeart/2005/8/layout/list1"/>
    <dgm:cxn modelId="{F64E5944-B5CF-4679-A3ED-9C6EB1B856B4}" type="presParOf" srcId="{504592E3-8438-4A78-85F1-2B49E819B041}" destId="{8492D775-0501-4A15-82A3-B8256459E565}" srcOrd="0" destOrd="0" presId="urn:microsoft.com/office/officeart/2005/8/layout/list1"/>
    <dgm:cxn modelId="{E89AFB14-E2AF-46AB-90CB-17320AF5B8D1}" type="presParOf" srcId="{504592E3-8438-4A78-85F1-2B49E819B041}" destId="{A18A22A7-6844-4276-8316-77E03F3FAEEC}" srcOrd="1" destOrd="0" presId="urn:microsoft.com/office/officeart/2005/8/layout/list1"/>
    <dgm:cxn modelId="{641CE33D-BC4C-4828-A96B-E0C840616E41}" type="presParOf" srcId="{0ACA5CFE-B6FA-48EE-AECE-6F8ACDDDF319}" destId="{2BA0CE83-E9AC-449F-8F1C-6079ABCD2993}" srcOrd="5" destOrd="0" presId="urn:microsoft.com/office/officeart/2005/8/layout/list1"/>
    <dgm:cxn modelId="{19B24D4C-B5DD-44A7-8186-BDB9E436A1F1}" type="presParOf" srcId="{0ACA5CFE-B6FA-48EE-AECE-6F8ACDDDF319}" destId="{415ABE4F-357E-47E6-A028-A3A0BA3016B6}" srcOrd="6" destOrd="0" presId="urn:microsoft.com/office/officeart/2005/8/layout/list1"/>
    <dgm:cxn modelId="{FA3B584A-A37F-4034-B45B-A09EB7EDE01D}" type="presParOf" srcId="{0ACA5CFE-B6FA-48EE-AECE-6F8ACDDDF319}" destId="{E286F996-EF5A-413D-8F45-DFCB2AA6904A}" srcOrd="7" destOrd="0" presId="urn:microsoft.com/office/officeart/2005/8/layout/list1"/>
    <dgm:cxn modelId="{02404E1C-CF84-4238-A132-52BF36BF8A4B}" type="presParOf" srcId="{0ACA5CFE-B6FA-48EE-AECE-6F8ACDDDF319}" destId="{D7CC1B3A-C769-4E0D-A0F9-F7D238A9E632}" srcOrd="8" destOrd="0" presId="urn:microsoft.com/office/officeart/2005/8/layout/list1"/>
    <dgm:cxn modelId="{7A008152-F0EE-4EC7-83C4-09880710204B}" type="presParOf" srcId="{D7CC1B3A-C769-4E0D-A0F9-F7D238A9E632}" destId="{9F570A30-6E8F-41E6-A202-41EBAE8E248E}" srcOrd="0" destOrd="0" presId="urn:microsoft.com/office/officeart/2005/8/layout/list1"/>
    <dgm:cxn modelId="{0EDFE54C-59EB-4D11-8A64-035BE81DC2BA}" type="presParOf" srcId="{D7CC1B3A-C769-4E0D-A0F9-F7D238A9E632}" destId="{8CC4929F-195E-4B53-B8F1-20A7DAE09168}" srcOrd="1" destOrd="0" presId="urn:microsoft.com/office/officeart/2005/8/layout/list1"/>
    <dgm:cxn modelId="{301E1B42-CDB1-4636-8EB2-5197D4890D6B}" type="presParOf" srcId="{0ACA5CFE-B6FA-48EE-AECE-6F8ACDDDF319}" destId="{309DEED9-7EAF-4397-B33A-CAE0FC84466B}" srcOrd="9" destOrd="0" presId="urn:microsoft.com/office/officeart/2005/8/layout/list1"/>
    <dgm:cxn modelId="{E68F080B-2B2C-4409-B2CC-1E5426A43468}" type="presParOf" srcId="{0ACA5CFE-B6FA-48EE-AECE-6F8ACDDDF319}" destId="{BF2460BD-EFFE-44D7-B5B4-CBC4499A28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A43A2D-F5F9-4B7D-9BFB-87C59B82F91E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6C756BED-DBAD-422A-BAB5-F87546AB79EB}">
      <dgm:prSet phldrT="[텍스트]" custT="1"/>
      <dgm:spPr/>
      <dgm:t>
        <a:bodyPr/>
        <a:lstStyle/>
        <a:p>
          <a:r>
            <a:rPr lang="en-US" altLang="ko-KR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R&amp;D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성과 글로벌화를 위한 협력체계 개선</a:t>
          </a:r>
        </a:p>
      </dgm:t>
    </dgm:pt>
    <dgm:pt modelId="{D17D0BE5-A781-4BC9-B75F-CC21AABFAE3D}" type="par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EBE6743A-C745-48DC-B788-89622D00A54D}" type="sib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8D326435-4D09-4735-B3CD-BBC1D0087B27}">
      <dgm:prSet phldrT="[텍스트]" custT="1"/>
      <dgm:spPr/>
      <dgm:t>
        <a:bodyPr tIns="720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국가 유형별 차별화된 사업기술협력전략수립 및 추진체계 개선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C59789B5-1594-46E4-8E27-625F1076DEAF}" type="par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AC81E7A2-67A2-4C98-8EEA-D55AE7F099C7}" type="sib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8CB76534-1522-48A1-807E-65BF9A2688E9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중소기업 </a:t>
          </a:r>
          <a:r>
            <a:rPr lang="en-US" altLang="ko-KR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R&amp;D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국제화 지원 다각화</a:t>
          </a:r>
        </a:p>
      </dgm:t>
    </dgm:pt>
    <dgm:pt modelId="{3780B38F-7052-48D9-8BF9-89C27797734E}" type="par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1ED629DF-6F29-413D-9A59-7363DF53F03A}" type="sib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F1DD3EB4-2D26-4D9E-B473-16CD056F8AEA}">
      <dgm:prSet phldrT="[텍스트]" custT="1"/>
      <dgm:spPr/>
      <dgm:t>
        <a:bodyPr tIns="648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중소기업 국제협력 수행 애로사항 해소 및 글로벌 역량 강화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3E1E739-D422-4C75-9FF7-82509C6CEF7D}" type="par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03F44ECE-9BE0-4D3D-BDC4-AFD3E18F171D}" type="sib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2C237280-27D9-421B-A48E-98CB2EE73779}">
      <dgm:prSet phldrT="[텍스트]" custT="1"/>
      <dgm:spPr/>
      <dgm:t>
        <a:bodyPr/>
        <a:lstStyle/>
        <a:p>
          <a:pPr rtl="0"/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국제기술협력사업 참여자 연계 강화</a:t>
          </a:r>
        </a:p>
      </dgm:t>
    </dgm:pt>
    <dgm:pt modelId="{9505EECA-73FD-4D08-99B0-4F745F8FCA66}" type="par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A97D4F55-638E-4AFA-8D54-01EB4A45290F}" type="sib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16E89983-F76C-4E65-B9B1-E4BAB40BEAB7}">
      <dgm:prSet phldrT="[텍스트]" custT="1"/>
      <dgm:spPr/>
      <dgm:t>
        <a:bodyPr tIns="720000" rIns="360000" bIns="180000"/>
        <a:lstStyle/>
        <a:p>
          <a:r>
            <a:rPr lang="ko-KR" altLang="en-US" sz="1600" dirty="0" smtClean="0">
              <a:solidFill>
                <a:schemeClr val="tx1"/>
              </a:solidFill>
            </a:rPr>
            <a:t> 사업 참여 활성화를 위한 홍보 강화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723E810A-CF42-4AE0-A509-46B8E3922E24}" type="par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2B2D322B-DE94-4965-B7D6-B94221383E10}" type="sib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BB309950-704F-45F4-BE38-6D76C560B70E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국제공동</a:t>
          </a:r>
          <a:r>
            <a:rPr lang="en-US" altLang="ko-KR" sz="1600" dirty="0" smtClean="0">
              <a:solidFill>
                <a:schemeClr val="tx1"/>
              </a:solidFill>
            </a:rPr>
            <a:t>R&amp;D</a:t>
          </a:r>
          <a:r>
            <a:rPr lang="ko-KR" altLang="en-US" sz="1600" dirty="0" smtClean="0">
              <a:solidFill>
                <a:schemeClr val="tx1"/>
              </a:solidFill>
            </a:rPr>
            <a:t>사업 관리프로세스 개선</a:t>
          </a:r>
        </a:p>
      </dgm:t>
    </dgm:pt>
    <dgm:pt modelId="{9C434EB4-17B5-48CC-821E-1F2C486AD59A}" type="parTrans" cxnId="{B51DFCB1-8C03-44FE-BE1B-452D4B1D8E92}">
      <dgm:prSet/>
      <dgm:spPr/>
      <dgm:t>
        <a:bodyPr/>
        <a:lstStyle/>
        <a:p>
          <a:pPr latinLnBrk="1"/>
          <a:endParaRPr lang="ko-KR" altLang="en-US"/>
        </a:p>
      </dgm:t>
    </dgm:pt>
    <dgm:pt modelId="{4AF618A3-F736-4F19-B071-E7EE280311A5}" type="sibTrans" cxnId="{B51DFCB1-8C03-44FE-BE1B-452D4B1D8E92}">
      <dgm:prSet/>
      <dgm:spPr/>
      <dgm:t>
        <a:bodyPr/>
        <a:lstStyle/>
        <a:p>
          <a:pPr latinLnBrk="1"/>
          <a:endParaRPr lang="ko-KR" altLang="en-US"/>
        </a:p>
      </dgm:t>
    </dgm:pt>
    <dgm:pt modelId="{0E269452-B85F-4045-A485-9BCC768E327D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지역 중소기업의 국제기술협력 참여 확대</a:t>
          </a:r>
        </a:p>
      </dgm:t>
    </dgm:pt>
    <dgm:pt modelId="{6B083583-77B9-461D-BE3C-A4ABA02538D5}" type="parTrans" cxnId="{6D8FAE12-7432-4B94-AA9C-B390BD190C73}">
      <dgm:prSet/>
      <dgm:spPr/>
      <dgm:t>
        <a:bodyPr/>
        <a:lstStyle/>
        <a:p>
          <a:pPr latinLnBrk="1"/>
          <a:endParaRPr lang="ko-KR" altLang="en-US"/>
        </a:p>
      </dgm:t>
    </dgm:pt>
    <dgm:pt modelId="{F20E8D38-D36B-49CF-8E8E-8C50E75F899B}" type="sibTrans" cxnId="{6D8FAE12-7432-4B94-AA9C-B390BD190C73}">
      <dgm:prSet/>
      <dgm:spPr/>
      <dgm:t>
        <a:bodyPr/>
        <a:lstStyle/>
        <a:p>
          <a:pPr latinLnBrk="1"/>
          <a:endParaRPr lang="ko-KR" altLang="en-US"/>
        </a:p>
      </dgm:t>
    </dgm:pt>
    <dgm:pt modelId="{BDC0D965-6383-4B12-8B37-49BA81C2251E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 전략적인 국제협력 네트워크 확대</a:t>
          </a:r>
        </a:p>
      </dgm:t>
    </dgm:pt>
    <dgm:pt modelId="{91BB94B1-D54F-44F2-8B10-86C7DF6EE6D6}" type="parTrans" cxnId="{E3FD8A54-6B32-49C0-8335-D37F0C9ACBF1}">
      <dgm:prSet/>
      <dgm:spPr/>
      <dgm:t>
        <a:bodyPr/>
        <a:lstStyle/>
        <a:p>
          <a:pPr latinLnBrk="1"/>
          <a:endParaRPr lang="ko-KR" altLang="en-US"/>
        </a:p>
      </dgm:t>
    </dgm:pt>
    <dgm:pt modelId="{DF5876A1-E1A8-45B4-9CAB-A24C9B18AB99}" type="sibTrans" cxnId="{E3FD8A54-6B32-49C0-8335-D37F0C9ACBF1}">
      <dgm:prSet/>
      <dgm:spPr/>
      <dgm:t>
        <a:bodyPr/>
        <a:lstStyle/>
        <a:p>
          <a:pPr latinLnBrk="1"/>
          <a:endParaRPr lang="ko-KR" altLang="en-US"/>
        </a:p>
      </dgm:t>
    </dgm:pt>
    <dgm:pt modelId="{0ACA5CFE-B6FA-48EE-AECE-6F8ACDDDF319}" type="pres">
      <dgm:prSet presAssocID="{44A43A2D-F5F9-4B7D-9BFB-87C59B82F9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E45A79-EE26-46FA-9E80-E62A8DCB4836}" type="pres">
      <dgm:prSet presAssocID="{6C756BED-DBAD-422A-BAB5-F87546AB79EB}" presName="parentLin" presStyleCnt="0"/>
      <dgm:spPr/>
    </dgm:pt>
    <dgm:pt modelId="{D7E97298-D028-42E9-874C-FE5EB760BE74}" type="pres">
      <dgm:prSet presAssocID="{6C756BED-DBAD-422A-BAB5-F87546AB79EB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C4C9DE0-7F52-4CC9-8B25-C8C1AD27DDEF}" type="pres">
      <dgm:prSet presAssocID="{6C756BED-DBAD-422A-BAB5-F87546AB79EB}" presName="parentText" presStyleLbl="node1" presStyleIdx="0" presStyleCnt="3" custScaleX="98034" custScaleY="25615" custLinFactNeighborY="-422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FEDE79-58D0-4B5D-BE2F-9D2DE217E471}" type="pres">
      <dgm:prSet presAssocID="{6C756BED-DBAD-422A-BAB5-F87546AB79EB}" presName="negativeSpace" presStyleCnt="0"/>
      <dgm:spPr/>
    </dgm:pt>
    <dgm:pt modelId="{1E9DCEC5-957C-4774-9CA4-EEA756BF3405}" type="pres">
      <dgm:prSet presAssocID="{6C756BED-DBAD-422A-BAB5-F87546AB79EB}" presName="childText" presStyleLbl="conFgAcc1" presStyleIdx="0" presStyleCnt="3" custLinFactY="-1117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3AB070-3A0E-40B8-8FEC-9A7E5F6C6DF3}" type="pres">
      <dgm:prSet presAssocID="{EBE6743A-C745-48DC-B788-89622D00A54D}" presName="spaceBetweenRectangles" presStyleCnt="0"/>
      <dgm:spPr/>
    </dgm:pt>
    <dgm:pt modelId="{504592E3-8438-4A78-85F1-2B49E819B041}" type="pres">
      <dgm:prSet presAssocID="{8CB76534-1522-48A1-807E-65BF9A2688E9}" presName="parentLin" presStyleCnt="0"/>
      <dgm:spPr/>
    </dgm:pt>
    <dgm:pt modelId="{8492D775-0501-4A15-82A3-B8256459E565}" type="pres">
      <dgm:prSet presAssocID="{8CB76534-1522-48A1-807E-65BF9A2688E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18A22A7-6844-4276-8316-77E03F3FAEEC}" type="pres">
      <dgm:prSet presAssocID="{8CB76534-1522-48A1-807E-65BF9A2688E9}" presName="parentText" presStyleLbl="node1" presStyleIdx="1" presStyleCnt="3" custScaleY="26570" custLinFactNeighborY="-2349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0CE83-E9AC-449F-8F1C-6079ABCD2993}" type="pres">
      <dgm:prSet presAssocID="{8CB76534-1522-48A1-807E-65BF9A2688E9}" presName="negativeSpace" presStyleCnt="0"/>
      <dgm:spPr/>
    </dgm:pt>
    <dgm:pt modelId="{415ABE4F-357E-47E6-A028-A3A0BA3016B6}" type="pres">
      <dgm:prSet presAssocID="{8CB76534-1522-48A1-807E-65BF9A2688E9}" presName="childText" presStyleLbl="conFgAcc1" presStyleIdx="1" presStyleCnt="3" custScaleY="97995" custLinFactNeighborY="-36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86F996-EF5A-413D-8F45-DFCB2AA6904A}" type="pres">
      <dgm:prSet presAssocID="{1ED629DF-6F29-413D-9A59-7363DF53F03A}" presName="spaceBetweenRectangles" presStyleCnt="0"/>
      <dgm:spPr/>
    </dgm:pt>
    <dgm:pt modelId="{D7CC1B3A-C769-4E0D-A0F9-F7D238A9E632}" type="pres">
      <dgm:prSet presAssocID="{2C237280-27D9-421B-A48E-98CB2EE73779}" presName="parentLin" presStyleCnt="0"/>
      <dgm:spPr/>
    </dgm:pt>
    <dgm:pt modelId="{9F570A30-6E8F-41E6-A202-41EBAE8E248E}" type="pres">
      <dgm:prSet presAssocID="{2C237280-27D9-421B-A48E-98CB2EE73779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CC4929F-195E-4B53-B8F1-20A7DAE09168}" type="pres">
      <dgm:prSet presAssocID="{2C237280-27D9-421B-A48E-98CB2EE73779}" presName="parentText" presStyleLbl="node1" presStyleIdx="2" presStyleCnt="3" custScaleX="101931" custScaleY="28560" custLinFactNeighborY="-1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9DEED9-7EAF-4397-B33A-CAE0FC84466B}" type="pres">
      <dgm:prSet presAssocID="{2C237280-27D9-421B-A48E-98CB2EE73779}" presName="negativeSpace" presStyleCnt="0"/>
      <dgm:spPr/>
    </dgm:pt>
    <dgm:pt modelId="{BF2460BD-EFFE-44D7-B5B4-CBC4499A28A5}" type="pres">
      <dgm:prSet presAssocID="{2C237280-27D9-421B-A48E-98CB2EE73779}" presName="childText" presStyleLbl="conFgAcc1" presStyleIdx="2" presStyleCnt="3" custScaleY="90101" custLinFactNeighborY="1664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7D297E5-9135-48E8-9C4D-2A628DB43CAD}" type="presOf" srcId="{F1DD3EB4-2D26-4D9E-B473-16CD056F8AEA}" destId="{415ABE4F-357E-47E6-A028-A3A0BA3016B6}" srcOrd="0" destOrd="0" presId="urn:microsoft.com/office/officeart/2005/8/layout/list1"/>
    <dgm:cxn modelId="{FA33197B-88E5-4C6E-A233-495C1A09AEDA}" type="presOf" srcId="{8D326435-4D09-4735-B3CD-BBC1D0087B27}" destId="{1E9DCEC5-957C-4774-9CA4-EEA756BF3405}" srcOrd="0" destOrd="0" presId="urn:microsoft.com/office/officeart/2005/8/layout/list1"/>
    <dgm:cxn modelId="{439C75F3-EB93-4FC6-89AC-74DAE4B9A4A6}" type="presOf" srcId="{16E89983-F76C-4E65-B9B1-E4BAB40BEAB7}" destId="{BF2460BD-EFFE-44D7-B5B4-CBC4499A28A5}" srcOrd="0" destOrd="0" presId="urn:microsoft.com/office/officeart/2005/8/layout/list1"/>
    <dgm:cxn modelId="{B51DFCB1-8C03-44FE-BE1B-452D4B1D8E92}" srcId="{6C756BED-DBAD-422A-BAB5-F87546AB79EB}" destId="{BB309950-704F-45F4-BE38-6D76C560B70E}" srcOrd="1" destOrd="0" parTransId="{9C434EB4-17B5-48CC-821E-1F2C486AD59A}" sibTransId="{4AF618A3-F736-4F19-B071-E7EE280311A5}"/>
    <dgm:cxn modelId="{6D8FAE12-7432-4B94-AA9C-B390BD190C73}" srcId="{8CB76534-1522-48A1-807E-65BF9A2688E9}" destId="{0E269452-B85F-4045-A485-9BCC768E327D}" srcOrd="1" destOrd="0" parTransId="{6B083583-77B9-461D-BE3C-A4ABA02538D5}" sibTransId="{F20E8D38-D36B-49CF-8E8E-8C50E75F899B}"/>
    <dgm:cxn modelId="{0630B4CB-E2F3-418F-81D6-535065C6A87B}" type="presOf" srcId="{BDC0D965-6383-4B12-8B37-49BA81C2251E}" destId="{BF2460BD-EFFE-44D7-B5B4-CBC4499A28A5}" srcOrd="0" destOrd="1" presId="urn:microsoft.com/office/officeart/2005/8/layout/list1"/>
    <dgm:cxn modelId="{D10CF850-E52D-4D36-93BF-0BE47FA1EF84}" type="presOf" srcId="{6C756BED-DBAD-422A-BAB5-F87546AB79EB}" destId="{DC4C9DE0-7F52-4CC9-8B25-C8C1AD27DDEF}" srcOrd="1" destOrd="0" presId="urn:microsoft.com/office/officeart/2005/8/layout/list1"/>
    <dgm:cxn modelId="{73F7650F-BFEA-48D4-80F7-86621F5300FE}" type="presOf" srcId="{BB309950-704F-45F4-BE38-6D76C560B70E}" destId="{1E9DCEC5-957C-4774-9CA4-EEA756BF3405}" srcOrd="0" destOrd="1" presId="urn:microsoft.com/office/officeart/2005/8/layout/list1"/>
    <dgm:cxn modelId="{E3FD8A54-6B32-49C0-8335-D37F0C9ACBF1}" srcId="{2C237280-27D9-421B-A48E-98CB2EE73779}" destId="{BDC0D965-6383-4B12-8B37-49BA81C2251E}" srcOrd="1" destOrd="0" parTransId="{91BB94B1-D54F-44F2-8B10-86C7DF6EE6D6}" sibTransId="{DF5876A1-E1A8-45B4-9CAB-A24C9B18AB99}"/>
    <dgm:cxn modelId="{8D4E2CB5-97E2-4C4C-9CDC-66C863C8DDAE}" srcId="{8CB76534-1522-48A1-807E-65BF9A2688E9}" destId="{F1DD3EB4-2D26-4D9E-B473-16CD056F8AEA}" srcOrd="0" destOrd="0" parTransId="{03E1E739-D422-4C75-9FF7-82509C6CEF7D}" sibTransId="{03F44ECE-9BE0-4D3D-BDC4-AFD3E18F171D}"/>
    <dgm:cxn modelId="{2126A784-3F92-45DC-8D7F-9CCFB0C0D1B2}" type="presOf" srcId="{2C237280-27D9-421B-A48E-98CB2EE73779}" destId="{8CC4929F-195E-4B53-B8F1-20A7DAE09168}" srcOrd="1" destOrd="0" presId="urn:microsoft.com/office/officeart/2005/8/layout/list1"/>
    <dgm:cxn modelId="{FB542E65-09D0-470A-B333-699FFBC4DB97}" type="presOf" srcId="{8CB76534-1522-48A1-807E-65BF9A2688E9}" destId="{A18A22A7-6844-4276-8316-77E03F3FAEEC}" srcOrd="1" destOrd="0" presId="urn:microsoft.com/office/officeart/2005/8/layout/list1"/>
    <dgm:cxn modelId="{93EBF5FF-5DF2-42AF-841F-A85E99EDC185}" srcId="{44A43A2D-F5F9-4B7D-9BFB-87C59B82F91E}" destId="{2C237280-27D9-421B-A48E-98CB2EE73779}" srcOrd="2" destOrd="0" parTransId="{9505EECA-73FD-4D08-99B0-4F745F8FCA66}" sibTransId="{A97D4F55-638E-4AFA-8D54-01EB4A45290F}"/>
    <dgm:cxn modelId="{CEF5C075-C48F-44DF-84F9-843750CC77BF}" srcId="{44A43A2D-F5F9-4B7D-9BFB-87C59B82F91E}" destId="{8CB76534-1522-48A1-807E-65BF9A2688E9}" srcOrd="1" destOrd="0" parTransId="{3780B38F-7052-48D9-8BF9-89C27797734E}" sibTransId="{1ED629DF-6F29-413D-9A59-7363DF53F03A}"/>
    <dgm:cxn modelId="{EF73464A-F34E-40A5-AE43-67876470763F}" type="presOf" srcId="{2C237280-27D9-421B-A48E-98CB2EE73779}" destId="{9F570A30-6E8F-41E6-A202-41EBAE8E248E}" srcOrd="0" destOrd="0" presId="urn:microsoft.com/office/officeart/2005/8/layout/list1"/>
    <dgm:cxn modelId="{DE4B2673-9C00-4A83-A2EA-3135A4DDFE36}" srcId="{6C756BED-DBAD-422A-BAB5-F87546AB79EB}" destId="{8D326435-4D09-4735-B3CD-BBC1D0087B27}" srcOrd="0" destOrd="0" parTransId="{C59789B5-1594-46E4-8E27-625F1076DEAF}" sibTransId="{AC81E7A2-67A2-4C98-8EEA-D55AE7F099C7}"/>
    <dgm:cxn modelId="{751252D3-A1B2-4CF2-AF15-B00E84D42BFC}" type="presOf" srcId="{0E269452-B85F-4045-A485-9BCC768E327D}" destId="{415ABE4F-357E-47E6-A028-A3A0BA3016B6}" srcOrd="0" destOrd="1" presId="urn:microsoft.com/office/officeart/2005/8/layout/list1"/>
    <dgm:cxn modelId="{C3C1F95B-67AA-49F7-A271-FB50FECED090}" type="presOf" srcId="{8CB76534-1522-48A1-807E-65BF9A2688E9}" destId="{8492D775-0501-4A15-82A3-B8256459E565}" srcOrd="0" destOrd="0" presId="urn:microsoft.com/office/officeart/2005/8/layout/list1"/>
    <dgm:cxn modelId="{5097D1DA-D3A3-4718-8755-DF16F70783AA}" srcId="{44A43A2D-F5F9-4B7D-9BFB-87C59B82F91E}" destId="{6C756BED-DBAD-422A-BAB5-F87546AB79EB}" srcOrd="0" destOrd="0" parTransId="{D17D0BE5-A781-4BC9-B75F-CC21AABFAE3D}" sibTransId="{EBE6743A-C745-48DC-B788-89622D00A54D}"/>
    <dgm:cxn modelId="{892079C4-E00B-4DFC-8ABE-BD936EDC6BA2}" type="presOf" srcId="{44A43A2D-F5F9-4B7D-9BFB-87C59B82F91E}" destId="{0ACA5CFE-B6FA-48EE-AECE-6F8ACDDDF319}" srcOrd="0" destOrd="0" presId="urn:microsoft.com/office/officeart/2005/8/layout/list1"/>
    <dgm:cxn modelId="{54E79372-C50F-4643-A1CC-378D7EA89DBB}" srcId="{2C237280-27D9-421B-A48E-98CB2EE73779}" destId="{16E89983-F76C-4E65-B9B1-E4BAB40BEAB7}" srcOrd="0" destOrd="0" parTransId="{723E810A-CF42-4AE0-A509-46B8E3922E24}" sibTransId="{2B2D322B-DE94-4965-B7D6-B94221383E10}"/>
    <dgm:cxn modelId="{4AD9941D-339B-476B-B6B2-B0EC76D0F7B7}" type="presOf" srcId="{6C756BED-DBAD-422A-BAB5-F87546AB79EB}" destId="{D7E97298-D028-42E9-874C-FE5EB760BE74}" srcOrd="0" destOrd="0" presId="urn:microsoft.com/office/officeart/2005/8/layout/list1"/>
    <dgm:cxn modelId="{BE956DE8-E671-40E5-84FF-7234AE810756}" type="presParOf" srcId="{0ACA5CFE-B6FA-48EE-AECE-6F8ACDDDF319}" destId="{2CE45A79-EE26-46FA-9E80-E62A8DCB4836}" srcOrd="0" destOrd="0" presId="urn:microsoft.com/office/officeart/2005/8/layout/list1"/>
    <dgm:cxn modelId="{A49702E3-64B2-4E8C-B63C-0EC308B64B0C}" type="presParOf" srcId="{2CE45A79-EE26-46FA-9E80-E62A8DCB4836}" destId="{D7E97298-D028-42E9-874C-FE5EB760BE74}" srcOrd="0" destOrd="0" presId="urn:microsoft.com/office/officeart/2005/8/layout/list1"/>
    <dgm:cxn modelId="{022A55F1-F827-40E2-A18D-CAC457D59FAC}" type="presParOf" srcId="{2CE45A79-EE26-46FA-9E80-E62A8DCB4836}" destId="{DC4C9DE0-7F52-4CC9-8B25-C8C1AD27DDEF}" srcOrd="1" destOrd="0" presId="urn:microsoft.com/office/officeart/2005/8/layout/list1"/>
    <dgm:cxn modelId="{4C0F160F-2831-485F-B9C3-241EC9AAED6C}" type="presParOf" srcId="{0ACA5CFE-B6FA-48EE-AECE-6F8ACDDDF319}" destId="{5DFEDE79-58D0-4B5D-BE2F-9D2DE217E471}" srcOrd="1" destOrd="0" presId="urn:microsoft.com/office/officeart/2005/8/layout/list1"/>
    <dgm:cxn modelId="{06930DE5-82F4-44CA-93AE-97968425D9D5}" type="presParOf" srcId="{0ACA5CFE-B6FA-48EE-AECE-6F8ACDDDF319}" destId="{1E9DCEC5-957C-4774-9CA4-EEA756BF3405}" srcOrd="2" destOrd="0" presId="urn:microsoft.com/office/officeart/2005/8/layout/list1"/>
    <dgm:cxn modelId="{32E1FDA8-DC3D-4111-8AFC-9862713C8F44}" type="presParOf" srcId="{0ACA5CFE-B6FA-48EE-AECE-6F8ACDDDF319}" destId="{1F3AB070-3A0E-40B8-8FEC-9A7E5F6C6DF3}" srcOrd="3" destOrd="0" presId="urn:microsoft.com/office/officeart/2005/8/layout/list1"/>
    <dgm:cxn modelId="{B5C5112C-E493-4724-9627-A540C6EC14D5}" type="presParOf" srcId="{0ACA5CFE-B6FA-48EE-AECE-6F8ACDDDF319}" destId="{504592E3-8438-4A78-85F1-2B49E819B041}" srcOrd="4" destOrd="0" presId="urn:microsoft.com/office/officeart/2005/8/layout/list1"/>
    <dgm:cxn modelId="{50618BF2-0216-4A7E-9ADF-43ABF5350A49}" type="presParOf" srcId="{504592E3-8438-4A78-85F1-2B49E819B041}" destId="{8492D775-0501-4A15-82A3-B8256459E565}" srcOrd="0" destOrd="0" presId="urn:microsoft.com/office/officeart/2005/8/layout/list1"/>
    <dgm:cxn modelId="{FB3B3FA9-06AB-44A2-817D-BE032145AF5C}" type="presParOf" srcId="{504592E3-8438-4A78-85F1-2B49E819B041}" destId="{A18A22A7-6844-4276-8316-77E03F3FAEEC}" srcOrd="1" destOrd="0" presId="urn:microsoft.com/office/officeart/2005/8/layout/list1"/>
    <dgm:cxn modelId="{033610C1-37D4-4F57-A465-D26A4E054030}" type="presParOf" srcId="{0ACA5CFE-B6FA-48EE-AECE-6F8ACDDDF319}" destId="{2BA0CE83-E9AC-449F-8F1C-6079ABCD2993}" srcOrd="5" destOrd="0" presId="urn:microsoft.com/office/officeart/2005/8/layout/list1"/>
    <dgm:cxn modelId="{954F9BAE-5BF5-450F-9935-6B2D95FE450F}" type="presParOf" srcId="{0ACA5CFE-B6FA-48EE-AECE-6F8ACDDDF319}" destId="{415ABE4F-357E-47E6-A028-A3A0BA3016B6}" srcOrd="6" destOrd="0" presId="urn:microsoft.com/office/officeart/2005/8/layout/list1"/>
    <dgm:cxn modelId="{D6BAAE71-4D2E-4382-8800-F8F2E2F82BA1}" type="presParOf" srcId="{0ACA5CFE-B6FA-48EE-AECE-6F8ACDDDF319}" destId="{E286F996-EF5A-413D-8F45-DFCB2AA6904A}" srcOrd="7" destOrd="0" presId="urn:microsoft.com/office/officeart/2005/8/layout/list1"/>
    <dgm:cxn modelId="{F59A0BBB-9EBE-402C-83A3-B669B41ABC5D}" type="presParOf" srcId="{0ACA5CFE-B6FA-48EE-AECE-6F8ACDDDF319}" destId="{D7CC1B3A-C769-4E0D-A0F9-F7D238A9E632}" srcOrd="8" destOrd="0" presId="urn:microsoft.com/office/officeart/2005/8/layout/list1"/>
    <dgm:cxn modelId="{79E73688-CF18-4FC9-9C8F-C153C66D98A5}" type="presParOf" srcId="{D7CC1B3A-C769-4E0D-A0F9-F7D238A9E632}" destId="{9F570A30-6E8F-41E6-A202-41EBAE8E248E}" srcOrd="0" destOrd="0" presId="urn:microsoft.com/office/officeart/2005/8/layout/list1"/>
    <dgm:cxn modelId="{CEFEAABC-A3C7-47AC-9476-A134FA5DCFCC}" type="presParOf" srcId="{D7CC1B3A-C769-4E0D-A0F9-F7D238A9E632}" destId="{8CC4929F-195E-4B53-B8F1-20A7DAE09168}" srcOrd="1" destOrd="0" presId="urn:microsoft.com/office/officeart/2005/8/layout/list1"/>
    <dgm:cxn modelId="{9CFBCB72-DEE7-4186-AAE2-2A92DC2057D8}" type="presParOf" srcId="{0ACA5CFE-B6FA-48EE-AECE-6F8ACDDDF319}" destId="{309DEED9-7EAF-4397-B33A-CAE0FC84466B}" srcOrd="9" destOrd="0" presId="urn:microsoft.com/office/officeart/2005/8/layout/list1"/>
    <dgm:cxn modelId="{866EFE10-666C-47B9-B7CB-64324071B65E}" type="presParOf" srcId="{0ACA5CFE-B6FA-48EE-AECE-6F8ACDDDF319}" destId="{BF2460BD-EFFE-44D7-B5B4-CBC4499A28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4A43A2D-F5F9-4B7D-9BFB-87C59B82F91E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6C756BED-DBAD-422A-BAB5-F87546AB79EB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광역경제권 중심의 지역산업지원체계 확립</a:t>
          </a:r>
        </a:p>
      </dgm:t>
    </dgm:pt>
    <dgm:pt modelId="{D17D0BE5-A781-4BC9-B75F-CC21AABFAE3D}" type="par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EBE6743A-C745-48DC-B788-89622D00A54D}" type="sibTrans" cxnId="{5097D1DA-D3A3-4718-8755-DF16F70783AA}">
      <dgm:prSet/>
      <dgm:spPr/>
      <dgm:t>
        <a:bodyPr/>
        <a:lstStyle/>
        <a:p>
          <a:pPr latinLnBrk="1"/>
          <a:endParaRPr lang="ko-KR" altLang="en-US"/>
        </a:p>
      </dgm:t>
    </dgm:pt>
    <dgm:pt modelId="{8D326435-4D09-4735-B3CD-BBC1D0087B27}">
      <dgm:prSet phldrT="[텍스트]" custT="1"/>
      <dgm:spPr/>
      <dgm:t>
        <a:bodyPr tIns="720000" rIns="360000"/>
        <a:lstStyle/>
        <a:p>
          <a:r>
            <a:rPr lang="ko-KR" altLang="en-US" sz="1600" dirty="0" smtClean="0">
              <a:solidFill>
                <a:schemeClr val="tx1"/>
              </a:solidFill>
            </a:rPr>
            <a:t>광역경제권 선도사업 </a:t>
          </a:r>
          <a:r>
            <a:rPr lang="en-US" altLang="en-US" sz="1600" dirty="0" smtClean="0">
              <a:solidFill>
                <a:schemeClr val="tx1"/>
              </a:solidFill>
            </a:rPr>
            <a:t>2</a:t>
          </a:r>
          <a:r>
            <a:rPr lang="ko-KR" altLang="en-US" sz="1600" dirty="0" smtClean="0">
              <a:solidFill>
                <a:schemeClr val="tx1"/>
              </a:solidFill>
            </a:rPr>
            <a:t>단계 육성사업 확대 추진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C59789B5-1594-46E4-8E27-625F1076DEAF}" type="par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AC81E7A2-67A2-4C98-8EEA-D55AE7F099C7}" type="sibTrans" cxnId="{DE4B2673-9C00-4A83-A2EA-3135A4DDFE36}">
      <dgm:prSet/>
      <dgm:spPr/>
      <dgm:t>
        <a:bodyPr/>
        <a:lstStyle/>
        <a:p>
          <a:pPr latinLnBrk="1"/>
          <a:endParaRPr lang="ko-KR" altLang="en-US"/>
        </a:p>
      </dgm:t>
    </dgm:pt>
    <dgm:pt modelId="{8CB76534-1522-48A1-807E-65BF9A2688E9}">
      <dgm:prSet phldrT="[텍스트]" custT="1"/>
      <dgm:spPr/>
      <dgm:t>
        <a:bodyPr/>
        <a:lstStyle/>
        <a:p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시</a:t>
          </a:r>
          <a:r>
            <a:rPr lang="en-US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도의 특성화된 지역산업발전 지원</a:t>
          </a:r>
        </a:p>
      </dgm:t>
    </dgm:pt>
    <dgm:pt modelId="{3780B38F-7052-48D9-8BF9-89C27797734E}" type="par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1ED629DF-6F29-413D-9A59-7363DF53F03A}" type="sibTrans" cxnId="{CEF5C075-C48F-44DF-84F9-843750CC77BF}">
      <dgm:prSet/>
      <dgm:spPr/>
      <dgm:t>
        <a:bodyPr/>
        <a:lstStyle/>
        <a:p>
          <a:pPr latinLnBrk="1"/>
          <a:endParaRPr lang="ko-KR" altLang="en-US"/>
        </a:p>
      </dgm:t>
    </dgm:pt>
    <dgm:pt modelId="{F1DD3EB4-2D26-4D9E-B473-16CD056F8AEA}">
      <dgm:prSet phldrT="[텍스트]" custT="1"/>
      <dgm:spPr/>
      <dgm:t>
        <a:bodyPr tIns="648000" rIns="360000"/>
        <a:lstStyle/>
        <a:p>
          <a:r>
            <a:rPr lang="ko-KR" altLang="en-US" sz="1600" dirty="0" err="1" smtClean="0">
              <a:solidFill>
                <a:schemeClr val="tx1"/>
              </a:solidFill>
            </a:rPr>
            <a:t>新특화산업</a:t>
          </a:r>
          <a:r>
            <a:rPr lang="ko-KR" altLang="en-US" sz="1600" dirty="0" smtClean="0">
              <a:solidFill>
                <a:schemeClr val="tx1"/>
              </a:solidFill>
            </a:rPr>
            <a:t> 전략기획 수립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03E1E739-D422-4C75-9FF7-82509C6CEF7D}" type="par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03F44ECE-9BE0-4D3D-BDC4-AFD3E18F171D}" type="sibTrans" cxnId="{8D4E2CB5-97E2-4C4C-9CDC-66C863C8DDAE}">
      <dgm:prSet/>
      <dgm:spPr/>
      <dgm:t>
        <a:bodyPr/>
        <a:lstStyle/>
        <a:p>
          <a:pPr latinLnBrk="1"/>
          <a:endParaRPr lang="ko-KR" altLang="en-US"/>
        </a:p>
      </dgm:t>
    </dgm:pt>
    <dgm:pt modelId="{2C237280-27D9-421B-A48E-98CB2EE73779}">
      <dgm:prSet phldrT="[텍스트]" custT="1"/>
      <dgm:spPr/>
      <dgm:t>
        <a:bodyPr/>
        <a:lstStyle/>
        <a:p>
          <a:pPr rtl="0"/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유기적 연계</a:t>
          </a:r>
          <a:r>
            <a:rPr lang="en-US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협력 및 네트워킹 강화</a:t>
          </a:r>
        </a:p>
      </dgm:t>
    </dgm:pt>
    <dgm:pt modelId="{9505EECA-73FD-4D08-99B0-4F745F8FCA66}" type="par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A97D4F55-638E-4AFA-8D54-01EB4A45290F}" type="sibTrans" cxnId="{93EBF5FF-5DF2-42AF-841F-A85E99EDC185}">
      <dgm:prSet/>
      <dgm:spPr/>
      <dgm:t>
        <a:bodyPr/>
        <a:lstStyle/>
        <a:p>
          <a:pPr latinLnBrk="1"/>
          <a:endParaRPr lang="ko-KR" altLang="en-US"/>
        </a:p>
      </dgm:t>
    </dgm:pt>
    <dgm:pt modelId="{16E89983-F76C-4E65-B9B1-E4BAB40BEAB7}">
      <dgm:prSet phldrT="[텍스트]" custT="1"/>
      <dgm:spPr/>
      <dgm:t>
        <a:bodyPr tIns="720000" rIns="360000" bIns="180000"/>
        <a:lstStyle/>
        <a:p>
          <a:r>
            <a:rPr lang="ko-KR" altLang="en-US" sz="1600" dirty="0" smtClean="0">
              <a:solidFill>
                <a:schemeClr val="tx1"/>
              </a:solidFill>
            </a:rPr>
            <a:t>지역산업정책의 성과 공유 확산 활동 강화</a:t>
          </a:r>
          <a:endParaRPr lang="ko-KR" altLang="en-US" sz="1600" dirty="0">
            <a:solidFill>
              <a:schemeClr val="tx1"/>
            </a:solidFill>
          </a:endParaRPr>
        </a:p>
      </dgm:t>
    </dgm:pt>
    <dgm:pt modelId="{723E810A-CF42-4AE0-A509-46B8E3922E24}" type="par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2B2D322B-DE94-4965-B7D6-B94221383E10}" type="sibTrans" cxnId="{54E79372-C50F-4643-A1CC-378D7EA89DBB}">
      <dgm:prSet/>
      <dgm:spPr/>
      <dgm:t>
        <a:bodyPr/>
        <a:lstStyle/>
        <a:p>
          <a:pPr latinLnBrk="1"/>
          <a:endParaRPr lang="ko-KR" altLang="en-US"/>
        </a:p>
      </dgm:t>
    </dgm:pt>
    <dgm:pt modelId="{D317187B-9502-478A-B7E4-49314BFDE2AF}">
      <dgm:prSet custT="1"/>
      <dgm:spPr/>
      <dgm:t>
        <a:bodyPr/>
        <a:lstStyle/>
        <a:p>
          <a:pPr latinLnBrk="1"/>
          <a:r>
            <a:rPr lang="en-US" altLang="en-US" sz="1600" dirty="0" smtClean="0">
              <a:solidFill>
                <a:schemeClr val="tx1"/>
              </a:solidFill>
            </a:rPr>
            <a:t>1</a:t>
          </a:r>
          <a:r>
            <a:rPr lang="ko-KR" altLang="en-US" sz="1600" dirty="0" smtClean="0">
              <a:solidFill>
                <a:schemeClr val="tx1"/>
              </a:solidFill>
            </a:rPr>
            <a:t>단계 선도산업 모니터링 강화 및 성과 확산</a:t>
          </a:r>
        </a:p>
      </dgm:t>
    </dgm:pt>
    <dgm:pt modelId="{94ED2CDB-2117-4979-BCDC-EDE8142D7289}" type="parTrans" cxnId="{A1A8CBEF-9D07-42D7-BF03-417E935AE8E4}">
      <dgm:prSet/>
      <dgm:spPr/>
      <dgm:t>
        <a:bodyPr/>
        <a:lstStyle/>
        <a:p>
          <a:pPr latinLnBrk="1"/>
          <a:endParaRPr lang="ko-KR" altLang="en-US"/>
        </a:p>
      </dgm:t>
    </dgm:pt>
    <dgm:pt modelId="{6A1E8DAF-BEBA-49E9-A078-7BD714D5A6D3}" type="sibTrans" cxnId="{A1A8CBEF-9D07-42D7-BF03-417E935AE8E4}">
      <dgm:prSet/>
      <dgm:spPr/>
      <dgm:t>
        <a:bodyPr/>
        <a:lstStyle/>
        <a:p>
          <a:pPr latinLnBrk="1"/>
          <a:endParaRPr lang="ko-KR" altLang="en-US"/>
        </a:p>
      </dgm:t>
    </dgm:pt>
    <dgm:pt modelId="{1EE56938-0C9D-4C27-A406-255FEE776F2F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광역경제권 연계협력 내실화 및 지원 확대</a:t>
          </a:r>
        </a:p>
      </dgm:t>
    </dgm:pt>
    <dgm:pt modelId="{C682BF77-7D10-478C-BA8D-C267EFDB18BC}" type="parTrans" cxnId="{B2DCAC5B-AF8E-475C-949F-1F93CC99158D}">
      <dgm:prSet/>
      <dgm:spPr/>
      <dgm:t>
        <a:bodyPr/>
        <a:lstStyle/>
        <a:p>
          <a:pPr latinLnBrk="1"/>
          <a:endParaRPr lang="ko-KR" altLang="en-US"/>
        </a:p>
      </dgm:t>
    </dgm:pt>
    <dgm:pt modelId="{3F66A2F9-C5A1-4EEB-8484-99F2E93E4890}" type="sibTrans" cxnId="{B2DCAC5B-AF8E-475C-949F-1F93CC99158D}">
      <dgm:prSet/>
      <dgm:spPr/>
      <dgm:t>
        <a:bodyPr/>
        <a:lstStyle/>
        <a:p>
          <a:pPr latinLnBrk="1"/>
          <a:endParaRPr lang="ko-KR" altLang="en-US"/>
        </a:p>
      </dgm:t>
    </dgm:pt>
    <dgm:pt modelId="{14B95FF7-0373-4D85-974A-4242066E71A7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효과적인 기업지원을 위한 지역산업지원기관 기능 및 역할 강화</a:t>
          </a:r>
        </a:p>
      </dgm:t>
    </dgm:pt>
    <dgm:pt modelId="{5CAA5344-E547-4E30-8E7C-2D3B3690D501}" type="parTrans" cxnId="{FB999CF7-35A4-432F-AF49-FE43A4A93CC2}">
      <dgm:prSet/>
      <dgm:spPr/>
      <dgm:t>
        <a:bodyPr/>
        <a:lstStyle/>
        <a:p>
          <a:pPr latinLnBrk="1"/>
          <a:endParaRPr lang="ko-KR" altLang="en-US"/>
        </a:p>
      </dgm:t>
    </dgm:pt>
    <dgm:pt modelId="{9D1B7608-FB8F-41E7-BE0A-61271045AEA3}" type="sibTrans" cxnId="{FB999CF7-35A4-432F-AF49-FE43A4A93CC2}">
      <dgm:prSet/>
      <dgm:spPr/>
      <dgm:t>
        <a:bodyPr/>
        <a:lstStyle/>
        <a:p>
          <a:pPr latinLnBrk="1"/>
          <a:endParaRPr lang="ko-KR" altLang="en-US"/>
        </a:p>
      </dgm:t>
    </dgm:pt>
    <dgm:pt modelId="{57C2E1FD-4633-4A85-BC0E-257B1B35AC06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지역특화사업의 지원체계 개편 추진</a:t>
          </a:r>
        </a:p>
      </dgm:t>
    </dgm:pt>
    <dgm:pt modelId="{CD546F93-6A57-4103-966C-50FB00A2A197}" type="parTrans" cxnId="{1BB03ADC-61AB-449D-977A-DB3E80ED3FD0}">
      <dgm:prSet/>
      <dgm:spPr/>
      <dgm:t>
        <a:bodyPr/>
        <a:lstStyle/>
        <a:p>
          <a:pPr latinLnBrk="1"/>
          <a:endParaRPr lang="ko-KR" altLang="en-US"/>
        </a:p>
      </dgm:t>
    </dgm:pt>
    <dgm:pt modelId="{4ECC47BD-4179-4B1D-B52F-D721F6EC0F2C}" type="sibTrans" cxnId="{1BB03ADC-61AB-449D-977A-DB3E80ED3FD0}">
      <dgm:prSet/>
      <dgm:spPr/>
      <dgm:t>
        <a:bodyPr/>
        <a:lstStyle/>
        <a:p>
          <a:pPr latinLnBrk="1"/>
          <a:endParaRPr lang="ko-KR" altLang="en-US"/>
        </a:p>
      </dgm:t>
    </dgm:pt>
    <dgm:pt modelId="{77E7B237-5E70-4471-A6A3-999A3F4B199A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중앙</a:t>
          </a:r>
          <a:r>
            <a:rPr lang="en-US" altLang="en-US" sz="1600" dirty="0" smtClean="0">
              <a:solidFill>
                <a:schemeClr val="tx1"/>
              </a:solidFill>
            </a:rPr>
            <a:t>-</a:t>
          </a:r>
          <a:r>
            <a:rPr lang="ko-KR" altLang="en-US" sz="1600" dirty="0" smtClean="0">
              <a:solidFill>
                <a:schemeClr val="tx1"/>
              </a:solidFill>
            </a:rPr>
            <a:t>지역간 소통 및 커뮤니티 활성화</a:t>
          </a:r>
        </a:p>
      </dgm:t>
    </dgm:pt>
    <dgm:pt modelId="{D7B02E1B-E906-48CF-8B24-EC862BB4BA24}" type="parTrans" cxnId="{AB43F97C-A8C5-4EC2-88DD-A89312409598}">
      <dgm:prSet/>
      <dgm:spPr/>
      <dgm:t>
        <a:bodyPr/>
        <a:lstStyle/>
        <a:p>
          <a:pPr latinLnBrk="1"/>
          <a:endParaRPr lang="ko-KR" altLang="en-US"/>
        </a:p>
      </dgm:t>
    </dgm:pt>
    <dgm:pt modelId="{125528A2-5B3A-4C2C-9A6C-B7A2A7CB41A5}" type="sibTrans" cxnId="{AB43F97C-A8C5-4EC2-88DD-A89312409598}">
      <dgm:prSet/>
      <dgm:spPr/>
      <dgm:t>
        <a:bodyPr/>
        <a:lstStyle/>
        <a:p>
          <a:pPr latinLnBrk="1"/>
          <a:endParaRPr lang="ko-KR" altLang="en-US"/>
        </a:p>
      </dgm:t>
    </dgm:pt>
    <dgm:pt modelId="{56B2F894-278E-4CD6-AB7D-8175F9A6C6D6}">
      <dgm:prSet custT="1"/>
      <dgm:spPr/>
      <dgm:t>
        <a:bodyPr/>
        <a:lstStyle/>
        <a:p>
          <a:pPr latinLnBrk="1"/>
          <a:r>
            <a:rPr lang="ko-KR" altLang="en-US" sz="1600" dirty="0" smtClean="0">
              <a:solidFill>
                <a:schemeClr val="tx1"/>
              </a:solidFill>
            </a:rPr>
            <a:t>지역사업 종합시스템 확대 구축</a:t>
          </a:r>
        </a:p>
      </dgm:t>
    </dgm:pt>
    <dgm:pt modelId="{52561F96-45A9-42AB-9455-79C23993033A}" type="parTrans" cxnId="{A3691614-7C16-42AD-80A3-36400ACF127A}">
      <dgm:prSet/>
      <dgm:spPr/>
      <dgm:t>
        <a:bodyPr/>
        <a:lstStyle/>
        <a:p>
          <a:pPr latinLnBrk="1"/>
          <a:endParaRPr lang="ko-KR" altLang="en-US"/>
        </a:p>
      </dgm:t>
    </dgm:pt>
    <dgm:pt modelId="{4C47B391-BD80-4D5E-83A0-FFB368E4326E}" type="sibTrans" cxnId="{A3691614-7C16-42AD-80A3-36400ACF127A}">
      <dgm:prSet/>
      <dgm:spPr/>
      <dgm:t>
        <a:bodyPr/>
        <a:lstStyle/>
        <a:p>
          <a:pPr latinLnBrk="1"/>
          <a:endParaRPr lang="ko-KR" altLang="en-US"/>
        </a:p>
      </dgm:t>
    </dgm:pt>
    <dgm:pt modelId="{0ACA5CFE-B6FA-48EE-AECE-6F8ACDDDF319}" type="pres">
      <dgm:prSet presAssocID="{44A43A2D-F5F9-4B7D-9BFB-87C59B82F9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CE45A79-EE26-46FA-9E80-E62A8DCB4836}" type="pres">
      <dgm:prSet presAssocID="{6C756BED-DBAD-422A-BAB5-F87546AB79EB}" presName="parentLin" presStyleCnt="0"/>
      <dgm:spPr/>
    </dgm:pt>
    <dgm:pt modelId="{D7E97298-D028-42E9-874C-FE5EB760BE74}" type="pres">
      <dgm:prSet presAssocID="{6C756BED-DBAD-422A-BAB5-F87546AB79EB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C4C9DE0-7F52-4CC9-8B25-C8C1AD27DDEF}" type="pres">
      <dgm:prSet presAssocID="{6C756BED-DBAD-422A-BAB5-F87546AB79EB}" presName="parentText" presStyleLbl="node1" presStyleIdx="0" presStyleCnt="3" custScaleX="98034" custScaleY="25615" custLinFactNeighborY="-422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FEDE79-58D0-4B5D-BE2F-9D2DE217E471}" type="pres">
      <dgm:prSet presAssocID="{6C756BED-DBAD-422A-BAB5-F87546AB79EB}" presName="negativeSpace" presStyleCnt="0"/>
      <dgm:spPr/>
    </dgm:pt>
    <dgm:pt modelId="{1E9DCEC5-957C-4774-9CA4-EEA756BF3405}" type="pres">
      <dgm:prSet presAssocID="{6C756BED-DBAD-422A-BAB5-F87546AB79EB}" presName="childText" presStyleLbl="conFgAcc1" presStyleIdx="0" presStyleCnt="3" custLinFactY="-1117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3AB070-3A0E-40B8-8FEC-9A7E5F6C6DF3}" type="pres">
      <dgm:prSet presAssocID="{EBE6743A-C745-48DC-B788-89622D00A54D}" presName="spaceBetweenRectangles" presStyleCnt="0"/>
      <dgm:spPr/>
    </dgm:pt>
    <dgm:pt modelId="{504592E3-8438-4A78-85F1-2B49E819B041}" type="pres">
      <dgm:prSet presAssocID="{8CB76534-1522-48A1-807E-65BF9A2688E9}" presName="parentLin" presStyleCnt="0"/>
      <dgm:spPr/>
    </dgm:pt>
    <dgm:pt modelId="{8492D775-0501-4A15-82A3-B8256459E565}" type="pres">
      <dgm:prSet presAssocID="{8CB76534-1522-48A1-807E-65BF9A2688E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18A22A7-6844-4276-8316-77E03F3FAEEC}" type="pres">
      <dgm:prSet presAssocID="{8CB76534-1522-48A1-807E-65BF9A2688E9}" presName="parentText" presStyleLbl="node1" presStyleIdx="1" presStyleCnt="3" custScaleY="26570" custLinFactNeighborY="-2349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0CE83-E9AC-449F-8F1C-6079ABCD2993}" type="pres">
      <dgm:prSet presAssocID="{8CB76534-1522-48A1-807E-65BF9A2688E9}" presName="negativeSpace" presStyleCnt="0"/>
      <dgm:spPr/>
    </dgm:pt>
    <dgm:pt modelId="{415ABE4F-357E-47E6-A028-A3A0BA3016B6}" type="pres">
      <dgm:prSet presAssocID="{8CB76534-1522-48A1-807E-65BF9A2688E9}" presName="childText" presStyleLbl="conFgAcc1" presStyleIdx="1" presStyleCnt="3" custScaleY="97995" custLinFactNeighborY="-36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86F996-EF5A-413D-8F45-DFCB2AA6904A}" type="pres">
      <dgm:prSet presAssocID="{1ED629DF-6F29-413D-9A59-7363DF53F03A}" presName="spaceBetweenRectangles" presStyleCnt="0"/>
      <dgm:spPr/>
    </dgm:pt>
    <dgm:pt modelId="{D7CC1B3A-C769-4E0D-A0F9-F7D238A9E632}" type="pres">
      <dgm:prSet presAssocID="{2C237280-27D9-421B-A48E-98CB2EE73779}" presName="parentLin" presStyleCnt="0"/>
      <dgm:spPr/>
    </dgm:pt>
    <dgm:pt modelId="{9F570A30-6E8F-41E6-A202-41EBAE8E248E}" type="pres">
      <dgm:prSet presAssocID="{2C237280-27D9-421B-A48E-98CB2EE73779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CC4929F-195E-4B53-B8F1-20A7DAE09168}" type="pres">
      <dgm:prSet presAssocID="{2C237280-27D9-421B-A48E-98CB2EE73779}" presName="parentText" presStyleLbl="node1" presStyleIdx="2" presStyleCnt="3" custScaleX="101931" custScaleY="28560" custLinFactNeighborY="-1344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9DEED9-7EAF-4397-B33A-CAE0FC84466B}" type="pres">
      <dgm:prSet presAssocID="{2C237280-27D9-421B-A48E-98CB2EE73779}" presName="negativeSpace" presStyleCnt="0"/>
      <dgm:spPr/>
    </dgm:pt>
    <dgm:pt modelId="{BF2460BD-EFFE-44D7-B5B4-CBC4499A28A5}" type="pres">
      <dgm:prSet presAssocID="{2C237280-27D9-421B-A48E-98CB2EE73779}" presName="childText" presStyleLbl="conFgAcc1" presStyleIdx="2" presStyleCnt="3" custScaleY="90101" custLinFactNeighborY="1664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E4B2673-9C00-4A83-A2EA-3135A4DDFE36}" srcId="{6C756BED-DBAD-422A-BAB5-F87546AB79EB}" destId="{8D326435-4D09-4735-B3CD-BBC1D0087B27}" srcOrd="0" destOrd="0" parTransId="{C59789B5-1594-46E4-8E27-625F1076DEAF}" sibTransId="{AC81E7A2-67A2-4C98-8EEA-D55AE7F099C7}"/>
    <dgm:cxn modelId="{8989CBBA-A5EA-40EE-9344-B65CC7B6A1D4}" type="presOf" srcId="{6C756BED-DBAD-422A-BAB5-F87546AB79EB}" destId="{DC4C9DE0-7F52-4CC9-8B25-C8C1AD27DDEF}" srcOrd="1" destOrd="0" presId="urn:microsoft.com/office/officeart/2005/8/layout/list1"/>
    <dgm:cxn modelId="{A9AFFEFB-8F62-4FB8-959E-DAEE35E13067}" type="presOf" srcId="{44A43A2D-F5F9-4B7D-9BFB-87C59B82F91E}" destId="{0ACA5CFE-B6FA-48EE-AECE-6F8ACDDDF319}" srcOrd="0" destOrd="0" presId="urn:microsoft.com/office/officeart/2005/8/layout/list1"/>
    <dgm:cxn modelId="{7EA19886-0990-48D1-A249-A531321141C7}" type="presOf" srcId="{8CB76534-1522-48A1-807E-65BF9A2688E9}" destId="{A18A22A7-6844-4276-8316-77E03F3FAEEC}" srcOrd="1" destOrd="0" presId="urn:microsoft.com/office/officeart/2005/8/layout/list1"/>
    <dgm:cxn modelId="{77FF4F37-99BC-4F0C-8D50-C655C35FA9EE}" type="presOf" srcId="{56B2F894-278E-4CD6-AB7D-8175F9A6C6D6}" destId="{BF2460BD-EFFE-44D7-B5B4-CBC4499A28A5}" srcOrd="0" destOrd="2" presId="urn:microsoft.com/office/officeart/2005/8/layout/list1"/>
    <dgm:cxn modelId="{D245DCBD-5067-42E1-8B6E-91D99FB698BB}" type="presOf" srcId="{8D326435-4D09-4735-B3CD-BBC1D0087B27}" destId="{1E9DCEC5-957C-4774-9CA4-EEA756BF3405}" srcOrd="0" destOrd="0" presId="urn:microsoft.com/office/officeart/2005/8/layout/list1"/>
    <dgm:cxn modelId="{AB43F97C-A8C5-4EC2-88DD-A89312409598}" srcId="{2C237280-27D9-421B-A48E-98CB2EE73779}" destId="{77E7B237-5E70-4471-A6A3-999A3F4B199A}" srcOrd="1" destOrd="0" parTransId="{D7B02E1B-E906-48CF-8B24-EC862BB4BA24}" sibTransId="{125528A2-5B3A-4C2C-9A6C-B7A2A7CB41A5}"/>
    <dgm:cxn modelId="{FB999CF7-35A4-432F-AF49-FE43A4A93CC2}" srcId="{8CB76534-1522-48A1-807E-65BF9A2688E9}" destId="{14B95FF7-0373-4D85-974A-4242066E71A7}" srcOrd="1" destOrd="0" parTransId="{5CAA5344-E547-4E30-8E7C-2D3B3690D501}" sibTransId="{9D1B7608-FB8F-41E7-BE0A-61271045AEA3}"/>
    <dgm:cxn modelId="{CEF5C075-C48F-44DF-84F9-843750CC77BF}" srcId="{44A43A2D-F5F9-4B7D-9BFB-87C59B82F91E}" destId="{8CB76534-1522-48A1-807E-65BF9A2688E9}" srcOrd="1" destOrd="0" parTransId="{3780B38F-7052-48D9-8BF9-89C27797734E}" sibTransId="{1ED629DF-6F29-413D-9A59-7363DF53F03A}"/>
    <dgm:cxn modelId="{1A9FAB39-8C95-43E6-9BF3-85B5B4281422}" type="presOf" srcId="{8CB76534-1522-48A1-807E-65BF9A2688E9}" destId="{8492D775-0501-4A15-82A3-B8256459E565}" srcOrd="0" destOrd="0" presId="urn:microsoft.com/office/officeart/2005/8/layout/list1"/>
    <dgm:cxn modelId="{A3691614-7C16-42AD-80A3-36400ACF127A}" srcId="{2C237280-27D9-421B-A48E-98CB2EE73779}" destId="{56B2F894-278E-4CD6-AB7D-8175F9A6C6D6}" srcOrd="2" destOrd="0" parTransId="{52561F96-45A9-42AB-9455-79C23993033A}" sibTransId="{4C47B391-BD80-4D5E-83A0-FFB368E4326E}"/>
    <dgm:cxn modelId="{A1A8CBEF-9D07-42D7-BF03-417E935AE8E4}" srcId="{6C756BED-DBAD-422A-BAB5-F87546AB79EB}" destId="{D317187B-9502-478A-B7E4-49314BFDE2AF}" srcOrd="1" destOrd="0" parTransId="{94ED2CDB-2117-4979-BCDC-EDE8142D7289}" sibTransId="{6A1E8DAF-BEBA-49E9-A078-7BD714D5A6D3}"/>
    <dgm:cxn modelId="{B72370D4-E400-4FB2-AFDB-56322AA3950E}" type="presOf" srcId="{D317187B-9502-478A-B7E4-49314BFDE2AF}" destId="{1E9DCEC5-957C-4774-9CA4-EEA756BF3405}" srcOrd="0" destOrd="1" presId="urn:microsoft.com/office/officeart/2005/8/layout/list1"/>
    <dgm:cxn modelId="{8D4E2CB5-97E2-4C4C-9CDC-66C863C8DDAE}" srcId="{8CB76534-1522-48A1-807E-65BF9A2688E9}" destId="{F1DD3EB4-2D26-4D9E-B473-16CD056F8AEA}" srcOrd="0" destOrd="0" parTransId="{03E1E739-D422-4C75-9FF7-82509C6CEF7D}" sibTransId="{03F44ECE-9BE0-4D3D-BDC4-AFD3E18F171D}"/>
    <dgm:cxn modelId="{884FD962-D79F-410D-B370-1113B3318B1E}" type="presOf" srcId="{77E7B237-5E70-4471-A6A3-999A3F4B199A}" destId="{BF2460BD-EFFE-44D7-B5B4-CBC4499A28A5}" srcOrd="0" destOrd="1" presId="urn:microsoft.com/office/officeart/2005/8/layout/list1"/>
    <dgm:cxn modelId="{08E6BB02-D210-4854-85E6-11B99430CDBE}" type="presOf" srcId="{6C756BED-DBAD-422A-BAB5-F87546AB79EB}" destId="{D7E97298-D028-42E9-874C-FE5EB760BE74}" srcOrd="0" destOrd="0" presId="urn:microsoft.com/office/officeart/2005/8/layout/list1"/>
    <dgm:cxn modelId="{274D0439-3B8C-421E-9295-79B681C3B618}" type="presOf" srcId="{57C2E1FD-4633-4A85-BC0E-257B1B35AC06}" destId="{415ABE4F-357E-47E6-A028-A3A0BA3016B6}" srcOrd="0" destOrd="2" presId="urn:microsoft.com/office/officeart/2005/8/layout/list1"/>
    <dgm:cxn modelId="{FE75E02C-368C-4023-BA60-B9B77A15554A}" type="presOf" srcId="{14B95FF7-0373-4D85-974A-4242066E71A7}" destId="{415ABE4F-357E-47E6-A028-A3A0BA3016B6}" srcOrd="0" destOrd="1" presId="urn:microsoft.com/office/officeart/2005/8/layout/list1"/>
    <dgm:cxn modelId="{1BB03ADC-61AB-449D-977A-DB3E80ED3FD0}" srcId="{8CB76534-1522-48A1-807E-65BF9A2688E9}" destId="{57C2E1FD-4633-4A85-BC0E-257B1B35AC06}" srcOrd="2" destOrd="0" parTransId="{CD546F93-6A57-4103-966C-50FB00A2A197}" sibTransId="{4ECC47BD-4179-4B1D-B52F-D721F6EC0F2C}"/>
    <dgm:cxn modelId="{54E79372-C50F-4643-A1CC-378D7EA89DBB}" srcId="{2C237280-27D9-421B-A48E-98CB2EE73779}" destId="{16E89983-F76C-4E65-B9B1-E4BAB40BEAB7}" srcOrd="0" destOrd="0" parTransId="{723E810A-CF42-4AE0-A509-46B8E3922E24}" sibTransId="{2B2D322B-DE94-4965-B7D6-B94221383E10}"/>
    <dgm:cxn modelId="{60E8988B-5F77-4486-B6CF-FECC0E023960}" type="presOf" srcId="{1EE56938-0C9D-4C27-A406-255FEE776F2F}" destId="{1E9DCEC5-957C-4774-9CA4-EEA756BF3405}" srcOrd="0" destOrd="2" presId="urn:microsoft.com/office/officeart/2005/8/layout/list1"/>
    <dgm:cxn modelId="{52AF92F4-63EE-4696-9031-08F2392024D8}" type="presOf" srcId="{2C237280-27D9-421B-A48E-98CB2EE73779}" destId="{8CC4929F-195E-4B53-B8F1-20A7DAE09168}" srcOrd="1" destOrd="0" presId="urn:microsoft.com/office/officeart/2005/8/layout/list1"/>
    <dgm:cxn modelId="{5097D1DA-D3A3-4718-8755-DF16F70783AA}" srcId="{44A43A2D-F5F9-4B7D-9BFB-87C59B82F91E}" destId="{6C756BED-DBAD-422A-BAB5-F87546AB79EB}" srcOrd="0" destOrd="0" parTransId="{D17D0BE5-A781-4BC9-B75F-CC21AABFAE3D}" sibTransId="{EBE6743A-C745-48DC-B788-89622D00A54D}"/>
    <dgm:cxn modelId="{93EBF5FF-5DF2-42AF-841F-A85E99EDC185}" srcId="{44A43A2D-F5F9-4B7D-9BFB-87C59B82F91E}" destId="{2C237280-27D9-421B-A48E-98CB2EE73779}" srcOrd="2" destOrd="0" parTransId="{9505EECA-73FD-4D08-99B0-4F745F8FCA66}" sibTransId="{A97D4F55-638E-4AFA-8D54-01EB4A45290F}"/>
    <dgm:cxn modelId="{BDF8DF67-F554-4131-A4F0-9890FE43B506}" type="presOf" srcId="{2C237280-27D9-421B-A48E-98CB2EE73779}" destId="{9F570A30-6E8F-41E6-A202-41EBAE8E248E}" srcOrd="0" destOrd="0" presId="urn:microsoft.com/office/officeart/2005/8/layout/list1"/>
    <dgm:cxn modelId="{8E2A6FC1-EC53-432C-85BA-07A8D6656AA6}" type="presOf" srcId="{F1DD3EB4-2D26-4D9E-B473-16CD056F8AEA}" destId="{415ABE4F-357E-47E6-A028-A3A0BA3016B6}" srcOrd="0" destOrd="0" presId="urn:microsoft.com/office/officeart/2005/8/layout/list1"/>
    <dgm:cxn modelId="{B2DCAC5B-AF8E-475C-949F-1F93CC99158D}" srcId="{6C756BED-DBAD-422A-BAB5-F87546AB79EB}" destId="{1EE56938-0C9D-4C27-A406-255FEE776F2F}" srcOrd="2" destOrd="0" parTransId="{C682BF77-7D10-478C-BA8D-C267EFDB18BC}" sibTransId="{3F66A2F9-C5A1-4EEB-8484-99F2E93E4890}"/>
    <dgm:cxn modelId="{AE0E87F1-244F-48AF-AA64-35A8D5327E15}" type="presOf" srcId="{16E89983-F76C-4E65-B9B1-E4BAB40BEAB7}" destId="{BF2460BD-EFFE-44D7-B5B4-CBC4499A28A5}" srcOrd="0" destOrd="0" presId="urn:microsoft.com/office/officeart/2005/8/layout/list1"/>
    <dgm:cxn modelId="{67621282-E011-458E-B9C5-23F77BD58F62}" type="presParOf" srcId="{0ACA5CFE-B6FA-48EE-AECE-6F8ACDDDF319}" destId="{2CE45A79-EE26-46FA-9E80-E62A8DCB4836}" srcOrd="0" destOrd="0" presId="urn:microsoft.com/office/officeart/2005/8/layout/list1"/>
    <dgm:cxn modelId="{BCF44EC2-791C-484C-88CA-BE41FEAB6904}" type="presParOf" srcId="{2CE45A79-EE26-46FA-9E80-E62A8DCB4836}" destId="{D7E97298-D028-42E9-874C-FE5EB760BE74}" srcOrd="0" destOrd="0" presId="urn:microsoft.com/office/officeart/2005/8/layout/list1"/>
    <dgm:cxn modelId="{42338152-7710-4F2C-95E0-E2C32B4E9169}" type="presParOf" srcId="{2CE45A79-EE26-46FA-9E80-E62A8DCB4836}" destId="{DC4C9DE0-7F52-4CC9-8B25-C8C1AD27DDEF}" srcOrd="1" destOrd="0" presId="urn:microsoft.com/office/officeart/2005/8/layout/list1"/>
    <dgm:cxn modelId="{0B1BEE56-2CB4-4E97-872F-5FF2EA70D79E}" type="presParOf" srcId="{0ACA5CFE-B6FA-48EE-AECE-6F8ACDDDF319}" destId="{5DFEDE79-58D0-4B5D-BE2F-9D2DE217E471}" srcOrd="1" destOrd="0" presId="urn:microsoft.com/office/officeart/2005/8/layout/list1"/>
    <dgm:cxn modelId="{32D58E98-D8D5-4F9A-AC6A-4C84025600F0}" type="presParOf" srcId="{0ACA5CFE-B6FA-48EE-AECE-6F8ACDDDF319}" destId="{1E9DCEC5-957C-4774-9CA4-EEA756BF3405}" srcOrd="2" destOrd="0" presId="urn:microsoft.com/office/officeart/2005/8/layout/list1"/>
    <dgm:cxn modelId="{40B8206D-D829-417E-BD9B-F01FDA7D5D26}" type="presParOf" srcId="{0ACA5CFE-B6FA-48EE-AECE-6F8ACDDDF319}" destId="{1F3AB070-3A0E-40B8-8FEC-9A7E5F6C6DF3}" srcOrd="3" destOrd="0" presId="urn:microsoft.com/office/officeart/2005/8/layout/list1"/>
    <dgm:cxn modelId="{0B6F8E7E-7577-4E1A-99E4-6C19A3E49362}" type="presParOf" srcId="{0ACA5CFE-B6FA-48EE-AECE-6F8ACDDDF319}" destId="{504592E3-8438-4A78-85F1-2B49E819B041}" srcOrd="4" destOrd="0" presId="urn:microsoft.com/office/officeart/2005/8/layout/list1"/>
    <dgm:cxn modelId="{591F04CA-E649-4283-A172-4CBF7B380E89}" type="presParOf" srcId="{504592E3-8438-4A78-85F1-2B49E819B041}" destId="{8492D775-0501-4A15-82A3-B8256459E565}" srcOrd="0" destOrd="0" presId="urn:microsoft.com/office/officeart/2005/8/layout/list1"/>
    <dgm:cxn modelId="{9884CB7C-244C-4481-BD9A-028FD0691834}" type="presParOf" srcId="{504592E3-8438-4A78-85F1-2B49E819B041}" destId="{A18A22A7-6844-4276-8316-77E03F3FAEEC}" srcOrd="1" destOrd="0" presId="urn:microsoft.com/office/officeart/2005/8/layout/list1"/>
    <dgm:cxn modelId="{1918F523-A7DA-4C9C-AF14-80377F0D978D}" type="presParOf" srcId="{0ACA5CFE-B6FA-48EE-AECE-6F8ACDDDF319}" destId="{2BA0CE83-E9AC-449F-8F1C-6079ABCD2993}" srcOrd="5" destOrd="0" presId="urn:microsoft.com/office/officeart/2005/8/layout/list1"/>
    <dgm:cxn modelId="{7503DF24-0278-48B7-B1A2-FE801074B730}" type="presParOf" srcId="{0ACA5CFE-B6FA-48EE-AECE-6F8ACDDDF319}" destId="{415ABE4F-357E-47E6-A028-A3A0BA3016B6}" srcOrd="6" destOrd="0" presId="urn:microsoft.com/office/officeart/2005/8/layout/list1"/>
    <dgm:cxn modelId="{F4ABE55B-796E-40C1-BDF9-9C91A00A8A6E}" type="presParOf" srcId="{0ACA5CFE-B6FA-48EE-AECE-6F8ACDDDF319}" destId="{E286F996-EF5A-413D-8F45-DFCB2AA6904A}" srcOrd="7" destOrd="0" presId="urn:microsoft.com/office/officeart/2005/8/layout/list1"/>
    <dgm:cxn modelId="{1654EB34-E86C-49FE-9FFE-66F2AFE8A62A}" type="presParOf" srcId="{0ACA5CFE-B6FA-48EE-AECE-6F8ACDDDF319}" destId="{D7CC1B3A-C769-4E0D-A0F9-F7D238A9E632}" srcOrd="8" destOrd="0" presId="urn:microsoft.com/office/officeart/2005/8/layout/list1"/>
    <dgm:cxn modelId="{852454CD-415C-49D8-8E0B-7565C7A728FC}" type="presParOf" srcId="{D7CC1B3A-C769-4E0D-A0F9-F7D238A9E632}" destId="{9F570A30-6E8F-41E6-A202-41EBAE8E248E}" srcOrd="0" destOrd="0" presId="urn:microsoft.com/office/officeart/2005/8/layout/list1"/>
    <dgm:cxn modelId="{5A21B2CE-5ECF-4867-A4C8-809EBB6F2B53}" type="presParOf" srcId="{D7CC1B3A-C769-4E0D-A0F9-F7D238A9E632}" destId="{8CC4929F-195E-4B53-B8F1-20A7DAE09168}" srcOrd="1" destOrd="0" presId="urn:microsoft.com/office/officeart/2005/8/layout/list1"/>
    <dgm:cxn modelId="{F4F6F766-4163-4B3C-AF79-4D85375CE53E}" type="presParOf" srcId="{0ACA5CFE-B6FA-48EE-AECE-6F8ACDDDF319}" destId="{309DEED9-7EAF-4397-B33A-CAE0FC84466B}" srcOrd="9" destOrd="0" presId="urn:microsoft.com/office/officeart/2005/8/layout/list1"/>
    <dgm:cxn modelId="{C66A5489-D5A3-48F7-BF89-7C388DF15918}" type="presParOf" srcId="{0ACA5CFE-B6FA-48EE-AECE-6F8ACDDDF319}" destId="{BF2460BD-EFFE-44D7-B5B4-CBC4499A28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242B1F-F398-4889-B516-2961D8207249}">
      <dsp:nvSpPr>
        <dsp:cNvPr id="0" name=""/>
        <dsp:cNvSpPr/>
      </dsp:nvSpPr>
      <dsp:spPr>
        <a:xfrm>
          <a:off x="0" y="37655"/>
          <a:ext cx="7776864" cy="1543500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728980" rIns="603571" bIns="113792" numCol="1" spcCol="1270" anchor="t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0" kern="1200" dirty="0" smtClean="0">
              <a:solidFill>
                <a:schemeClr val="tx1"/>
              </a:solidFill>
            </a:rPr>
            <a:t>지식경제 </a:t>
          </a:r>
          <a:r>
            <a:rPr lang="en-US" altLang="ko-KR" sz="1600" b="0" kern="1200" dirty="0" smtClean="0">
              <a:solidFill>
                <a:schemeClr val="tx1"/>
              </a:solidFill>
            </a:rPr>
            <a:t>R&amp;D </a:t>
          </a:r>
          <a:r>
            <a:rPr lang="ko-KR" altLang="en-US" sz="1600" b="0" kern="1200" dirty="0" smtClean="0">
              <a:solidFill>
                <a:schemeClr val="tx1"/>
              </a:solidFill>
            </a:rPr>
            <a:t>중장기 전략수립 및 산업기술혁신을 위한 정책연구</a:t>
          </a:r>
          <a:endParaRPr lang="ko-KR" altLang="en-US" sz="1600" b="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0" kern="1200" dirty="0" err="1" smtClean="0">
              <a:solidFill>
                <a:schemeClr val="tx1"/>
              </a:solidFill>
            </a:rPr>
            <a:t>창의선도형</a:t>
          </a:r>
          <a:r>
            <a:rPr lang="ko-KR" altLang="en-US" sz="1600" b="0" kern="1200" dirty="0" smtClean="0">
              <a:solidFill>
                <a:schemeClr val="tx1"/>
              </a:solidFill>
            </a:rPr>
            <a:t> </a:t>
          </a:r>
          <a:r>
            <a:rPr lang="en-US" altLang="ko-KR" sz="1600" b="0" kern="1200" dirty="0" smtClean="0">
              <a:solidFill>
                <a:schemeClr val="tx1"/>
              </a:solidFill>
            </a:rPr>
            <a:t>R&amp;D3.0 </a:t>
          </a:r>
          <a:r>
            <a:rPr lang="ko-KR" altLang="en-US" sz="1600" b="0" kern="1200" dirty="0" smtClean="0">
              <a:solidFill>
                <a:schemeClr val="tx1"/>
              </a:solidFill>
            </a:rPr>
            <a:t>기반의 </a:t>
          </a:r>
          <a:r>
            <a:rPr lang="en-US" altLang="ko-KR" sz="1600" b="0" kern="1200" dirty="0" smtClean="0">
              <a:solidFill>
                <a:schemeClr val="tx1"/>
              </a:solidFill>
            </a:rPr>
            <a:t>R&amp;D </a:t>
          </a:r>
          <a:r>
            <a:rPr lang="ko-KR" altLang="en-US" sz="1600" b="0" kern="1200" dirty="0" smtClean="0">
              <a:solidFill>
                <a:schemeClr val="tx1"/>
              </a:solidFill>
            </a:rPr>
            <a:t>프로세스 혁신</a:t>
          </a:r>
        </a:p>
      </dsp:txBody>
      <dsp:txXfrm>
        <a:off x="0" y="37655"/>
        <a:ext cx="7776864" cy="1543500"/>
      </dsp:txXfrm>
    </dsp:sp>
    <dsp:sp modelId="{4E70444E-06AC-41DD-9292-F0DD49391FA1}">
      <dsp:nvSpPr>
        <dsp:cNvPr id="0" name=""/>
        <dsp:cNvSpPr/>
      </dsp:nvSpPr>
      <dsp:spPr>
        <a:xfrm>
          <a:off x="384993" y="73032"/>
          <a:ext cx="5443804" cy="457759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1016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산업기술 패러다임 변화를 선도하는 정책기획</a:t>
          </a:r>
          <a:endParaRPr lang="ko-KR" altLang="en-US" sz="1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4993" y="73032"/>
        <a:ext cx="5443804" cy="457759"/>
      </dsp:txXfrm>
    </dsp:sp>
    <dsp:sp modelId="{4EC03602-2905-4169-9426-61427270E92B}">
      <dsp:nvSpPr>
        <dsp:cNvPr id="0" name=""/>
        <dsp:cNvSpPr/>
      </dsp:nvSpPr>
      <dsp:spPr>
        <a:xfrm>
          <a:off x="0" y="1748200"/>
          <a:ext cx="7776864" cy="2094750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728980" rIns="603571" bIns="113792" numCol="1" spcCol="1270" anchor="t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 </a:t>
          </a:r>
          <a:r>
            <a:rPr lang="ko-KR" altLang="en-US" sz="1600" b="0" kern="120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기술로드맵</a:t>
          </a:r>
          <a:r>
            <a:rPr lang="ko-KR" altLang="en-US" sz="16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기획체계 개선</a:t>
          </a:r>
          <a:endParaRPr lang="ko-KR" altLang="en-US" sz="1600" b="0" kern="1200" dirty="0">
            <a:solidFill>
              <a:schemeClr val="tx1"/>
            </a:solidFill>
          </a:endParaRPr>
        </a:p>
        <a:p>
          <a:pPr marL="228600" lvl="2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b="0" kern="1200" dirty="0" smtClean="0">
              <a:solidFill>
                <a:schemeClr val="tx1"/>
              </a:solidFill>
            </a:rPr>
            <a:t> </a:t>
          </a:r>
          <a:r>
            <a:rPr lang="ko-KR" altLang="en-US" sz="1200" b="0" kern="1200" dirty="0" smtClean="0">
              <a:solidFill>
                <a:schemeClr val="tx1"/>
              </a:solidFill>
            </a:rPr>
            <a:t>사전 수요파악 및 통합 기획 추진 및 </a:t>
          </a:r>
          <a:r>
            <a:rPr lang="en-US" altLang="ko-KR" sz="1200" b="0" kern="1200" dirty="0" smtClean="0">
              <a:solidFill>
                <a:schemeClr val="tx1"/>
              </a:solidFill>
            </a:rPr>
            <a:t>PD</a:t>
          </a:r>
          <a:r>
            <a:rPr lang="ko-KR" altLang="en-US" sz="1200" b="0" kern="1200" dirty="0" smtClean="0">
              <a:solidFill>
                <a:schemeClr val="tx1"/>
              </a:solidFill>
            </a:rPr>
            <a:t>의 기획 참여확대 등</a:t>
          </a:r>
          <a:endParaRPr lang="ko-KR" altLang="en-US" sz="1200" b="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0" kern="120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산업기술로드맵</a:t>
          </a:r>
          <a:r>
            <a:rPr lang="ko-KR" altLang="en-US" sz="16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600" b="0" kern="1200" dirty="0" err="1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활용성</a:t>
          </a:r>
          <a:r>
            <a:rPr lang="ko-KR" altLang="en-US" sz="16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증대</a:t>
          </a:r>
        </a:p>
        <a:p>
          <a:pPr marL="228600" lvl="2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다양한 수요에 활용 가능한 </a:t>
          </a:r>
          <a:r>
            <a:rPr lang="en-US" altLang="ko-KR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R&amp;D </a:t>
          </a:r>
          <a:r>
            <a:rPr lang="ko-KR" altLang="en-US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전략유형 다각화 및 중소</a:t>
          </a:r>
          <a:r>
            <a:rPr lang="en-US" altLang="ko-KR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200" b="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중견기업의 활용 유도</a:t>
          </a:r>
        </a:p>
      </dsp:txBody>
      <dsp:txXfrm>
        <a:off x="0" y="1748200"/>
        <a:ext cx="7776864" cy="2094750"/>
      </dsp:txXfrm>
    </dsp:sp>
    <dsp:sp modelId="{AA08AF9C-E2F1-4C79-B701-A9B5D09C92CD}">
      <dsp:nvSpPr>
        <dsp:cNvPr id="0" name=""/>
        <dsp:cNvSpPr/>
      </dsp:nvSpPr>
      <dsp:spPr>
        <a:xfrm>
          <a:off x="384993" y="1800831"/>
          <a:ext cx="5443804" cy="495357"/>
        </a:xfrm>
        <a:prstGeom prst="roundRect">
          <a:avLst/>
        </a:prstGeom>
        <a:gradFill rotWithShape="0">
          <a:gsLst>
            <a:gs pos="0">
              <a:schemeClr val="accent3">
                <a:lumMod val="5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1" strike="noStrike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2012 </a:t>
          </a:r>
          <a:r>
            <a:rPr lang="ko-KR" altLang="en-US" sz="1800" b="1" strike="noStrike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산업기술로드맵</a:t>
          </a:r>
          <a:r>
            <a:rPr lang="ko-KR" altLang="en-US" sz="1800" b="1" strike="noStrike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수립 및 활용</a:t>
          </a:r>
          <a:endParaRPr lang="ko-KR" altLang="en-US" sz="1800" b="1" strike="noStrike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sp:txBody>
      <dsp:txXfrm>
        <a:off x="384993" y="1800831"/>
        <a:ext cx="5443804" cy="495357"/>
      </dsp:txXfrm>
    </dsp:sp>
    <dsp:sp modelId="{49FED9D0-20BD-4D29-9A9A-4E941EC1162E}">
      <dsp:nvSpPr>
        <dsp:cNvPr id="0" name=""/>
        <dsp:cNvSpPr/>
      </dsp:nvSpPr>
      <dsp:spPr>
        <a:xfrm>
          <a:off x="0" y="3964172"/>
          <a:ext cx="7776864" cy="1543500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3571" tIns="728980" rIns="603571" bIns="113792" numCol="1" spcCol="1270" anchor="t" anchorCtr="0">
          <a:noAutofit/>
        </a:bodyPr>
        <a:lstStyle/>
        <a:p>
          <a:pPr marL="171450" lvl="1" indent="-171450" algn="l" defTabSz="71120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주요이슈 발굴 및 지식 확산을 위한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분과포럼 구축 및 운영</a:t>
          </a:r>
          <a:endParaRPr lang="ko-KR" altLang="en-US" sz="1600" b="0" kern="1200" dirty="0">
            <a:solidFill>
              <a:schemeClr val="tx1"/>
            </a:solidFill>
          </a:endParaRPr>
        </a:p>
        <a:p>
          <a:pPr marL="171450" lvl="1" indent="-171450" algn="l" defTabSz="71120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제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4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차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포럼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(2012) 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개최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: 2012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년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11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월 </a:t>
          </a:r>
          <a:r>
            <a: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2</a:t>
          </a:r>
          <a:r>
            <a:rPr kumimoji="0" lang="ko-KR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주차</a:t>
          </a:r>
        </a:p>
      </dsp:txBody>
      <dsp:txXfrm>
        <a:off x="0" y="3964172"/>
        <a:ext cx="7776864" cy="1543500"/>
      </dsp:txXfrm>
    </dsp:sp>
    <dsp:sp modelId="{17BCE771-8ABD-4E4D-939B-5523CE54E109}">
      <dsp:nvSpPr>
        <dsp:cNvPr id="0" name=""/>
        <dsp:cNvSpPr/>
      </dsp:nvSpPr>
      <dsp:spPr>
        <a:xfrm>
          <a:off x="388843" y="4031950"/>
          <a:ext cx="5443804" cy="448822"/>
        </a:xfrm>
        <a:prstGeom prst="roundRect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2540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Tech+ </a:t>
          </a:r>
          <a:r>
            <a:rPr kumimoji="0" lang="ko-KR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rPr>
            <a:t>포럼 운영</a:t>
          </a:r>
          <a:endParaRPr lang="ko-KR" altLang="en-US" sz="1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sp:txBody>
      <dsp:txXfrm>
        <a:off x="388843" y="4031950"/>
        <a:ext cx="5443804" cy="44882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9DCEC5-957C-4774-9CA4-EEA756BF3405}">
      <dsp:nvSpPr>
        <dsp:cNvPr id="0" name=""/>
        <dsp:cNvSpPr/>
      </dsp:nvSpPr>
      <dsp:spPr>
        <a:xfrm>
          <a:off x="0" y="0"/>
          <a:ext cx="7848872" cy="17119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13792" numCol="1" spcCol="1270" anchor="t" anchorCtr="0">
          <a:noAutofit/>
        </a:bodyPr>
        <a:lstStyle/>
        <a:p>
          <a:pPr marL="171450" lvl="1" indent="-171450" algn="l" defTabSz="7112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중장기 산학협력 종합계획의 수립과 추진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228600" lvl="2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kern="1200" dirty="0" smtClean="0">
              <a:solidFill>
                <a:schemeClr val="tx1"/>
              </a:solidFill>
            </a:rPr>
            <a:t> </a:t>
          </a:r>
          <a:r>
            <a:rPr lang="ko-KR" altLang="en-US" sz="1200" kern="1200" dirty="0" smtClean="0">
              <a:solidFill>
                <a:schemeClr val="tx1"/>
              </a:solidFill>
            </a:rPr>
            <a:t>기업이 주도하는 산학협력 사업모델 신규기획 및 산업계 수요가 반영된 사업모델 신규 기획</a:t>
          </a:r>
          <a:endParaRPr lang="ko-KR" altLang="en-US" sz="12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0" kern="1200" dirty="0" smtClean="0">
              <a:solidFill>
                <a:schemeClr val="tx1"/>
              </a:solidFill>
            </a:rPr>
            <a:t>기업수요에 기반한 산학협력 선도모델의 확산</a:t>
          </a:r>
          <a:endParaRPr lang="en-US" altLang="ko-KR" sz="1600" b="0" kern="1200" dirty="0" smtClean="0">
            <a:solidFill>
              <a:schemeClr val="tx1"/>
            </a:solidFill>
          </a:endParaRPr>
        </a:p>
      </dsp:txBody>
      <dsp:txXfrm>
        <a:off x="0" y="0"/>
        <a:ext cx="7848872" cy="1711926"/>
      </dsp:txXfrm>
    </dsp:sp>
    <dsp:sp modelId="{DC4C9DE0-7F52-4CC9-8B25-C8C1AD27DDEF}">
      <dsp:nvSpPr>
        <dsp:cNvPr id="0" name=""/>
        <dsp:cNvSpPr/>
      </dsp:nvSpPr>
      <dsp:spPr>
        <a:xfrm>
          <a:off x="392443" y="0"/>
          <a:ext cx="5386194" cy="483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latinLnBrk="1">
            <a:lnSpc>
              <a:spcPts val="3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기업주도형 산학협력사업의 추진</a:t>
          </a:r>
          <a:endParaRPr lang="ko-KR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92443" y="0"/>
        <a:ext cx="5386194" cy="483466"/>
      </dsp:txXfrm>
    </dsp:sp>
    <dsp:sp modelId="{415ABE4F-357E-47E6-A028-A3A0BA3016B6}">
      <dsp:nvSpPr>
        <dsp:cNvPr id="0" name=""/>
        <dsp:cNvSpPr/>
      </dsp:nvSpPr>
      <dsp:spPr>
        <a:xfrm>
          <a:off x="0" y="1846781"/>
          <a:ext cx="7848872" cy="18256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648000" rIns="360000" bIns="113792" numCol="1" spcCol="1270" anchor="t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인력사업 종합시행계획 수립과 성과분석 추진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공학교육혁신과정에 기업참여 활성화</a:t>
          </a: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산업기술인력의 기업 활용기반 확대</a:t>
          </a:r>
        </a:p>
      </dsp:txBody>
      <dsp:txXfrm>
        <a:off x="0" y="1846781"/>
        <a:ext cx="7848872" cy="1825626"/>
      </dsp:txXfrm>
    </dsp:sp>
    <dsp:sp modelId="{A18A22A7-6844-4276-8316-77E03F3FAEEC}">
      <dsp:nvSpPr>
        <dsp:cNvPr id="0" name=""/>
        <dsp:cNvSpPr/>
      </dsp:nvSpPr>
      <dsp:spPr>
        <a:xfrm>
          <a:off x="392443" y="1846788"/>
          <a:ext cx="5494210" cy="50149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산학협력 기반의 인력사업 추진</a:t>
          </a:r>
          <a:endParaRPr lang="ko-KR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sp:txBody>
      <dsp:txXfrm>
        <a:off x="392443" y="1846788"/>
        <a:ext cx="5494210" cy="501491"/>
      </dsp:txXfrm>
    </dsp:sp>
    <dsp:sp modelId="{BF2460BD-EFFE-44D7-B5B4-CBC4499A28A5}">
      <dsp:nvSpPr>
        <dsp:cNvPr id="0" name=""/>
        <dsp:cNvSpPr/>
      </dsp:nvSpPr>
      <dsp:spPr>
        <a:xfrm>
          <a:off x="0" y="3771319"/>
          <a:ext cx="7848872" cy="17692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80000" numCol="1" spcCol="1270" anchor="t" anchorCtr="0">
          <a:noAutofit/>
        </a:bodyPr>
        <a:lstStyle/>
        <a:p>
          <a:pPr marL="171450" lvl="1" indent="-171450" algn="l" defTabSz="71120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기술문화사업의 중장기 종합계획 수립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산업기술문화공간 건립 추진 및 기술문화 확산</a:t>
          </a:r>
          <a:endParaRPr lang="en-US" altLang="ko-KR" sz="1600" kern="1200"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</a:endParaRPr>
        </a:p>
        <a:p>
          <a:pPr marL="171450" lvl="1" indent="-171450" algn="l" defTabSz="71120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rPr>
            <a:t>창의적 기술교육의 활성화</a:t>
          </a:r>
          <a:endParaRPr lang="en-US" altLang="ko-KR" sz="1600" kern="1200"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</a:endParaRPr>
        </a:p>
      </dsp:txBody>
      <dsp:txXfrm>
        <a:off x="0" y="3771319"/>
        <a:ext cx="7848872" cy="1769295"/>
      </dsp:txXfrm>
    </dsp:sp>
    <dsp:sp modelId="{8CC4929F-195E-4B53-B8F1-20A7DAE09168}">
      <dsp:nvSpPr>
        <dsp:cNvPr id="0" name=""/>
        <dsp:cNvSpPr/>
      </dsp:nvSpPr>
      <dsp:spPr>
        <a:xfrm>
          <a:off x="392443" y="3765251"/>
          <a:ext cx="5600303" cy="53905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내실있는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기술문화사업의 추진</a:t>
          </a:r>
          <a:endParaRPr lang="ko-KR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맑은 고딕" pitchFamily="50" charset="-127"/>
            <a:ea typeface="맑은 고딕" pitchFamily="50" charset="-127"/>
          </a:endParaRPr>
        </a:p>
      </dsp:txBody>
      <dsp:txXfrm>
        <a:off x="392443" y="3765251"/>
        <a:ext cx="5600303" cy="5390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9DCEC5-957C-4774-9CA4-EEA756BF3405}">
      <dsp:nvSpPr>
        <dsp:cNvPr id="0" name=""/>
        <dsp:cNvSpPr/>
      </dsp:nvSpPr>
      <dsp:spPr>
        <a:xfrm>
          <a:off x="0" y="0"/>
          <a:ext cx="7848872" cy="19133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err="1" smtClean="0">
              <a:solidFill>
                <a:schemeClr val="tx1"/>
              </a:solidFill>
            </a:rPr>
            <a:t>국가기술사업화정보망</a:t>
          </a:r>
          <a:r>
            <a:rPr lang="en-US" altLang="en-US" sz="1600" kern="1200" dirty="0" smtClean="0">
              <a:solidFill>
                <a:schemeClr val="tx1"/>
              </a:solidFill>
            </a:rPr>
            <a:t>(TBN)</a:t>
          </a:r>
          <a:r>
            <a:rPr lang="ko-KR" altLang="en-US" sz="1600" kern="1200" dirty="0" smtClean="0">
              <a:solidFill>
                <a:schemeClr val="tx1"/>
              </a:solidFill>
            </a:rPr>
            <a:t>연계강화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기술이전 전담조직 전문성 및 역량 강화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수요 기반의 기술사업화 전문인력 양성</a:t>
          </a:r>
          <a:endParaRPr lang="ko-KR" altLang="en-US" sz="1600" kern="1200" dirty="0">
            <a:solidFill>
              <a:schemeClr val="tx1"/>
            </a:solidFill>
          </a:endParaRPr>
        </a:p>
      </dsp:txBody>
      <dsp:txXfrm>
        <a:off x="0" y="0"/>
        <a:ext cx="7848872" cy="1913329"/>
      </dsp:txXfrm>
    </dsp:sp>
    <dsp:sp modelId="{DC4C9DE0-7F52-4CC9-8B25-C8C1AD27DDEF}">
      <dsp:nvSpPr>
        <dsp:cNvPr id="0" name=""/>
        <dsp:cNvSpPr/>
      </dsp:nvSpPr>
      <dsp:spPr>
        <a:xfrm>
          <a:off x="392443" y="0"/>
          <a:ext cx="5386194" cy="483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시장 </a:t>
          </a:r>
          <a:r>
            <a:rPr lang="ko-KR" altLang="en-US" sz="18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중심형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인프라 강화</a:t>
          </a:r>
        </a:p>
      </dsp:txBody>
      <dsp:txXfrm>
        <a:off x="392443" y="0"/>
        <a:ext cx="5386194" cy="483466"/>
      </dsp:txXfrm>
    </dsp:sp>
    <dsp:sp modelId="{415ABE4F-357E-47E6-A028-A3A0BA3016B6}">
      <dsp:nvSpPr>
        <dsp:cNvPr id="0" name=""/>
        <dsp:cNvSpPr/>
      </dsp:nvSpPr>
      <dsp:spPr>
        <a:xfrm>
          <a:off x="0" y="1947482"/>
          <a:ext cx="7848872" cy="18256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648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민관 공동 기술사업화 펀드 투자 활성화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사업화 유망과제 발굴지원</a:t>
          </a:r>
          <a:r>
            <a:rPr lang="en-US" altLang="en-US" sz="1600" kern="1200" dirty="0" smtClean="0">
              <a:solidFill>
                <a:schemeClr val="tx1"/>
              </a:solidFill>
            </a:rPr>
            <a:t>(R&amp;BD) </a:t>
          </a:r>
          <a:r>
            <a:rPr lang="ko-KR" altLang="en-US" sz="1600" kern="1200" dirty="0" smtClean="0">
              <a:solidFill>
                <a:schemeClr val="tx1"/>
              </a:solidFill>
            </a:rPr>
            <a:t>및 글로벌 중견기업의 지원 확대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수요자 중심의 </a:t>
          </a:r>
          <a:r>
            <a:rPr lang="ko-KR" altLang="en-US" sz="1600" kern="1200" dirty="0" err="1" smtClean="0">
              <a:solidFill>
                <a:schemeClr val="tx1"/>
              </a:solidFill>
            </a:rPr>
            <a:t>녹색인증제운영</a:t>
          </a:r>
          <a:r>
            <a:rPr lang="ko-KR" altLang="en-US" sz="1600" kern="1200" dirty="0" smtClean="0">
              <a:solidFill>
                <a:schemeClr val="tx1"/>
              </a:solidFill>
            </a:rPr>
            <a:t> 및 내실화 </a:t>
          </a:r>
          <a:endParaRPr lang="ko-KR" altLang="en-US" sz="1600" kern="1200" dirty="0">
            <a:solidFill>
              <a:schemeClr val="tx1"/>
            </a:solidFill>
          </a:endParaRPr>
        </a:p>
      </dsp:txBody>
      <dsp:txXfrm>
        <a:off x="0" y="1947482"/>
        <a:ext cx="7848872" cy="1825626"/>
      </dsp:txXfrm>
    </dsp:sp>
    <dsp:sp modelId="{A18A22A7-6844-4276-8316-77E03F3FAEEC}">
      <dsp:nvSpPr>
        <dsp:cNvPr id="0" name=""/>
        <dsp:cNvSpPr/>
      </dsp:nvSpPr>
      <dsp:spPr>
        <a:xfrm>
          <a:off x="392443" y="1947490"/>
          <a:ext cx="5494210" cy="50149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기술금융</a:t>
          </a:r>
          <a:r>
            <a:rPr lang="en-US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사업화 지원 확대</a:t>
          </a:r>
        </a:p>
      </dsp:txBody>
      <dsp:txXfrm>
        <a:off x="392443" y="1947490"/>
        <a:ext cx="5494210" cy="501491"/>
      </dsp:txXfrm>
    </dsp:sp>
    <dsp:sp modelId="{BF2460BD-EFFE-44D7-B5B4-CBC4499A28A5}">
      <dsp:nvSpPr>
        <dsp:cNvPr id="0" name=""/>
        <dsp:cNvSpPr/>
      </dsp:nvSpPr>
      <dsp:spPr>
        <a:xfrm>
          <a:off x="0" y="3847328"/>
          <a:ext cx="7848872" cy="17692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800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지식재산</a:t>
          </a:r>
          <a:r>
            <a:rPr lang="en-US" altLang="en-US" sz="1600" kern="1200" dirty="0" smtClean="0">
              <a:solidFill>
                <a:schemeClr val="tx1"/>
              </a:solidFill>
            </a:rPr>
            <a:t>(IP) </a:t>
          </a:r>
          <a:r>
            <a:rPr lang="ko-KR" altLang="en-US" sz="1600" kern="1200" dirty="0" smtClean="0">
              <a:solidFill>
                <a:schemeClr val="tx1"/>
              </a:solidFill>
            </a:rPr>
            <a:t>비즈니스 기반조성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산∙학∙연 지재권 경쟁력 강화 지원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기술신탁 활성화</a:t>
          </a:r>
        </a:p>
      </dsp:txBody>
      <dsp:txXfrm>
        <a:off x="0" y="3847328"/>
        <a:ext cx="7848872" cy="1769295"/>
      </dsp:txXfrm>
    </dsp:sp>
    <dsp:sp modelId="{8CC4929F-195E-4B53-B8F1-20A7DAE09168}">
      <dsp:nvSpPr>
        <dsp:cNvPr id="0" name=""/>
        <dsp:cNvSpPr/>
      </dsp:nvSpPr>
      <dsp:spPr>
        <a:xfrm>
          <a:off x="392443" y="3865953"/>
          <a:ext cx="5600303" cy="53905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지식재산 비즈니스활성화</a:t>
          </a:r>
        </a:p>
      </dsp:txBody>
      <dsp:txXfrm>
        <a:off x="392443" y="3865953"/>
        <a:ext cx="5600303" cy="53905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9DCEC5-957C-4774-9CA4-EEA756BF3405}">
      <dsp:nvSpPr>
        <dsp:cNvPr id="0" name=""/>
        <dsp:cNvSpPr/>
      </dsp:nvSpPr>
      <dsp:spPr>
        <a:xfrm>
          <a:off x="0" y="78945"/>
          <a:ext cx="7848872" cy="16112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소재부품의 감성 접목화 지원 기반 마련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소재부품 인력양성사업 추진 및 조사분석체계 강화</a:t>
          </a:r>
        </a:p>
      </dsp:txBody>
      <dsp:txXfrm>
        <a:off x="0" y="78945"/>
        <a:ext cx="7848872" cy="1611224"/>
      </dsp:txXfrm>
    </dsp:sp>
    <dsp:sp modelId="{DC4C9DE0-7F52-4CC9-8B25-C8C1AD27DDEF}">
      <dsp:nvSpPr>
        <dsp:cNvPr id="0" name=""/>
        <dsp:cNvSpPr/>
      </dsp:nvSpPr>
      <dsp:spPr>
        <a:xfrm>
          <a:off x="392443" y="104222"/>
          <a:ext cx="5386194" cy="483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소재부품 정책기반 확대</a:t>
          </a:r>
        </a:p>
      </dsp:txBody>
      <dsp:txXfrm>
        <a:off x="392443" y="104222"/>
        <a:ext cx="5386194" cy="483466"/>
      </dsp:txXfrm>
    </dsp:sp>
    <dsp:sp modelId="{415ABE4F-357E-47E6-A028-A3A0BA3016B6}">
      <dsp:nvSpPr>
        <dsp:cNvPr id="0" name=""/>
        <dsp:cNvSpPr/>
      </dsp:nvSpPr>
      <dsp:spPr>
        <a:xfrm>
          <a:off x="0" y="1872208"/>
          <a:ext cx="7848872" cy="18256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648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글로벌 </a:t>
          </a:r>
          <a:r>
            <a:rPr lang="en-US" altLang="en-US" sz="1600" kern="1200" dirty="0" smtClean="0">
              <a:solidFill>
                <a:schemeClr val="tx1"/>
              </a:solidFill>
            </a:rPr>
            <a:t>Top </a:t>
          </a:r>
          <a:r>
            <a:rPr lang="ko-KR" altLang="en-US" sz="1600" kern="1200" dirty="0" smtClean="0">
              <a:solidFill>
                <a:schemeClr val="tx1"/>
              </a:solidFill>
            </a:rPr>
            <a:t>수준의 신뢰성 역량 확보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공공부문의 신뢰성 서비스 수요 확대</a:t>
          </a: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중소기업 중심의 소재개발 지원 강화</a:t>
          </a:r>
        </a:p>
      </dsp:txBody>
      <dsp:txXfrm>
        <a:off x="0" y="1872208"/>
        <a:ext cx="7848872" cy="1825626"/>
      </dsp:txXfrm>
    </dsp:sp>
    <dsp:sp modelId="{A18A22A7-6844-4276-8316-77E03F3FAEEC}">
      <dsp:nvSpPr>
        <dsp:cNvPr id="0" name=""/>
        <dsp:cNvSpPr/>
      </dsp:nvSpPr>
      <dsp:spPr>
        <a:xfrm>
          <a:off x="392443" y="1872211"/>
          <a:ext cx="5494210" cy="50149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신뢰성 서비스의 산업화 기반 구축</a:t>
          </a:r>
        </a:p>
      </dsp:txBody>
      <dsp:txXfrm>
        <a:off x="392443" y="1872211"/>
        <a:ext cx="5494210" cy="501491"/>
      </dsp:txXfrm>
    </dsp:sp>
    <dsp:sp modelId="{BF2460BD-EFFE-44D7-B5B4-CBC4499A28A5}">
      <dsp:nvSpPr>
        <dsp:cNvPr id="0" name=""/>
        <dsp:cNvSpPr/>
      </dsp:nvSpPr>
      <dsp:spPr>
        <a:xfrm>
          <a:off x="0" y="3879752"/>
          <a:ext cx="7848872" cy="14517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800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 기술협력 중심으로의 사업체계 개선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 글로벌 소재강국을 향한 중소기업 경쟁력 강화</a:t>
          </a:r>
        </a:p>
      </dsp:txBody>
      <dsp:txXfrm>
        <a:off x="0" y="3879752"/>
        <a:ext cx="7848872" cy="1451729"/>
      </dsp:txXfrm>
    </dsp:sp>
    <dsp:sp modelId="{8CC4929F-195E-4B53-B8F1-20A7DAE09168}">
      <dsp:nvSpPr>
        <dsp:cNvPr id="0" name=""/>
        <dsp:cNvSpPr/>
      </dsp:nvSpPr>
      <dsp:spPr>
        <a:xfrm>
          <a:off x="392443" y="3873683"/>
          <a:ext cx="5600303" cy="53905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글로벌 기술협력 지원 플랫폼 강화</a:t>
          </a:r>
        </a:p>
      </dsp:txBody>
      <dsp:txXfrm>
        <a:off x="392443" y="3873683"/>
        <a:ext cx="5600303" cy="53905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9DCEC5-957C-4774-9CA4-EEA756BF3405}">
      <dsp:nvSpPr>
        <dsp:cNvPr id="0" name=""/>
        <dsp:cNvSpPr/>
      </dsp:nvSpPr>
      <dsp:spPr>
        <a:xfrm>
          <a:off x="0" y="202298"/>
          <a:ext cx="7848872" cy="16112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국가 유형별 차별화된 사업기술협력전략수립 및 추진체계 개선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국제공동</a:t>
          </a:r>
          <a:r>
            <a:rPr lang="en-US" altLang="ko-KR" sz="1600" kern="1200" dirty="0" smtClean="0">
              <a:solidFill>
                <a:schemeClr val="tx1"/>
              </a:solidFill>
            </a:rPr>
            <a:t>R&amp;D</a:t>
          </a:r>
          <a:r>
            <a:rPr lang="ko-KR" altLang="en-US" sz="1600" kern="1200" dirty="0" smtClean="0">
              <a:solidFill>
                <a:schemeClr val="tx1"/>
              </a:solidFill>
            </a:rPr>
            <a:t>사업 관리프로세스 개선</a:t>
          </a:r>
        </a:p>
      </dsp:txBody>
      <dsp:txXfrm>
        <a:off x="0" y="202298"/>
        <a:ext cx="7848872" cy="1611224"/>
      </dsp:txXfrm>
    </dsp:sp>
    <dsp:sp modelId="{DC4C9DE0-7F52-4CC9-8B25-C8C1AD27DDEF}">
      <dsp:nvSpPr>
        <dsp:cNvPr id="0" name=""/>
        <dsp:cNvSpPr/>
      </dsp:nvSpPr>
      <dsp:spPr>
        <a:xfrm>
          <a:off x="392443" y="227575"/>
          <a:ext cx="5386194" cy="483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R&amp;D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성과 글로벌화를 위한 협력체계 개선</a:t>
          </a:r>
        </a:p>
      </dsp:txBody>
      <dsp:txXfrm>
        <a:off x="392443" y="227575"/>
        <a:ext cx="5386194" cy="483466"/>
      </dsp:txXfrm>
    </dsp:sp>
    <dsp:sp modelId="{415ABE4F-357E-47E6-A028-A3A0BA3016B6}">
      <dsp:nvSpPr>
        <dsp:cNvPr id="0" name=""/>
        <dsp:cNvSpPr/>
      </dsp:nvSpPr>
      <dsp:spPr>
        <a:xfrm>
          <a:off x="0" y="2078566"/>
          <a:ext cx="7848872" cy="15789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648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중소기업 국제협력 수행 애로사항 해소 및 글로벌 역량 강화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지역 중소기업의 국제기술협력 참여 확대</a:t>
          </a:r>
        </a:p>
      </dsp:txBody>
      <dsp:txXfrm>
        <a:off x="0" y="2078566"/>
        <a:ext cx="7848872" cy="1578919"/>
      </dsp:txXfrm>
    </dsp:sp>
    <dsp:sp modelId="{A18A22A7-6844-4276-8316-77E03F3FAEEC}">
      <dsp:nvSpPr>
        <dsp:cNvPr id="0" name=""/>
        <dsp:cNvSpPr/>
      </dsp:nvSpPr>
      <dsp:spPr>
        <a:xfrm>
          <a:off x="392443" y="2078573"/>
          <a:ext cx="5494210" cy="50149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 중소기업 </a:t>
          </a:r>
          <a:r>
            <a:rPr lang="en-US" altLang="ko-KR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R&amp;D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국제화 지원 다각화</a:t>
          </a:r>
        </a:p>
      </dsp:txBody>
      <dsp:txXfrm>
        <a:off x="392443" y="2078573"/>
        <a:ext cx="5494210" cy="501491"/>
      </dsp:txXfrm>
    </dsp:sp>
    <dsp:sp modelId="{BF2460BD-EFFE-44D7-B5B4-CBC4499A28A5}">
      <dsp:nvSpPr>
        <dsp:cNvPr id="0" name=""/>
        <dsp:cNvSpPr/>
      </dsp:nvSpPr>
      <dsp:spPr>
        <a:xfrm>
          <a:off x="0" y="3756398"/>
          <a:ext cx="7848872" cy="14517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800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 사업 참여 활성화를 위한 홍보 강화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 전략적인 국제협력 네트워크 확대</a:t>
          </a:r>
        </a:p>
      </dsp:txBody>
      <dsp:txXfrm>
        <a:off x="0" y="3756398"/>
        <a:ext cx="7848872" cy="1451729"/>
      </dsp:txXfrm>
    </dsp:sp>
    <dsp:sp modelId="{8CC4929F-195E-4B53-B8F1-20A7DAE09168}">
      <dsp:nvSpPr>
        <dsp:cNvPr id="0" name=""/>
        <dsp:cNvSpPr/>
      </dsp:nvSpPr>
      <dsp:spPr>
        <a:xfrm>
          <a:off x="392443" y="3750330"/>
          <a:ext cx="5600303" cy="53905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국제기술협력사업 참여자 연계 강화</a:t>
          </a:r>
        </a:p>
      </dsp:txBody>
      <dsp:txXfrm>
        <a:off x="392443" y="3750330"/>
        <a:ext cx="5600303" cy="53905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9DCEC5-957C-4774-9CA4-EEA756BF3405}">
      <dsp:nvSpPr>
        <dsp:cNvPr id="0" name=""/>
        <dsp:cNvSpPr/>
      </dsp:nvSpPr>
      <dsp:spPr>
        <a:xfrm>
          <a:off x="0" y="0"/>
          <a:ext cx="7848872" cy="19133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광역경제권 선도사업 </a:t>
          </a:r>
          <a:r>
            <a:rPr lang="en-US" altLang="en-US" sz="1600" kern="1200" dirty="0" smtClean="0">
              <a:solidFill>
                <a:schemeClr val="tx1"/>
              </a:solidFill>
            </a:rPr>
            <a:t>2</a:t>
          </a:r>
          <a:r>
            <a:rPr lang="ko-KR" altLang="en-US" sz="1600" kern="1200" dirty="0" smtClean="0">
              <a:solidFill>
                <a:schemeClr val="tx1"/>
              </a:solidFill>
            </a:rPr>
            <a:t>단계 육성사업 확대 추진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600" kern="1200" dirty="0" smtClean="0">
              <a:solidFill>
                <a:schemeClr val="tx1"/>
              </a:solidFill>
            </a:rPr>
            <a:t>1</a:t>
          </a:r>
          <a:r>
            <a:rPr lang="ko-KR" altLang="en-US" sz="1600" kern="1200" dirty="0" smtClean="0">
              <a:solidFill>
                <a:schemeClr val="tx1"/>
              </a:solidFill>
            </a:rPr>
            <a:t>단계 선도산업 모니터링 강화 및 성과 확산</a:t>
          </a: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광역경제권 연계협력 내실화 및 지원 확대</a:t>
          </a:r>
        </a:p>
      </dsp:txBody>
      <dsp:txXfrm>
        <a:off x="0" y="0"/>
        <a:ext cx="7848872" cy="1913329"/>
      </dsp:txXfrm>
    </dsp:sp>
    <dsp:sp modelId="{DC4C9DE0-7F52-4CC9-8B25-C8C1AD27DDEF}">
      <dsp:nvSpPr>
        <dsp:cNvPr id="0" name=""/>
        <dsp:cNvSpPr/>
      </dsp:nvSpPr>
      <dsp:spPr>
        <a:xfrm>
          <a:off x="392443" y="0"/>
          <a:ext cx="5386194" cy="483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광역경제권 중심의 지역산업지원체계 확립</a:t>
          </a:r>
        </a:p>
      </dsp:txBody>
      <dsp:txXfrm>
        <a:off x="392443" y="0"/>
        <a:ext cx="5386194" cy="483466"/>
      </dsp:txXfrm>
    </dsp:sp>
    <dsp:sp modelId="{415ABE4F-357E-47E6-A028-A3A0BA3016B6}">
      <dsp:nvSpPr>
        <dsp:cNvPr id="0" name=""/>
        <dsp:cNvSpPr/>
      </dsp:nvSpPr>
      <dsp:spPr>
        <a:xfrm>
          <a:off x="0" y="1947482"/>
          <a:ext cx="7848872" cy="18256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648000" rIns="36000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err="1" smtClean="0">
              <a:solidFill>
                <a:schemeClr val="tx1"/>
              </a:solidFill>
            </a:rPr>
            <a:t>新특화산업</a:t>
          </a:r>
          <a:r>
            <a:rPr lang="ko-KR" altLang="en-US" sz="1600" kern="1200" dirty="0" smtClean="0">
              <a:solidFill>
                <a:schemeClr val="tx1"/>
              </a:solidFill>
            </a:rPr>
            <a:t> 전략기획 수립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효과적인 기업지원을 위한 지역산업지원기관 기능 및 역할 강화</a:t>
          </a: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지역특화사업의 지원체계 개편 추진</a:t>
          </a:r>
        </a:p>
      </dsp:txBody>
      <dsp:txXfrm>
        <a:off x="0" y="1947482"/>
        <a:ext cx="7848872" cy="1825626"/>
      </dsp:txXfrm>
    </dsp:sp>
    <dsp:sp modelId="{A18A22A7-6844-4276-8316-77E03F3FAEEC}">
      <dsp:nvSpPr>
        <dsp:cNvPr id="0" name=""/>
        <dsp:cNvSpPr/>
      </dsp:nvSpPr>
      <dsp:spPr>
        <a:xfrm>
          <a:off x="392443" y="1947490"/>
          <a:ext cx="5494210" cy="50149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시</a:t>
          </a:r>
          <a:r>
            <a:rPr lang="en-US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도의 특성화된 지역산업발전 지원</a:t>
          </a:r>
        </a:p>
      </dsp:txBody>
      <dsp:txXfrm>
        <a:off x="392443" y="1947490"/>
        <a:ext cx="5494210" cy="501491"/>
      </dsp:txXfrm>
    </dsp:sp>
    <dsp:sp modelId="{BF2460BD-EFFE-44D7-B5B4-CBC4499A28A5}">
      <dsp:nvSpPr>
        <dsp:cNvPr id="0" name=""/>
        <dsp:cNvSpPr/>
      </dsp:nvSpPr>
      <dsp:spPr>
        <a:xfrm>
          <a:off x="0" y="3847328"/>
          <a:ext cx="7848872" cy="17692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160" tIns="720000" rIns="360000" bIns="1800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지역산업정책의 성과 공유 확산 활동 강화</a:t>
          </a:r>
          <a:endParaRPr lang="ko-KR" altLang="en-US" sz="1600" kern="1200" dirty="0">
            <a:solidFill>
              <a:schemeClr val="tx1"/>
            </a:solidFill>
          </a:endParaRP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중앙</a:t>
          </a:r>
          <a:r>
            <a:rPr lang="en-US" altLang="en-US" sz="1600" kern="1200" dirty="0" smtClean="0">
              <a:solidFill>
                <a:schemeClr val="tx1"/>
              </a:solidFill>
            </a:rPr>
            <a:t>-</a:t>
          </a:r>
          <a:r>
            <a:rPr lang="ko-KR" altLang="en-US" sz="1600" kern="1200" dirty="0" smtClean="0">
              <a:solidFill>
                <a:schemeClr val="tx1"/>
              </a:solidFill>
            </a:rPr>
            <a:t>지역간 소통 및 커뮤니티 활성화</a:t>
          </a:r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>
              <a:solidFill>
                <a:schemeClr val="tx1"/>
              </a:solidFill>
            </a:rPr>
            <a:t>지역사업 종합시스템 확대 구축</a:t>
          </a:r>
        </a:p>
      </dsp:txBody>
      <dsp:txXfrm>
        <a:off x="0" y="3847328"/>
        <a:ext cx="7848872" cy="1769295"/>
      </dsp:txXfrm>
    </dsp:sp>
    <dsp:sp modelId="{8CC4929F-195E-4B53-B8F1-20A7DAE09168}">
      <dsp:nvSpPr>
        <dsp:cNvPr id="0" name=""/>
        <dsp:cNvSpPr/>
      </dsp:nvSpPr>
      <dsp:spPr>
        <a:xfrm>
          <a:off x="392443" y="3865953"/>
          <a:ext cx="5600303" cy="539051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유기적 연계</a:t>
          </a:r>
          <a:r>
            <a:rPr lang="en-US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,</a:t>
          </a:r>
          <a:r>
            <a:rPr lang="ko-KR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rPr>
            <a:t>협력 및 네트워킹 강화</a:t>
          </a:r>
        </a:p>
      </dsp:txBody>
      <dsp:txXfrm>
        <a:off x="392443" y="3865953"/>
        <a:ext cx="5600303" cy="5390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412"/>
          </a:xfrm>
          <a:prstGeom prst="rect">
            <a:avLst/>
          </a:prstGeom>
        </p:spPr>
        <p:txBody>
          <a:bodyPr vert="horz" lIns="91227" tIns="45612" rIns="91227" bIns="456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412"/>
          </a:xfrm>
          <a:prstGeom prst="rect">
            <a:avLst/>
          </a:prstGeom>
        </p:spPr>
        <p:txBody>
          <a:bodyPr vert="horz" lIns="91227" tIns="45612" rIns="91227" bIns="456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812C885-FBD4-4D59-9146-DF31FCF2D104}" type="datetimeFigureOut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0219"/>
            <a:ext cx="2946400" cy="496412"/>
          </a:xfrm>
          <a:prstGeom prst="rect">
            <a:avLst/>
          </a:prstGeom>
        </p:spPr>
        <p:txBody>
          <a:bodyPr vert="horz" lIns="91227" tIns="45612" rIns="91227" bIns="456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30219"/>
            <a:ext cx="2946400" cy="496412"/>
          </a:xfrm>
          <a:prstGeom prst="rect">
            <a:avLst/>
          </a:prstGeom>
        </p:spPr>
        <p:txBody>
          <a:bodyPr vert="horz" lIns="91227" tIns="45612" rIns="91227" bIns="456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CF318FB-9F58-40D9-8B00-8E0F537ABF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412"/>
          </a:xfrm>
          <a:prstGeom prst="rect">
            <a:avLst/>
          </a:prstGeom>
        </p:spPr>
        <p:txBody>
          <a:bodyPr vert="horz" lIns="91328" tIns="45661" rIns="91328" bIns="4566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412"/>
          </a:xfrm>
          <a:prstGeom prst="rect">
            <a:avLst/>
          </a:prstGeom>
        </p:spPr>
        <p:txBody>
          <a:bodyPr vert="horz" lIns="91328" tIns="45661" rIns="91328" bIns="4566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762CE403-1224-4153-94E4-4553967AB6BA}" type="datetimeFigureOut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8" tIns="45661" rIns="91328" bIns="45661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16706"/>
            <a:ext cx="5438775" cy="4467701"/>
          </a:xfrm>
          <a:prstGeom prst="rect">
            <a:avLst/>
          </a:prstGeom>
        </p:spPr>
        <p:txBody>
          <a:bodyPr vert="horz" lIns="91328" tIns="45661" rIns="91328" bIns="45661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219"/>
            <a:ext cx="2946400" cy="496412"/>
          </a:xfrm>
          <a:prstGeom prst="rect">
            <a:avLst/>
          </a:prstGeom>
        </p:spPr>
        <p:txBody>
          <a:bodyPr vert="horz" lIns="91328" tIns="45661" rIns="91328" bIns="4566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30219"/>
            <a:ext cx="2946400" cy="496412"/>
          </a:xfrm>
          <a:prstGeom prst="rect">
            <a:avLst/>
          </a:prstGeom>
        </p:spPr>
        <p:txBody>
          <a:bodyPr vert="horz" lIns="91328" tIns="45661" rIns="91328" bIns="4566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82B0CBE6-9E5A-4183-ABD5-9FB32398A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4950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5A0DC9-9E6F-496E-A0A5-2561D79383CF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4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1555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AB6483-16CF-4516-9AD4-25E9F86D7B0C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4950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5A0DC9-9E6F-496E-A0A5-2561D79383CF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4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1555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AB6483-16CF-4516-9AD4-25E9F86D7B0C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02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3603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7378D99-6BC2-46E0-B19C-D9E7D3ADEB80}" type="slidenum">
              <a:rPr lang="ko-KR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0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1210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155651" name="슬라이드 번호 개체 틀 3"/>
          <p:cNvSpPr txBox="1">
            <a:spLocks noGrp="1"/>
          </p:cNvSpPr>
          <p:nvPr/>
        </p:nvSpPr>
        <p:spPr bwMode="auto">
          <a:xfrm>
            <a:off x="3851276" y="9430219"/>
            <a:ext cx="2944813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35" tIns="45616" rIns="91235" bIns="45616" anchor="b"/>
          <a:lstStyle/>
          <a:p>
            <a:pPr algn="r"/>
            <a:fld id="{4132156A-0627-45A6-8604-2D1A50F4FCEA}" type="slidenum">
              <a:rPr lang="ko-KR" altLang="en-US" sz="1200">
                <a:solidFill>
                  <a:srgbClr val="000000"/>
                </a:solidFill>
              </a:rPr>
              <a:pPr algn="r"/>
              <a:t>6</a:t>
            </a:fld>
            <a:endParaRPr lang="en-US" altLang="ko-KR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32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</p:txBody>
      </p:sp>
      <p:sp>
        <p:nvSpPr>
          <p:cNvPr id="15974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63580-31DE-40CC-B7D2-A073439A2CBC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8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62819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66F0F1-F71B-4B53-AD62-988631FD7DDB}" type="slidenum">
              <a:rPr lang="ko-KR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B0CBE6-9E5A-4183-ABD5-9FB32398A9A3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B0CBE6-9E5A-4183-ABD5-9FB32398A9A3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29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34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35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36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38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39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14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DD1F23-4A72-4549-AFC4-6DB86597A0A4}" type="slidenum">
              <a:rPr lang="ko-KR" altLang="en-US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41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49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50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51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E18E0D-A46B-43B1-B700-3DD2F61E5506}" type="slidenum">
              <a:rPr lang="ko-KR" altLang="en-US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ko-KR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DCBD2-ED75-47CD-89B0-1FBC114DB0D8}" type="slidenum">
              <a:rPr lang="ko-KR" altLang="en-US" smtClean="0">
                <a:solidFill>
                  <a:prstClr val="black"/>
                </a:solidFill>
              </a:rPr>
              <a:pPr/>
              <a:t>54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024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71821F-D86B-4E2C-8EDD-0F95E4AC11E9}" type="slidenum">
              <a:rPr kumimoji="1" lang="ko-KR" altLang="en-US" smtClean="0">
                <a:solidFill>
                  <a:srgbClr val="000000"/>
                </a:solidFill>
                <a:latin typeface="Arial" pitchFamily="34" charset="0"/>
                <a:ea typeface="산돌고딕B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kumimoji="1" lang="ko-KR" altLang="en-US" smtClean="0">
              <a:solidFill>
                <a:srgbClr val="000000"/>
              </a:solidFill>
              <a:latin typeface="Arial" pitchFamily="34" charset="0"/>
              <a:ea typeface="산돌고딕B" charset="-127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AB246-39C9-498E-A02A-EF27EF51979B}" type="slidenum">
              <a:rPr lang="ko-KR" altLang="en-US" smtClean="0">
                <a:solidFill>
                  <a:prstClr val="black"/>
                </a:solidFill>
              </a:rPr>
              <a:pPr/>
              <a:t>63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11710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AB246-39C9-498E-A02A-EF27EF51979B}" type="slidenum">
              <a:rPr lang="ko-KR" altLang="en-US" smtClean="0">
                <a:solidFill>
                  <a:prstClr val="black"/>
                </a:solidFill>
              </a:rPr>
              <a:pPr/>
              <a:t>65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0276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1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4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5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6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7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8.xml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9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0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1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2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3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4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5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6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7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8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9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0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1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2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3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4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5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7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8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9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0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1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2.xml"/></Relationships>
</file>

<file path=ppt/slideLayouts/_rels/slideLayout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3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4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4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5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6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7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8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49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0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1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2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3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4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5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6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7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8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9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0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1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2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3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4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5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6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7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8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69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70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1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72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73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74.xml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75.xml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6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7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8.xml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79.xml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0.xml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1.xml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2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3.xml"/></Relationships>
</file>

<file path=ppt/slideLayouts/_rels/slideLayout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4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5.xml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6.xml"/></Relationships>
</file>

<file path=ppt/slideLayouts/_rels/slideLayout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7.xml"/></Relationships>
</file>

<file path=ppt/slideLayouts/_rels/slideLayout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88.xm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89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90.xm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9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C257B-B84B-4E1F-8927-D40C45C0740F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105BF-5402-4F79-8EC5-B2B9B3D3BB86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0397D-FDB4-4799-B447-D0016309F777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0" y="150017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7CB8B-36AC-46CC-AE2B-A7DB3B60906E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2CAF70-FCF3-4C27-9B63-B7867B045ADE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9A58C-5723-4802-BA3A-48B43CE6DBF6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94527-D10A-4691-B71F-881AB7B864F9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84C67-6161-47F6-AC67-BEF1E2574030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D70D4-69A8-4244-B91C-4682AC8B3353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76A9B-2056-4717-BCD4-BFBFDBFB5D07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F6146-69C5-4B11-A4FB-7C8F0A807C61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8C180-9C74-4F56-A8FD-5C2A949FEEDF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2" indent="0" algn="ctr">
              <a:buNone/>
              <a:defRPr/>
            </a:lvl2pPr>
            <a:lvl3pPr marL="914303" indent="0" algn="ctr">
              <a:buNone/>
              <a:defRPr/>
            </a:lvl3pPr>
            <a:lvl4pPr marL="1371455" indent="0" algn="ctr">
              <a:buNone/>
              <a:defRPr/>
            </a:lvl4pPr>
            <a:lvl5pPr marL="1828606" indent="0" algn="ctr">
              <a:buNone/>
              <a:defRPr/>
            </a:lvl5pPr>
            <a:lvl6pPr marL="2285758" indent="0" algn="ctr">
              <a:buNone/>
              <a:defRPr/>
            </a:lvl6pPr>
            <a:lvl7pPr marL="2742909" indent="0" algn="ctr">
              <a:buNone/>
              <a:defRPr/>
            </a:lvl7pPr>
            <a:lvl8pPr marL="3200061" indent="0" algn="ctr">
              <a:buNone/>
              <a:defRPr/>
            </a:lvl8pPr>
            <a:lvl9pPr marL="3657212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2" indent="0">
              <a:buNone/>
              <a:defRPr sz="1800"/>
            </a:lvl2pPr>
            <a:lvl3pPr marL="914303" indent="0">
              <a:buNone/>
              <a:defRPr sz="1600"/>
            </a:lvl3pPr>
            <a:lvl4pPr marL="1371455" indent="0">
              <a:buNone/>
              <a:defRPr sz="1400"/>
            </a:lvl4pPr>
            <a:lvl5pPr marL="1828606" indent="0">
              <a:buNone/>
              <a:defRPr sz="1400"/>
            </a:lvl5pPr>
            <a:lvl6pPr marL="2285758" indent="0">
              <a:buNone/>
              <a:defRPr sz="1400"/>
            </a:lvl6pPr>
            <a:lvl7pPr marL="2742909" indent="0">
              <a:buNone/>
              <a:defRPr sz="1400"/>
            </a:lvl7pPr>
            <a:lvl8pPr marL="3200061" indent="0">
              <a:buNone/>
              <a:defRPr sz="1400"/>
            </a:lvl8pPr>
            <a:lvl9pPr marL="3657212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152" indent="0">
              <a:buNone/>
              <a:defRPr sz="2800"/>
            </a:lvl2pPr>
            <a:lvl3pPr marL="914303" indent="0">
              <a:buNone/>
              <a:defRPr sz="2400"/>
            </a:lvl3pPr>
            <a:lvl4pPr marL="1371455" indent="0">
              <a:buNone/>
              <a:defRPr sz="2000"/>
            </a:lvl4pPr>
            <a:lvl5pPr marL="1828606" indent="0">
              <a:buNone/>
              <a:defRPr sz="2000"/>
            </a:lvl5pPr>
            <a:lvl6pPr marL="2285758" indent="0">
              <a:buNone/>
              <a:defRPr sz="2000"/>
            </a:lvl6pPr>
            <a:lvl7pPr marL="2742909" indent="0">
              <a:buNone/>
              <a:defRPr sz="2000"/>
            </a:lvl7pPr>
            <a:lvl8pPr marL="3200061" indent="0">
              <a:buNone/>
              <a:defRPr sz="2000"/>
            </a:lvl8pPr>
            <a:lvl9pPr marL="3657212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BF58514-1BD4-400F-9862-E00B793340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478FBF-1BF2-42F6-B0D5-5B0568C8EC9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80176BB-4455-471B-9628-520BC0F9D9A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54C913-9CA1-4B47-8E92-06AC79E6E9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2ABAFC5-6689-430D-B80F-906AF49C03C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5DCEF18-5C94-4484-85D6-72EC095A132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2C6FE26-F537-4252-8E87-20930A62A48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E4328C9-6FFC-4C03-8872-277C0315CBE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824AAFA-09A5-423B-A3D5-C527691C02B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D9C3F4C-1936-4A61-99F7-BCA8BC31361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50BE811-FB88-4C07-BA03-CEE870FFA82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4DE0BAD-16A0-48CD-B83E-0CA0CA46F6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4D5A6F2-6F10-49D3-BAAC-156B95B1954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259EFF-A519-4079-B895-C4C089E3353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제목 및 텍스트/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025C262-8CAB-4C33-A1EC-484BF4EAC0A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3F4F-4756-44E4-96ED-FDAE51C4A036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672BC-1D36-4A32-B61A-EEBC01FE440F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B8683-9E08-4BA6-9D58-B56D2FA7D3D0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0" y="150017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F911C-ABED-446B-B96E-17F43BFBD380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D43EE-7BB5-4BF2-BFDC-CEBDF6AE4FAB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B2CDE-F9C4-4C51-908F-8338ED49352C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6B7CF-0B2B-41DE-83A8-A65F96675A3D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D1FBB-AB29-47FB-83FA-BA6668888951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C9911-91B1-487C-A1AC-A97905FF0F67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DD32-BE41-4F0F-B58B-B317E229475D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40453-A198-4698-8C31-EB5A2E381976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2" indent="0" algn="ctr">
              <a:buNone/>
              <a:defRPr/>
            </a:lvl2pPr>
            <a:lvl3pPr marL="914303" indent="0" algn="ctr">
              <a:buNone/>
              <a:defRPr/>
            </a:lvl3pPr>
            <a:lvl4pPr marL="1371455" indent="0" algn="ctr">
              <a:buNone/>
              <a:defRPr/>
            </a:lvl4pPr>
            <a:lvl5pPr marL="1828606" indent="0" algn="ctr">
              <a:buNone/>
              <a:defRPr/>
            </a:lvl5pPr>
            <a:lvl6pPr marL="2285758" indent="0" algn="ctr">
              <a:buNone/>
              <a:defRPr/>
            </a:lvl6pPr>
            <a:lvl7pPr marL="2742909" indent="0" algn="ctr">
              <a:buNone/>
              <a:defRPr/>
            </a:lvl7pPr>
            <a:lvl8pPr marL="3200061" indent="0" algn="ctr">
              <a:buNone/>
              <a:defRPr/>
            </a:lvl8pPr>
            <a:lvl9pPr marL="3657212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2" indent="0">
              <a:buNone/>
              <a:defRPr sz="1800"/>
            </a:lvl2pPr>
            <a:lvl3pPr marL="914303" indent="0">
              <a:buNone/>
              <a:defRPr sz="1600"/>
            </a:lvl3pPr>
            <a:lvl4pPr marL="1371455" indent="0">
              <a:buNone/>
              <a:defRPr sz="1400"/>
            </a:lvl4pPr>
            <a:lvl5pPr marL="1828606" indent="0">
              <a:buNone/>
              <a:defRPr sz="1400"/>
            </a:lvl5pPr>
            <a:lvl6pPr marL="2285758" indent="0">
              <a:buNone/>
              <a:defRPr sz="1400"/>
            </a:lvl6pPr>
            <a:lvl7pPr marL="2742909" indent="0">
              <a:buNone/>
              <a:defRPr sz="1400"/>
            </a:lvl7pPr>
            <a:lvl8pPr marL="3200061" indent="0">
              <a:buNone/>
              <a:defRPr sz="1400"/>
            </a:lvl8pPr>
            <a:lvl9pPr marL="3657212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152" indent="0">
              <a:buNone/>
              <a:defRPr sz="2800"/>
            </a:lvl2pPr>
            <a:lvl3pPr marL="914303" indent="0">
              <a:buNone/>
              <a:defRPr sz="2400"/>
            </a:lvl3pPr>
            <a:lvl4pPr marL="1371455" indent="0">
              <a:buNone/>
              <a:defRPr sz="2000"/>
            </a:lvl4pPr>
            <a:lvl5pPr marL="1828606" indent="0">
              <a:buNone/>
              <a:defRPr sz="2000"/>
            </a:lvl5pPr>
            <a:lvl6pPr marL="2285758" indent="0">
              <a:buNone/>
              <a:defRPr sz="2000"/>
            </a:lvl6pPr>
            <a:lvl7pPr marL="2742909" indent="0">
              <a:buNone/>
              <a:defRPr sz="2000"/>
            </a:lvl7pPr>
            <a:lvl8pPr marL="3200061" indent="0">
              <a:buNone/>
              <a:defRPr sz="2000"/>
            </a:lvl8pPr>
            <a:lvl9pPr marL="3657212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2" indent="0" algn="ctr">
              <a:buNone/>
              <a:defRPr/>
            </a:lvl2pPr>
            <a:lvl3pPr marL="914303" indent="0" algn="ctr">
              <a:buNone/>
              <a:defRPr/>
            </a:lvl3pPr>
            <a:lvl4pPr marL="1371455" indent="0" algn="ctr">
              <a:buNone/>
              <a:defRPr/>
            </a:lvl4pPr>
            <a:lvl5pPr marL="1828606" indent="0" algn="ctr">
              <a:buNone/>
              <a:defRPr/>
            </a:lvl5pPr>
            <a:lvl6pPr marL="2285758" indent="0" algn="ctr">
              <a:buNone/>
              <a:defRPr/>
            </a:lvl6pPr>
            <a:lvl7pPr marL="2742909" indent="0" algn="ctr">
              <a:buNone/>
              <a:defRPr/>
            </a:lvl7pPr>
            <a:lvl8pPr marL="3200061" indent="0" algn="ctr">
              <a:buNone/>
              <a:defRPr/>
            </a:lvl8pPr>
            <a:lvl9pPr marL="3657212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2" indent="0">
              <a:buNone/>
              <a:defRPr sz="1800"/>
            </a:lvl2pPr>
            <a:lvl3pPr marL="914303" indent="0">
              <a:buNone/>
              <a:defRPr sz="1600"/>
            </a:lvl3pPr>
            <a:lvl4pPr marL="1371455" indent="0">
              <a:buNone/>
              <a:defRPr sz="1400"/>
            </a:lvl4pPr>
            <a:lvl5pPr marL="1828606" indent="0">
              <a:buNone/>
              <a:defRPr sz="1400"/>
            </a:lvl5pPr>
            <a:lvl6pPr marL="2285758" indent="0">
              <a:buNone/>
              <a:defRPr sz="1400"/>
            </a:lvl6pPr>
            <a:lvl7pPr marL="2742909" indent="0">
              <a:buNone/>
              <a:defRPr sz="1400"/>
            </a:lvl7pPr>
            <a:lvl8pPr marL="3200061" indent="0">
              <a:buNone/>
              <a:defRPr sz="1400"/>
            </a:lvl8pPr>
            <a:lvl9pPr marL="3657212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2" indent="0">
              <a:buNone/>
              <a:defRPr sz="2000" b="1"/>
            </a:lvl2pPr>
            <a:lvl3pPr marL="914303" indent="0">
              <a:buNone/>
              <a:defRPr sz="1800" b="1"/>
            </a:lvl3pPr>
            <a:lvl4pPr marL="1371455" indent="0">
              <a:buNone/>
              <a:defRPr sz="1600" b="1"/>
            </a:lvl4pPr>
            <a:lvl5pPr marL="1828606" indent="0">
              <a:buNone/>
              <a:defRPr sz="1600" b="1"/>
            </a:lvl5pPr>
            <a:lvl6pPr marL="2285758" indent="0">
              <a:buNone/>
              <a:defRPr sz="1600" b="1"/>
            </a:lvl6pPr>
            <a:lvl7pPr marL="2742909" indent="0">
              <a:buNone/>
              <a:defRPr sz="1600" b="1"/>
            </a:lvl7pPr>
            <a:lvl8pPr marL="3200061" indent="0">
              <a:buNone/>
              <a:defRPr sz="1600" b="1"/>
            </a:lvl8pPr>
            <a:lvl9pPr marL="3657212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152" indent="0">
              <a:buNone/>
              <a:defRPr sz="2800"/>
            </a:lvl2pPr>
            <a:lvl3pPr marL="914303" indent="0">
              <a:buNone/>
              <a:defRPr sz="2400"/>
            </a:lvl3pPr>
            <a:lvl4pPr marL="1371455" indent="0">
              <a:buNone/>
              <a:defRPr sz="2000"/>
            </a:lvl4pPr>
            <a:lvl5pPr marL="1828606" indent="0">
              <a:buNone/>
              <a:defRPr sz="2000"/>
            </a:lvl5pPr>
            <a:lvl6pPr marL="2285758" indent="0">
              <a:buNone/>
              <a:defRPr sz="2000"/>
            </a:lvl6pPr>
            <a:lvl7pPr marL="2742909" indent="0">
              <a:buNone/>
              <a:defRPr sz="2000"/>
            </a:lvl7pPr>
            <a:lvl8pPr marL="3200061" indent="0">
              <a:buNone/>
              <a:defRPr sz="2000"/>
            </a:lvl8pPr>
            <a:lvl9pPr marL="3657212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2" indent="0">
              <a:buNone/>
              <a:defRPr sz="1200"/>
            </a:lvl2pPr>
            <a:lvl3pPr marL="914303" indent="0">
              <a:buNone/>
              <a:defRPr sz="1000"/>
            </a:lvl3pPr>
            <a:lvl4pPr marL="1371455" indent="0">
              <a:buNone/>
              <a:defRPr sz="900"/>
            </a:lvl4pPr>
            <a:lvl5pPr marL="1828606" indent="0">
              <a:buNone/>
              <a:defRPr sz="900"/>
            </a:lvl5pPr>
            <a:lvl6pPr marL="2285758" indent="0">
              <a:buNone/>
              <a:defRPr sz="900"/>
            </a:lvl6pPr>
            <a:lvl7pPr marL="2742909" indent="0">
              <a:buNone/>
              <a:defRPr sz="900"/>
            </a:lvl7pPr>
            <a:lvl8pPr marL="3200061" indent="0">
              <a:buNone/>
              <a:defRPr sz="900"/>
            </a:lvl8pPr>
            <a:lvl9pPr marL="3657212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51273-65FB-47FE-AC5D-7132DA159264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188D3-5BD8-478A-B147-A9CC413D05C9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164D6-FF45-4228-ABF3-C3F9EA4B1167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0" y="150017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38A16-583B-4246-BACB-F5B779D05E51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A586C-6379-4E85-85F0-4E1646C7293B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5E5C2-3093-4959-828D-E8FBB38121F8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9392C-E900-498B-8C2E-F99AA79C76EE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22476-8B60-4931-A99D-5A361B858EA7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C3366-EA49-45B1-8D5A-F8C134E74E1B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3A45A-B40A-4707-9674-CB0DF273C46B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9DB93-8458-4B42-9E4D-0DC07068F0D9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hf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0"/>
            <a:ext cx="9144000" cy="5786438"/>
          </a:xfrm>
          <a:prstGeom prst="rect">
            <a:avLst/>
          </a:prstGeom>
          <a:solidFill>
            <a:srgbClr val="001A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pic>
        <p:nvPicPr>
          <p:cNvPr id="7" name="그림 4" descr="95.png"/>
          <p:cNvPicPr>
            <a:picLocks noChangeAspect="1"/>
          </p:cNvPicPr>
          <p:nvPr userDrawn="1"/>
        </p:nvPicPr>
        <p:blipFill>
          <a:blip r:embed="rId2" cstate="print"/>
          <a:srcRect t="32037"/>
          <a:stretch>
            <a:fillRect/>
          </a:stretch>
        </p:blipFill>
        <p:spPr bwMode="auto">
          <a:xfrm>
            <a:off x="0" y="2197100"/>
            <a:ext cx="9144000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519248" y="1955061"/>
            <a:ext cx="7624752" cy="830997"/>
          </a:xfrm>
        </p:spPr>
        <p:txBody>
          <a:bodyPr wrap="square">
            <a:spAutoFit/>
          </a:bodyPr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altLang="ko-KR" sz="48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en-US" altLang="ko-KR" dirty="0" smtClean="0"/>
              <a:t>PowerPoint Template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532034" y="1454995"/>
            <a:ext cx="4968791" cy="461665"/>
          </a:xfrm>
        </p:spPr>
        <p:txBody>
          <a:bodyPr wrap="square">
            <a:spAutoFit/>
          </a:bodyPr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altLang="ko-KR" sz="2400" b="1" spc="-15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n-e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+mn-ea"/>
                <a:ea typeface="맑은 고딕"/>
                <a:cs typeface="+mn-cs"/>
              </a:rPr>
              <a:t>Power Point Template</a:t>
            </a:r>
            <a:endParaRPr kumimoji="1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uLnTx/>
              <a:uFillTx/>
              <a:latin typeface="+mn-ea"/>
              <a:ea typeface="맑은 고딕"/>
              <a:cs typeface="+mn-cs"/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7014" y="5286388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8" descr="107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9272" y="260648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8" descr="11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517232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8" descr="11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517232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18" descr="11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517232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900113" y="274638"/>
            <a:ext cx="8101043" cy="523220"/>
          </a:xfrm>
        </p:spPr>
        <p:txBody>
          <a:bodyPr/>
          <a:lstStyle>
            <a:lvl1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 sz="2800" b="0" spc="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Add your sub Title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00112" y="1121636"/>
            <a:ext cx="5378395" cy="1625060"/>
          </a:xfrm>
        </p:spPr>
        <p:txBody>
          <a:bodyPr wrap="none">
            <a:spAutoFit/>
          </a:bodyPr>
          <a:lstStyle>
            <a:lvl1pPr marL="266700" indent="-266700" latinLnBrk="0">
              <a:buSzPct val="80000"/>
              <a:buFontTx/>
              <a:buBlip>
                <a:blip r:embed="rId2"/>
              </a:buBlip>
              <a:defRPr>
                <a:solidFill>
                  <a:schemeClr val="bg1"/>
                </a:solidFill>
                <a:effectLst/>
              </a:defRPr>
            </a:lvl1pPr>
            <a:lvl2pPr marL="447675" indent="-180975" latinLnBrk="0">
              <a:buSzPct val="100000"/>
              <a:buFont typeface="맑은 고딕" pitchFamily="50" charset="-127"/>
              <a:buChar char="–"/>
              <a:defRPr/>
            </a:lvl2pPr>
            <a:lvl3pPr marL="628650" indent="-180975" latinLnBrk="0">
              <a:buFont typeface="맑은 고딕" pitchFamily="50" charset="-127"/>
              <a:buChar char="※"/>
              <a:defRPr sz="1600"/>
            </a:lvl3pPr>
            <a:lvl4pPr marL="809625" indent="-180975" latinLnBrk="0">
              <a:buSzPct val="80000"/>
              <a:buFont typeface="Arial" pitchFamily="34" charset="0"/>
              <a:buChar char="•"/>
              <a:defRPr/>
            </a:lvl4pPr>
            <a:lvl5pPr marL="990600" indent="-180975" latinLnBrk="0">
              <a:defRPr sz="12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29652" y="6356350"/>
            <a:ext cx="571504" cy="365125"/>
          </a:xfrm>
        </p:spPr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그림 5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6436542"/>
            <a:ext cx="1043608" cy="421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6" descr="111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1EC8-A12A-437E-83A7-5B3BDF3CD8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F471-B316-45D5-9F57-7A5D37E3FB3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9" name="그림 3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2370" y="5429250"/>
            <a:ext cx="1981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120442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AAB4F-CED6-4066-9837-FE4048D0922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"/>
          <p:cNvGrpSpPr/>
          <p:nvPr userDrawn="1"/>
        </p:nvGrpSpPr>
        <p:grpSpPr>
          <a:xfrm>
            <a:off x="8505825" y="6353175"/>
            <a:ext cx="638175" cy="504825"/>
            <a:chOff x="5072066" y="4643446"/>
            <a:chExt cx="638175" cy="504825"/>
          </a:xfrm>
        </p:grpSpPr>
        <p:sp>
          <p:nvSpPr>
            <p:cNvPr id="1027" name="Freeform 3"/>
            <p:cNvSpPr>
              <a:spLocks/>
            </p:cNvSpPr>
            <p:nvPr/>
          </p:nvSpPr>
          <p:spPr bwMode="auto">
            <a:xfrm>
              <a:off x="5072066" y="4643446"/>
              <a:ext cx="638175" cy="50482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0C0A34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192716" y="4689484"/>
              <a:ext cx="506413" cy="40005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0" y="378"/>
                </a:cxn>
                <a:cxn ang="0">
                  <a:pos x="510" y="378"/>
                </a:cxn>
                <a:cxn ang="0">
                  <a:pos x="516" y="0"/>
                </a:cxn>
              </a:cxnLst>
              <a:rect l="0" t="0" r="r" b="b"/>
              <a:pathLst>
                <a:path w="516" h="378">
                  <a:moveTo>
                    <a:pt x="516" y="0"/>
                  </a:moveTo>
                  <a:lnTo>
                    <a:pt x="0" y="378"/>
                  </a:lnTo>
                  <a:lnTo>
                    <a:pt x="510" y="378"/>
                  </a:lnTo>
                  <a:lnTo>
                    <a:pt x="51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50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9" descr="main04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0" descr="74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575" y="1352550"/>
            <a:ext cx="74866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A6D09-81CD-4E59-A045-FCE9BBC3CB0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79EE2-5DAD-4521-813C-B9A2956A8B54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간지최종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8" descr="75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31900"/>
            <a:ext cx="6124575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all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857628"/>
            <a:ext cx="7772400" cy="5492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50E27-5C82-47AC-BB0D-C2C6279A4875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991F5-F853-43D8-B0E7-FEEFFCED22F8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간지최종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8" descr="75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31900"/>
            <a:ext cx="6124575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all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857628"/>
            <a:ext cx="7772400" cy="5492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50E27-5C82-47AC-BB0D-C2C6279A4875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991F5-F853-43D8-B0E7-FEEFFCED22F8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5" descr="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그림 9" descr="0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500" y="357166"/>
            <a:ext cx="8420128" cy="642942"/>
          </a:xfrm>
        </p:spPr>
        <p:txBody>
          <a:bodyPr/>
          <a:lstStyle>
            <a:lvl1pPr>
              <a:defRPr>
                <a:ln w="6350">
                  <a:solidFill>
                    <a:schemeClr val="bg1"/>
                  </a:solidFill>
                </a:ln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8B38-16FB-42F4-84F0-521390FD5F8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957888" y="63627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268C19B-F804-4EAE-87ED-68B80DFB3F6F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9" descr="main04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10" descr="74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575" y="1352550"/>
            <a:ext cx="74866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A6D09-81CD-4E59-A045-FCE9BBC3CB0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79EE2-5DAD-4521-813C-B9A2956A8B54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6.xml"/><Relationship Id="rId4" Type="http://schemas.openxmlformats.org/officeDocument/2006/relationships/image" Target="../media/image6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97.xml"/><Relationship Id="rId4" Type="http://schemas.openxmlformats.org/officeDocument/2006/relationships/image" Target="../media/image6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98.xml"/><Relationship Id="rId4" Type="http://schemas.openxmlformats.org/officeDocument/2006/relationships/image" Target="../media/image6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99.xml"/><Relationship Id="rId4" Type="http://schemas.openxmlformats.org/officeDocument/2006/relationships/image" Target="../media/image6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00.xml"/><Relationship Id="rId4" Type="http://schemas.openxmlformats.org/officeDocument/2006/relationships/image" Target="../media/image6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6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02.xml"/><Relationship Id="rId4" Type="http://schemas.openxmlformats.org/officeDocument/2006/relationships/image" Target="../media/image6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03.xml"/><Relationship Id="rId4" Type="http://schemas.openxmlformats.org/officeDocument/2006/relationships/image" Target="../media/image6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04.xml"/><Relationship Id="rId4" Type="http://schemas.openxmlformats.org/officeDocument/2006/relationships/image" Target="../media/image6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6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6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107.xml"/><Relationship Id="rId4" Type="http://schemas.openxmlformats.org/officeDocument/2006/relationships/image" Target="../media/image6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108.xml"/><Relationship Id="rId4" Type="http://schemas.openxmlformats.org/officeDocument/2006/relationships/image" Target="../media/image6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109.xml"/><Relationship Id="rId4" Type="http://schemas.openxmlformats.org/officeDocument/2006/relationships/image" Target="../media/image6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110.xml"/><Relationship Id="rId4" Type="http://schemas.openxmlformats.org/officeDocument/2006/relationships/image" Target="../media/image6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111.xml"/><Relationship Id="rId4" Type="http://schemas.openxmlformats.org/officeDocument/2006/relationships/image" Target="../media/image6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6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113.xml"/><Relationship Id="rId4" Type="http://schemas.openxmlformats.org/officeDocument/2006/relationships/image" Target="../media/image6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14.xml"/><Relationship Id="rId4" Type="http://schemas.openxmlformats.org/officeDocument/2006/relationships/image" Target="../media/image6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6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116.xml"/><Relationship Id="rId4" Type="http://schemas.openxmlformats.org/officeDocument/2006/relationships/image" Target="../media/image6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117.xml"/><Relationship Id="rId4" Type="http://schemas.openxmlformats.org/officeDocument/2006/relationships/image" Target="../media/image6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6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119.xml"/><Relationship Id="rId4" Type="http://schemas.openxmlformats.org/officeDocument/2006/relationships/image" Target="../media/image6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6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121.xml"/><Relationship Id="rId4" Type="http://schemas.openxmlformats.org/officeDocument/2006/relationships/image" Target="../media/image6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6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123.xml"/><Relationship Id="rId4" Type="http://schemas.openxmlformats.org/officeDocument/2006/relationships/image" Target="../media/image6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6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125.xml"/><Relationship Id="rId4" Type="http://schemas.openxmlformats.org/officeDocument/2006/relationships/image" Target="../media/image6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126.xml"/><Relationship Id="rId4" Type="http://schemas.openxmlformats.org/officeDocument/2006/relationships/image" Target="../media/image6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127.xml"/><Relationship Id="rId4" Type="http://schemas.openxmlformats.org/officeDocument/2006/relationships/image" Target="../media/image6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6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129.xml"/><Relationship Id="rId4" Type="http://schemas.openxmlformats.org/officeDocument/2006/relationships/image" Target="../media/image6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130.xml"/><Relationship Id="rId4" Type="http://schemas.openxmlformats.org/officeDocument/2006/relationships/image" Target="../media/image6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4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4" Type="http://schemas.openxmlformats.org/officeDocument/2006/relationships/image" Target="../media/image12.jpe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133.xml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134.xml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135.xml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136.xml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137.xml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138.xml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139.xml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140.xml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141.xml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142.xml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143.xml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144.xml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145.xml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146.xml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147.xml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148.xml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149.xml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150.xml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151.xml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152.xml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153.xml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154.xml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155.xml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156.xml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157.xml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158.xml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159.xml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160.xml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161.xml"/></Relationships>
</file>

<file path=ppt/slideMasters/_rels/slideMaster74.xml.rels><?xml version="1.0" encoding="UTF-8" standalone="yes"?>
<Relationships xmlns="http://schemas.openxmlformats.org/package/2006/relationships"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162.xml"/></Relationships>
</file>

<file path=ppt/slideMasters/_rels/slideMaster75.xml.rels><?xml version="1.0" encoding="UTF-8" standalone="yes"?>
<Relationships xmlns="http://schemas.openxmlformats.org/package/2006/relationships"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163.xml"/></Relationships>
</file>

<file path=ppt/slideMasters/_rels/slideMaster76.xml.rels><?xml version="1.0" encoding="UTF-8" standalone="yes"?>
<Relationships xmlns="http://schemas.openxmlformats.org/package/2006/relationships"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164.xml"/></Relationships>
</file>

<file path=ppt/slideMasters/_rels/slideMaster7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165.xml"/></Relationships>
</file>

<file path=ppt/slideMasters/_rels/slideMaster78.xml.rels><?xml version="1.0" encoding="UTF-8" standalone="yes"?>
<Relationships xmlns="http://schemas.openxmlformats.org/package/2006/relationships"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166.xml"/></Relationships>
</file>

<file path=ppt/slideMasters/_rels/slideMaster79.xml.rels><?xml version="1.0" encoding="UTF-8" standalone="yes"?>
<Relationships xmlns="http://schemas.openxmlformats.org/package/2006/relationships"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167.xml"/></Relationships>
</file>

<file path=ppt/slideMasters/_rels/slideMaster80.xml.rels><?xml version="1.0" encoding="UTF-8" standalone="yes"?>
<Relationships xmlns="http://schemas.openxmlformats.org/package/2006/relationships"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168.xml"/></Relationships>
</file>

<file path=ppt/slideMasters/_rels/slideMaster81.xml.rels><?xml version="1.0" encoding="UTF-8" standalone="yes"?>
<Relationships xmlns="http://schemas.openxmlformats.org/package/2006/relationships"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169.xml"/></Relationships>
</file>

<file path=ppt/slideMasters/_rels/slideMaster82.xml.rels><?xml version="1.0" encoding="UTF-8" standalone="yes"?>
<Relationships xmlns="http://schemas.openxmlformats.org/package/2006/relationships"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170.xml"/></Relationships>
</file>

<file path=ppt/slideMasters/_rels/slideMaster83.xml.rels><?xml version="1.0" encoding="UTF-8" standalone="yes"?>
<Relationships xmlns="http://schemas.openxmlformats.org/package/2006/relationships"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171.xml"/></Relationships>
</file>

<file path=ppt/slideMasters/_rels/slideMaster84.xml.rels><?xml version="1.0" encoding="UTF-8" standalone="yes"?>
<Relationships xmlns="http://schemas.openxmlformats.org/package/2006/relationships"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172.xml"/></Relationships>
</file>

<file path=ppt/slideMasters/_rels/slideMaster85.xml.rels><?xml version="1.0" encoding="UTF-8" standalone="yes"?>
<Relationships xmlns="http://schemas.openxmlformats.org/package/2006/relationships"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173.xml"/></Relationships>
</file>

<file path=ppt/slideMasters/_rels/slideMaster86.xml.rels><?xml version="1.0" encoding="UTF-8" standalone="yes"?>
<Relationships xmlns="http://schemas.openxmlformats.org/package/2006/relationships"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174.xml"/></Relationships>
</file>

<file path=ppt/slideMasters/_rels/slideMaster87.xml.rels><?xml version="1.0" encoding="UTF-8" standalone="yes"?>
<Relationships xmlns="http://schemas.openxmlformats.org/package/2006/relationships"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175.xml"/></Relationships>
</file>

<file path=ppt/slideMasters/_rels/slideMaster8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176.xml"/></Relationships>
</file>

<file path=ppt/slideMasters/_rels/slideMaster89.xml.rels><?xml version="1.0" encoding="UTF-8" standalone="yes"?>
<Relationships xmlns="http://schemas.openxmlformats.org/package/2006/relationships"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177.xml"/></Relationships>
</file>

<file path=ppt/slideMasters/_rels/slideMaster90.xml.rels><?xml version="1.0" encoding="UTF-8" standalone="yes"?>
<Relationships xmlns="http://schemas.openxmlformats.org/package/2006/relationships"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178.xml"/></Relationships>
</file>

<file path=ppt/slideMasters/_rels/slideMaster91.xml.rels><?xml version="1.0" encoding="UTF-8" standalone="yes"?>
<Relationships xmlns="http://schemas.openxmlformats.org/package/2006/relationships"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1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094BE9E-031B-46BC-9CBB-35299AE4BA2A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92CAF70-FCF3-4C27-9B63-B7867B045AD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31" name="Picture 6" descr="마스터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5"/>
          <p:cNvSpPr txBox="1">
            <a:spLocks/>
          </p:cNvSpPr>
          <p:nvPr/>
        </p:nvSpPr>
        <p:spPr>
          <a:xfrm>
            <a:off x="0" y="6530975"/>
            <a:ext cx="581025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94A2A520-A65C-4925-A1FE-7AB8324C865B}" type="slidenum">
              <a:rPr kumimoji="0" lang="ko-KR" altLang="en-US">
                <a:latin typeface="+mn-lt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dirty="0">
              <a:latin typeface="+mn-lt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</p:sldLayoutIdLst>
  <p:hf hdr="0" ftr="0" dt="0"/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마스터 copy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910638" y="6659563"/>
            <a:ext cx="436562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3B9B4A10-18FB-4D18-ADCE-84D0E05A5FC6}" type="slidenum">
              <a:rPr lang="ko-KR" altLang="en-US" sz="8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pPr>
                <a:defRPr/>
              </a:pPr>
              <a:t>‹#›</a:t>
            </a:fld>
            <a:endParaRPr lang="en-US" altLang="ko-KR" sz="80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4" r:id="rId2"/>
    <p:sldLayoutId id="2147483913" r:id="rId3"/>
    <p:sldLayoutId id="2147483912" r:id="rId4"/>
    <p:sldLayoutId id="2147483911" r:id="rId5"/>
    <p:sldLayoutId id="2147483910" r:id="rId6"/>
    <p:sldLayoutId id="2147483909" r:id="rId7"/>
    <p:sldLayoutId id="2147483908" r:id="rId8"/>
    <p:sldLayoutId id="2147483907" r:id="rId9"/>
    <p:sldLayoutId id="2147483906" r:id="rId10"/>
    <p:sldLayoutId id="214748390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15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303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455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606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1313" indent="-3413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1413" indent="-2270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8613" indent="-22701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5813" indent="-227013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33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485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37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788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3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5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6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8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9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1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마스터 copy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910638" y="6659563"/>
            <a:ext cx="436562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77EB43D3-D237-4CD1-8E4B-199CFC362A6F}" type="slidenum">
              <a:rPr lang="ko-KR" altLang="en-US" sz="8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pPr>
                <a:defRPr/>
              </a:pPr>
              <a:t>‹#›</a:t>
            </a:fld>
            <a:endParaRPr lang="en-US" altLang="ko-KR" sz="80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5" r:id="rId2"/>
    <p:sldLayoutId id="2147483924" r:id="rId3"/>
    <p:sldLayoutId id="2147483923" r:id="rId4"/>
    <p:sldLayoutId id="2147483922" r:id="rId5"/>
    <p:sldLayoutId id="2147483921" r:id="rId6"/>
    <p:sldLayoutId id="2147483920" r:id="rId7"/>
    <p:sldLayoutId id="2147483919" r:id="rId8"/>
    <p:sldLayoutId id="2147483918" r:id="rId9"/>
    <p:sldLayoutId id="2147483917" r:id="rId10"/>
    <p:sldLayoutId id="214748391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1313" indent="-3413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1413" indent="-2270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8613" indent="-22701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5813" indent="-227013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3013" indent="-227013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213" indent="-227013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413" indent="-227013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613" indent="-227013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08813" y="644842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latinLnBrk="1">
              <a:defRPr kumimoji="0" sz="120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pPr>
              <a:defRPr/>
            </a:pPr>
            <a:fld id="{C3005952-7BAC-462A-9DAB-3A759B53B99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52227" name="Picture 7" descr="01_master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  <p:sldLayoutId id="2147483984" r:id="rId12"/>
    <p:sldLayoutId id="2147483985" r:id="rId13"/>
    <p:sldLayoutId id="2147483986" r:id="rId14"/>
    <p:sldLayoutId id="2147483987" r:id="rId15"/>
    <p:sldLayoutId id="2147483988" r:id="rId16"/>
  </p:sldLayoutIdLst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rgbClr val="FFFF66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96259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00C2E080-1DBD-4888-A9A1-DDE4B2EDC0D2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6868AC6D-D887-4957-8837-FD4B6E4005E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96263" name="Picture 6" descr="마스터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5"/>
          <p:cNvSpPr txBox="1">
            <a:spLocks/>
          </p:cNvSpPr>
          <p:nvPr/>
        </p:nvSpPr>
        <p:spPr>
          <a:xfrm>
            <a:off x="0" y="6530975"/>
            <a:ext cx="581025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384DC22-C22E-417D-B9A6-2B3581CC0C58}" type="slidenum">
              <a:rPr kumimoji="0" lang="ko-KR" altLang="en-US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</p:sldLayoutIdLst>
  <p:hf hdr="0" ftr="0" dt="0"/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10" descr="마스터 copy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910638" y="6659563"/>
            <a:ext cx="33655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F09BCC5F-DBDE-4ECA-B989-4689EFD8F94D}" type="slidenum">
              <a:rPr lang="ko-KR" altLang="en-US" sz="8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pPr>
                <a:defRPr/>
              </a:pPr>
              <a:t>‹#›</a:t>
            </a:fld>
            <a:endParaRPr lang="en-US" altLang="ko-KR" sz="80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6" r:id="rId2"/>
    <p:sldLayoutId id="2147483935" r:id="rId3"/>
    <p:sldLayoutId id="2147483934" r:id="rId4"/>
    <p:sldLayoutId id="2147483933" r:id="rId5"/>
    <p:sldLayoutId id="2147483932" r:id="rId6"/>
    <p:sldLayoutId id="2147483931" r:id="rId7"/>
    <p:sldLayoutId id="2147483930" r:id="rId8"/>
    <p:sldLayoutId id="2147483929" r:id="rId9"/>
    <p:sldLayoutId id="2147483928" r:id="rId10"/>
    <p:sldLayoutId id="214748392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15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303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455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606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1313" indent="-3413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1413" indent="-2270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8613" indent="-22701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5813" indent="-227013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33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485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37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788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3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5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6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8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9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1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0" descr="마스터 copy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8910638" y="6659563"/>
            <a:ext cx="33655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AA8345B2-0257-4CB4-8D98-FD1F6A056494}" type="slidenum">
              <a:rPr lang="ko-KR" altLang="en-US" sz="8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pPr>
                <a:defRPr/>
              </a:pPr>
              <a:t>‹#›</a:t>
            </a:fld>
            <a:endParaRPr lang="en-US" altLang="ko-KR" sz="80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7" r:id="rId2"/>
    <p:sldLayoutId id="2147483946" r:id="rId3"/>
    <p:sldLayoutId id="2147483945" r:id="rId4"/>
    <p:sldLayoutId id="2147483944" r:id="rId5"/>
    <p:sldLayoutId id="2147483943" r:id="rId6"/>
    <p:sldLayoutId id="2147483942" r:id="rId7"/>
    <p:sldLayoutId id="2147483941" r:id="rId8"/>
    <p:sldLayoutId id="2147483940" r:id="rId9"/>
    <p:sldLayoutId id="2147483939" r:id="rId10"/>
    <p:sldLayoutId id="214748393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15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303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455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606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1313" indent="-3413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1413" indent="-22701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8613" indent="-22701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5813" indent="-227013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33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485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37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788" indent="-22857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3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5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6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8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9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1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2" algn="l" defTabSz="91430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33123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4B13102-FACA-4379-A111-9520CA766F78}" type="datetime1">
              <a:rPr lang="ko-KR" altLang="en-US"/>
              <a:pPr>
                <a:defRPr/>
              </a:pPr>
              <a:t>2012-01-11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02E26C7-3884-41D4-B869-65954A59A16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33127" name="Picture 6" descr="마스터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5"/>
          <p:cNvSpPr txBox="1">
            <a:spLocks/>
          </p:cNvSpPr>
          <p:nvPr/>
        </p:nvSpPr>
        <p:spPr>
          <a:xfrm>
            <a:off x="0" y="6530975"/>
            <a:ext cx="581025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E3D7FEA-F88E-40B6-99E5-E1D1FDFAEC27}" type="slidenum">
              <a:rPr kumimoji="0" lang="ko-KR" altLang="en-US">
                <a:solidFill>
                  <a:prstClr val="black"/>
                </a:solidFill>
                <a:latin typeface="+mn-lt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dirty="0">
              <a:solidFill>
                <a:prstClr val="black"/>
              </a:solidFill>
              <a:latin typeface="+mn-lt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  <p:sldLayoutId id="2147484035" r:id="rId12"/>
  </p:sldLayoutIdLst>
  <p:hf hdr="0" ftr="0" dt="0"/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108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2" y="274637"/>
            <a:ext cx="8101043" cy="52322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altLang="ko-KR" dirty="0" smtClean="0"/>
              <a:t>Add your sub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2" y="1125538"/>
            <a:ext cx="5377113" cy="1606594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A91EC8-A12A-437E-83A7-5B3BDF3CD88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F0F471-B316-45D5-9F57-7A5D37E3FB34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</p:sldLayoutIdLst>
  <p:txStyles>
    <p:titleStyle>
      <a:lvl1pPr marL="0" marR="0" indent="0" algn="l" defTabSz="914400" rtl="0" eaLnBrk="1" fontAlgn="auto" latinLnBrk="1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SzPct val="80000"/>
        <a:buFontTx/>
        <a:buBlip>
          <a:blip r:embed="rId4"/>
        </a:buBlip>
        <a:defRPr lang="ko-KR" altLang="en-US" sz="2400" kern="1200" dirty="0" smtClean="0">
          <a:solidFill>
            <a:schemeClr val="bg1"/>
          </a:solidFill>
          <a:effectLst/>
          <a:latin typeface="HY헤드라인M" pitchFamily="18" charset="-127"/>
          <a:ea typeface="HY헤드라인M" pitchFamily="18" charset="-127"/>
          <a:cs typeface="+mn-cs"/>
        </a:defRPr>
      </a:lvl1pPr>
      <a:lvl2pPr marL="449263" indent="-1841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2pPr>
      <a:lvl3pPr marL="627063" indent="-177800" algn="l" defTabSz="914400" rtl="0" eaLnBrk="1" latinLnBrk="1" hangingPunct="1">
        <a:spcBef>
          <a:spcPct val="20000"/>
        </a:spcBef>
        <a:buSzPct val="80000"/>
        <a:buFont typeface="맑은 고딕" pitchFamily="50" charset="-127"/>
        <a:buChar char="※"/>
        <a:defRPr lang="ko-KR" altLang="en-US" sz="16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3pPr>
      <a:lvl4pPr marL="803275" indent="-176213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400" kern="1200" dirty="0" smtClean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4pPr>
      <a:lvl5pPr marL="987425" indent="-18415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200" kern="1200" dirty="0">
          <a:solidFill>
            <a:schemeClr val="bg1"/>
          </a:solidFill>
          <a:effectLst/>
          <a:latin typeface="맑은 고딕" pitchFamily="50" charset="-127"/>
          <a:ea typeface="맑은 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  <p:sldLayoutId id="2147484166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EAAB4F-CED6-4066-9837-FE4048D09227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2012-01-11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44D8039-EF60-4816-B7D2-ED5390B2B473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6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8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0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2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8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4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8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0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200025" y="214313"/>
            <a:ext cx="87249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F5E4B-5105-4D1C-A9B4-02AE7CCE940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2012-01-11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58000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D540A86-A60F-488A-B5B3-49449F7A0A4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  <a:ea typeface="산돌고딕B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6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43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1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5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6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56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9.xml"/><Relationship Id="rId4" Type="http://schemas.openxmlformats.org/officeDocument/2006/relationships/image" Target="../media/image5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0.xml"/><Relationship Id="rId4" Type="http://schemas.openxmlformats.org/officeDocument/2006/relationships/image" Target="../media/image5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1.xml"/><Relationship Id="rId4" Type="http://schemas.openxmlformats.org/officeDocument/2006/relationships/image" Target="../media/image5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57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4.xml"/><Relationship Id="rId4" Type="http://schemas.openxmlformats.org/officeDocument/2006/relationships/image" Target="../media/image5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5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6.xml"/><Relationship Id="rId4" Type="http://schemas.openxmlformats.org/officeDocument/2006/relationships/image" Target="../media/image5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7.xml"/><Relationship Id="rId4" Type="http://schemas.openxmlformats.org/officeDocument/2006/relationships/image" Target="../media/image5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5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9.xml"/><Relationship Id="rId4" Type="http://schemas.openxmlformats.org/officeDocument/2006/relationships/image" Target="../media/image5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57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1.xml"/><Relationship Id="rId4" Type="http://schemas.openxmlformats.org/officeDocument/2006/relationships/image" Target="../media/image57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5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3.xml"/><Relationship Id="rId4" Type="http://schemas.openxmlformats.org/officeDocument/2006/relationships/image" Target="../media/image5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5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5.xml"/><Relationship Id="rId4" Type="http://schemas.openxmlformats.org/officeDocument/2006/relationships/image" Target="../media/image57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6.xml"/><Relationship Id="rId4" Type="http://schemas.openxmlformats.org/officeDocument/2006/relationships/image" Target="../media/image57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7.xml"/><Relationship Id="rId4" Type="http://schemas.openxmlformats.org/officeDocument/2006/relationships/image" Target="../media/image57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57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0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3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3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5.xml"/><Relationship Id="rId4" Type="http://schemas.openxmlformats.org/officeDocument/2006/relationships/image" Target="../media/image70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6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8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0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1.xml"/><Relationship Id="rId4" Type="http://schemas.openxmlformats.org/officeDocument/2006/relationships/image" Target="../media/image94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2.xml"/><Relationship Id="rId4" Type="http://schemas.openxmlformats.org/officeDocument/2006/relationships/image" Target="../media/image96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7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12" Type="http://schemas.openxmlformats.org/officeDocument/2006/relationships/image" Target="../media/image10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43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44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45.xml"/><Relationship Id="rId6" Type="http://schemas.openxmlformats.org/officeDocument/2006/relationships/chart" Target="../charts/chart2.xml"/><Relationship Id="rId5" Type="http://schemas.openxmlformats.org/officeDocument/2006/relationships/image" Target="../media/image101.png"/><Relationship Id="rId4" Type="http://schemas.openxmlformats.org/officeDocument/2006/relationships/image" Target="../media/image99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46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7.xml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4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5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1.xml"/><Relationship Id="rId4" Type="http://schemas.openxmlformats.org/officeDocument/2006/relationships/image" Target="../media/image11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2.xml"/><Relationship Id="rId4" Type="http://schemas.openxmlformats.org/officeDocument/2006/relationships/image" Target="../media/image11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3.xml"/><Relationship Id="rId4" Type="http://schemas.openxmlformats.org/officeDocument/2006/relationships/image" Target="../media/image11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4.xml"/><Relationship Id="rId4" Type="http://schemas.openxmlformats.org/officeDocument/2006/relationships/image" Target="../media/image11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5.xml"/><Relationship Id="rId4" Type="http://schemas.openxmlformats.org/officeDocument/2006/relationships/image" Target="../media/image11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11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5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8.xml"/><Relationship Id="rId4" Type="http://schemas.openxmlformats.org/officeDocument/2006/relationships/image" Target="../media/image11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59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60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3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6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3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10" Type="http://schemas.openxmlformats.org/officeDocument/2006/relationships/image" Target="../media/image124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64.xml"/><Relationship Id="rId6" Type="http://schemas.openxmlformats.org/officeDocument/2006/relationships/image" Target="../media/image119.png"/><Relationship Id="rId5" Type="http://schemas.openxmlformats.org/officeDocument/2006/relationships/image" Target="../media/image127.png"/><Relationship Id="rId4" Type="http://schemas.openxmlformats.org/officeDocument/2006/relationships/image" Target="../media/image118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7" Type="http://schemas.openxmlformats.org/officeDocument/2006/relationships/image" Target="../media/image11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65.xml"/><Relationship Id="rId6" Type="http://schemas.openxmlformats.org/officeDocument/2006/relationships/image" Target="../media/image127.png"/><Relationship Id="rId5" Type="http://schemas.openxmlformats.org/officeDocument/2006/relationships/image" Target="../media/image118.png"/><Relationship Id="rId4" Type="http://schemas.openxmlformats.org/officeDocument/2006/relationships/image" Target="../media/image129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66.xml"/><Relationship Id="rId6" Type="http://schemas.openxmlformats.org/officeDocument/2006/relationships/image" Target="../media/image119.png"/><Relationship Id="rId5" Type="http://schemas.openxmlformats.org/officeDocument/2006/relationships/image" Target="../media/image127.png"/><Relationship Id="rId4" Type="http://schemas.openxmlformats.org/officeDocument/2006/relationships/image" Target="../media/image118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67.xml"/><Relationship Id="rId6" Type="http://schemas.openxmlformats.org/officeDocument/2006/relationships/image" Target="../media/image119.png"/><Relationship Id="rId5" Type="http://schemas.openxmlformats.org/officeDocument/2006/relationships/image" Target="../media/image127.png"/><Relationship Id="rId4" Type="http://schemas.openxmlformats.org/officeDocument/2006/relationships/image" Target="../media/image118.png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tags" Target="../tags/tag3.xml"/><Relationship Id="rId7" Type="http://schemas.openxmlformats.org/officeDocument/2006/relationships/image" Target="../media/image118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26.png"/><Relationship Id="rId5" Type="http://schemas.openxmlformats.org/officeDocument/2006/relationships/image" Target="../media/image130.png"/><Relationship Id="rId4" Type="http://schemas.openxmlformats.org/officeDocument/2006/relationships/slideLayout" Target="../slideLayouts/slideLayout168.xml"/><Relationship Id="rId9" Type="http://schemas.openxmlformats.org/officeDocument/2006/relationships/image" Target="../media/image119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69.xml"/><Relationship Id="rId6" Type="http://schemas.openxmlformats.org/officeDocument/2006/relationships/image" Target="../media/image120.png"/><Relationship Id="rId5" Type="http://schemas.openxmlformats.org/officeDocument/2006/relationships/image" Target="../media/image118.png"/><Relationship Id="rId4" Type="http://schemas.openxmlformats.org/officeDocument/2006/relationships/image" Target="../media/image127.png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tags" Target="../tags/tag6.xml"/><Relationship Id="rId7" Type="http://schemas.openxmlformats.org/officeDocument/2006/relationships/image" Target="../media/image127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6.png"/><Relationship Id="rId5" Type="http://schemas.openxmlformats.org/officeDocument/2006/relationships/image" Target="../media/image130.png"/><Relationship Id="rId4" Type="http://schemas.openxmlformats.org/officeDocument/2006/relationships/slideLayout" Target="../slideLayouts/slideLayout170.xml"/><Relationship Id="rId9" Type="http://schemas.openxmlformats.org/officeDocument/2006/relationships/image" Target="../media/image120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71.xml"/><Relationship Id="rId6" Type="http://schemas.openxmlformats.org/officeDocument/2006/relationships/image" Target="../media/image121.png"/><Relationship Id="rId5" Type="http://schemas.openxmlformats.org/officeDocument/2006/relationships/image" Target="../media/image126.png"/><Relationship Id="rId4" Type="http://schemas.openxmlformats.org/officeDocument/2006/relationships/image" Target="../media/image129.png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tags" Target="../tags/tag9.xml"/><Relationship Id="rId7" Type="http://schemas.openxmlformats.org/officeDocument/2006/relationships/image" Target="../media/image127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26.png"/><Relationship Id="rId5" Type="http://schemas.openxmlformats.org/officeDocument/2006/relationships/image" Target="../media/image130.png"/><Relationship Id="rId4" Type="http://schemas.openxmlformats.org/officeDocument/2006/relationships/slideLayout" Target="../slideLayouts/slideLayout172.xml"/><Relationship Id="rId9" Type="http://schemas.openxmlformats.org/officeDocument/2006/relationships/image" Target="../media/image12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73.xml"/><Relationship Id="rId5" Type="http://schemas.openxmlformats.org/officeDocument/2006/relationships/image" Target="../media/image122.png"/><Relationship Id="rId4" Type="http://schemas.openxmlformats.org/officeDocument/2006/relationships/image" Target="../media/image127.png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tags" Target="../tags/tag12.xml"/><Relationship Id="rId7" Type="http://schemas.openxmlformats.org/officeDocument/2006/relationships/image" Target="../media/image130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18.png"/><Relationship Id="rId5" Type="http://schemas.openxmlformats.org/officeDocument/2006/relationships/image" Target="../media/image127.png"/><Relationship Id="rId4" Type="http://schemas.openxmlformats.org/officeDocument/2006/relationships/slideLayout" Target="../slideLayouts/slideLayout174.xml"/><Relationship Id="rId9" Type="http://schemas.openxmlformats.org/officeDocument/2006/relationships/image" Target="../media/image122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75.xml"/><Relationship Id="rId6" Type="http://schemas.openxmlformats.org/officeDocument/2006/relationships/image" Target="../media/image123.png"/><Relationship Id="rId5" Type="http://schemas.openxmlformats.org/officeDocument/2006/relationships/image" Target="../media/image118.png"/><Relationship Id="rId4" Type="http://schemas.openxmlformats.org/officeDocument/2006/relationships/image" Target="../media/image127.png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tags" Target="../tags/tag15.xml"/><Relationship Id="rId7" Type="http://schemas.openxmlformats.org/officeDocument/2006/relationships/image" Target="../media/image127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126.png"/><Relationship Id="rId5" Type="http://schemas.openxmlformats.org/officeDocument/2006/relationships/image" Target="../media/image130.png"/><Relationship Id="rId4" Type="http://schemas.openxmlformats.org/officeDocument/2006/relationships/slideLayout" Target="../slideLayouts/slideLayout176.xml"/><Relationship Id="rId9" Type="http://schemas.openxmlformats.org/officeDocument/2006/relationships/image" Target="../media/image123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78.xml"/><Relationship Id="rId6" Type="http://schemas.openxmlformats.org/officeDocument/2006/relationships/image" Target="../media/image132.png"/><Relationship Id="rId5" Type="http://schemas.openxmlformats.org/officeDocument/2006/relationships/image" Target="../media/image127.png"/><Relationship Id="rId4" Type="http://schemas.openxmlformats.org/officeDocument/2006/relationships/hyperlink" Target="http://www.nipa.kr/" TargetMode="Externa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1" name="Picture 17" descr="표지임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988" y="-17463"/>
            <a:ext cx="9170988" cy="687546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 bwMode="auto">
          <a:xfrm>
            <a:off x="248482" y="1052736"/>
            <a:ext cx="8643998" cy="153888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scene3d>
            <a:camera prst="orthographicFront">
              <a:rot lat="20400000" lon="0" rev="0"/>
            </a:camera>
            <a:lightRig rig="twoPt" dir="t"/>
          </a:scene3d>
          <a:sp3d extrusionH="127000" contourW="12700">
            <a:bevelT w="50800" h="50800" prst="angle"/>
            <a:bevelB w="50800" h="50800" prst="angle"/>
            <a:extrusionClr>
              <a:schemeClr val="tx2">
                <a:lumMod val="40000"/>
                <a:lumOff val="60000"/>
              </a:schemeClr>
            </a:extrusionClr>
            <a:contourClr>
              <a:schemeClr val="bg1"/>
            </a:contourClr>
          </a:sp3d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ko-KR" sz="48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</a:t>
            </a:r>
            <a:r>
              <a:rPr lang="en-US" altLang="ko-KR" sz="4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en-US" altLang="ko-KR" sz="4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4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대 전담기관 별 </a:t>
            </a:r>
            <a:endParaRPr lang="en-US" altLang="ko-KR" sz="4600" b="1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>
              <a:defRPr/>
            </a:pPr>
            <a:r>
              <a:rPr lang="ko-KR" altLang="en-US" sz="46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기관 소개 및 지원사업 안내</a:t>
            </a:r>
            <a:endParaRPr lang="en-US" altLang="ko-KR" sz="46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179512" y="1052736"/>
            <a:ext cx="8640960" cy="151216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en-US" altLang="ko-KR" sz="4600" b="1" dirty="0">
              <a:ln w="18000">
                <a:noFill/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29" name="Picture 49" descr="목차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463"/>
            <a:ext cx="917098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30" name="Picture 18" descr="목차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60350"/>
            <a:ext cx="187325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69"/>
          <p:cNvGrpSpPr>
            <a:grpSpLocks/>
          </p:cNvGrpSpPr>
          <p:nvPr/>
        </p:nvGrpSpPr>
        <p:grpSpPr bwMode="auto">
          <a:xfrm>
            <a:off x="1620838" y="2522538"/>
            <a:ext cx="6388100" cy="1049337"/>
            <a:chOff x="2018" y="1434"/>
            <a:chExt cx="3044" cy="620"/>
          </a:xfrm>
        </p:grpSpPr>
        <p:pic>
          <p:nvPicPr>
            <p:cNvPr id="150561" name="Picture 170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AutoShape 171"/>
            <p:cNvSpPr>
              <a:spLocks noChangeArrowheads="1"/>
            </p:cNvSpPr>
            <p:nvPr/>
          </p:nvSpPr>
          <p:spPr bwMode="auto">
            <a:xfrm>
              <a:off x="2155" y="1502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altLang="ko-KR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  </a:t>
              </a:r>
              <a:r>
                <a:rPr lang="en-US" altLang="ko-KR" sz="24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② </a:t>
              </a:r>
              <a:r>
                <a:rPr lang="en-US" altLang="ko-KR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-</a:t>
              </a:r>
              <a:r>
                <a:rPr lang="en-US" altLang="ko-KR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2.  </a:t>
              </a:r>
              <a:r>
                <a:rPr lang="ko-KR" altLang="en-US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한국산업기술진흥원 </a:t>
              </a:r>
              <a:r>
                <a:rPr lang="en-US" altLang="ko-KR" sz="2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[KIAT]</a:t>
              </a:r>
            </a:p>
          </p:txBody>
        </p:sp>
      </p:grpSp>
      <p:grpSp>
        <p:nvGrpSpPr>
          <p:cNvPr id="4" name="Group 177"/>
          <p:cNvGrpSpPr>
            <a:grpSpLocks/>
          </p:cNvGrpSpPr>
          <p:nvPr/>
        </p:nvGrpSpPr>
        <p:grpSpPr bwMode="auto">
          <a:xfrm>
            <a:off x="1639888" y="3530600"/>
            <a:ext cx="6388100" cy="1050925"/>
            <a:chOff x="2018" y="1434"/>
            <a:chExt cx="3044" cy="620"/>
          </a:xfrm>
        </p:grpSpPr>
        <p:pic>
          <p:nvPicPr>
            <p:cNvPr id="150557" name="Picture 178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AutoShape 179"/>
            <p:cNvSpPr>
              <a:spLocks noChangeArrowheads="1"/>
            </p:cNvSpPr>
            <p:nvPr/>
          </p:nvSpPr>
          <p:spPr bwMode="auto">
            <a:xfrm>
              <a:off x="2146" y="1531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2000" b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0" name="Text Box 183"/>
          <p:cNvSpPr txBox="1">
            <a:spLocks noChangeArrowheads="1"/>
          </p:cNvSpPr>
          <p:nvPr/>
        </p:nvSpPr>
        <p:spPr bwMode="auto">
          <a:xfrm>
            <a:off x="2355850" y="3771900"/>
            <a:ext cx="5287963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US" altLang="ko-KR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 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한국에너지기술평가원 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[KETEP]</a:t>
            </a:r>
            <a:endParaRPr lang="en-US" altLang="ko-KR" sz="2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Group 222"/>
          <p:cNvGrpSpPr>
            <a:grpSpLocks/>
          </p:cNvGrpSpPr>
          <p:nvPr/>
        </p:nvGrpSpPr>
        <p:grpSpPr bwMode="auto">
          <a:xfrm>
            <a:off x="1628775" y="4538663"/>
            <a:ext cx="6388100" cy="1050925"/>
            <a:chOff x="2018" y="1434"/>
            <a:chExt cx="3044" cy="620"/>
          </a:xfrm>
        </p:grpSpPr>
        <p:pic>
          <p:nvPicPr>
            <p:cNvPr id="150553" name="Picture 223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AutoShape 224"/>
            <p:cNvSpPr>
              <a:spLocks noChangeArrowheads="1"/>
            </p:cNvSpPr>
            <p:nvPr/>
          </p:nvSpPr>
          <p:spPr bwMode="auto">
            <a:xfrm>
              <a:off x="2146" y="1531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2000" b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8" name="Group 169"/>
          <p:cNvGrpSpPr>
            <a:grpSpLocks/>
          </p:cNvGrpSpPr>
          <p:nvPr/>
        </p:nvGrpSpPr>
        <p:grpSpPr bwMode="auto">
          <a:xfrm>
            <a:off x="1673225" y="1557338"/>
            <a:ext cx="6335713" cy="1049337"/>
            <a:chOff x="2018" y="1434"/>
            <a:chExt cx="3044" cy="620"/>
          </a:xfrm>
        </p:grpSpPr>
        <p:pic>
          <p:nvPicPr>
            <p:cNvPr id="150549" name="Picture 170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AutoShape 171"/>
            <p:cNvSpPr>
              <a:spLocks noChangeArrowheads="1"/>
            </p:cNvSpPr>
            <p:nvPr/>
          </p:nvSpPr>
          <p:spPr bwMode="auto">
            <a:xfrm>
              <a:off x="2146" y="1532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2000" b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1" name="Text Box 159"/>
          <p:cNvSpPr txBox="1">
            <a:spLocks noChangeArrowheads="1"/>
          </p:cNvSpPr>
          <p:nvPr/>
        </p:nvSpPr>
        <p:spPr bwMode="auto">
          <a:xfrm>
            <a:off x="2346324" y="1793875"/>
            <a:ext cx="5105995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US" altLang="ko-KR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한국산업기술평가관리원 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[KEIT]</a:t>
            </a:r>
            <a:endParaRPr lang="en-US" altLang="ko-KR" sz="2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4" name="Text Box 228"/>
          <p:cNvSpPr txBox="1">
            <a:spLocks noChangeArrowheads="1"/>
          </p:cNvSpPr>
          <p:nvPr/>
        </p:nvSpPr>
        <p:spPr bwMode="auto">
          <a:xfrm>
            <a:off x="2339752" y="4797153"/>
            <a:ext cx="5048250" cy="94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US" altLang="ko-KR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 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정보통신산업진흥원 </a:t>
            </a:r>
            <a:r>
              <a:rPr lang="en-US" altLang="ko-KR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[NIPA]</a:t>
            </a:r>
          </a:p>
          <a:p>
            <a:pPr marL="342900" indent="-342900">
              <a:lnSpc>
                <a:spcPct val="120000"/>
              </a:lnSpc>
              <a:defRPr/>
            </a:pPr>
            <a:r>
              <a:rPr lang="ko-KR" altLang="en-US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50543" name="Picture 1481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44725" y="2214563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44" name="Picture 1481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3214688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45" name="Picture 1481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4173538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46" name="Picture 1481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25" y="5175250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1" name="Picture 17" descr="표지임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463"/>
            <a:ext cx="917098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6516216" y="2708920"/>
            <a:ext cx="2379662" cy="2349500"/>
            <a:chOff x="4150" y="0"/>
            <a:chExt cx="1499" cy="1480"/>
          </a:xfrm>
        </p:grpSpPr>
        <p:pic>
          <p:nvPicPr>
            <p:cNvPr id="148487" name="Picture 21" descr="별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4150" y="0"/>
              <a:ext cx="544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8488" name="Picture 22" descr="별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4659" y="310"/>
              <a:ext cx="398" cy="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8489" name="Picture 23" descr="별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5388" y="451"/>
              <a:ext cx="261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8490" name="Picture 24" descr="별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4706" y="1219"/>
              <a:ext cx="261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직사각형 13"/>
          <p:cNvSpPr/>
          <p:nvPr/>
        </p:nvSpPr>
        <p:spPr bwMode="auto">
          <a:xfrm>
            <a:off x="248482" y="1780796"/>
            <a:ext cx="8643998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ko-KR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②-</a:t>
            </a:r>
            <a:r>
              <a:rPr lang="en-US" altLang="ko-KR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한국산업기술평가관리원</a:t>
            </a:r>
            <a:endParaRPr lang="en-US" altLang="ko-KR" sz="4000" b="1" spc="150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>
              <a:defRPr/>
            </a:pPr>
            <a:r>
              <a:rPr lang="en-US" altLang="ko-KR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(KEIT)</a:t>
            </a:r>
            <a:endParaRPr lang="en-US" altLang="ko-KR" sz="40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8484" name="Picture 1" descr="C:\Documents and Settings\TG\바탕 화면\4.대전분원 원장님 발표자료\이미지 자료\KEIT logo-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25" y="6326188"/>
            <a:ext cx="28575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 bwMode="auto">
          <a:xfrm>
            <a:off x="179512" y="1628800"/>
            <a:ext cx="8712967" cy="158417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anchor="ctr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r">
              <a:defRPr/>
            </a:pPr>
            <a:endParaRPr lang="en-US" altLang="ko-KR" sz="6000" b="1" spc="150" dirty="0">
              <a:ln w="11430"/>
              <a:solidFill>
                <a:prstClr val="white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29" name="Picture 49" descr="목차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7938"/>
            <a:ext cx="917098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30" name="Picture 18" descr="목차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2846" y="866651"/>
            <a:ext cx="187325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0531" name="Group 169"/>
          <p:cNvGrpSpPr>
            <a:grpSpLocks/>
          </p:cNvGrpSpPr>
          <p:nvPr/>
        </p:nvGrpSpPr>
        <p:grpSpPr bwMode="auto">
          <a:xfrm>
            <a:off x="1620838" y="3315767"/>
            <a:ext cx="6388100" cy="1049337"/>
            <a:chOff x="2018" y="1434"/>
            <a:chExt cx="3044" cy="620"/>
          </a:xfrm>
        </p:grpSpPr>
        <p:pic>
          <p:nvPicPr>
            <p:cNvPr id="150561" name="Picture 170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AutoShape 171"/>
            <p:cNvSpPr>
              <a:spLocks noChangeArrowheads="1"/>
            </p:cNvSpPr>
            <p:nvPr/>
          </p:nvSpPr>
          <p:spPr bwMode="auto">
            <a:xfrm>
              <a:off x="2146" y="1532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2000" b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30" name="Text Box 175"/>
          <p:cNvSpPr txBox="1">
            <a:spLocks noChangeArrowheads="1"/>
          </p:cNvSpPr>
          <p:nvPr/>
        </p:nvSpPr>
        <p:spPr bwMode="auto">
          <a:xfrm>
            <a:off x="2336800" y="3558654"/>
            <a:ext cx="4335463" cy="444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US" altLang="ko-KR" sz="2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KEIT </a:t>
            </a:r>
            <a:r>
              <a:rPr lang="ko-KR" altLang="en-US" sz="2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지원사업 상세 소개</a:t>
            </a:r>
            <a:endParaRPr lang="en-US" altLang="ko-KR" sz="2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50533" name="Group 172"/>
          <p:cNvGrpSpPr>
            <a:grpSpLocks/>
          </p:cNvGrpSpPr>
          <p:nvPr/>
        </p:nvGrpSpPr>
        <p:grpSpPr bwMode="auto">
          <a:xfrm>
            <a:off x="1573192" y="3436417"/>
            <a:ext cx="714375" cy="719137"/>
            <a:chOff x="1725" y="1728"/>
            <a:chExt cx="384" cy="387"/>
          </a:xfrm>
        </p:grpSpPr>
        <p:pic>
          <p:nvPicPr>
            <p:cNvPr id="150559" name="Picture 173" descr="0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25" y="1728"/>
              <a:ext cx="384" cy="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AutoShape 174"/>
            <p:cNvSpPr>
              <a:spLocks noChangeArrowheads="1"/>
            </p:cNvSpPr>
            <p:nvPr/>
          </p:nvSpPr>
          <p:spPr bwMode="auto">
            <a:xfrm>
              <a:off x="1731" y="1730"/>
              <a:ext cx="325" cy="327"/>
            </a:xfrm>
            <a:prstGeom prst="roundRect">
              <a:avLst>
                <a:gd name="adj" fmla="val 16667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lIns="96741" tIns="48370" rIns="96741" bIns="48370" anchor="ctr"/>
            <a:lstStyle/>
            <a:p>
              <a:pPr defTabSz="968375">
                <a:defRPr/>
              </a:pPr>
              <a:r>
                <a:rPr lang="en-US" altLang="ko-KR" sz="2800" b="1" dirty="0">
                  <a:solidFill>
                    <a:prstClr val="white"/>
                  </a:solidFill>
                  <a:latin typeface="맑은 고딕"/>
                  <a:ea typeface="맑은 고딕"/>
                </a:rPr>
                <a:t>Ⅱ</a:t>
              </a:r>
              <a:endParaRPr lang="en-US" altLang="ko-KR" sz="2800" b="1" dirty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50539" name="Group 169"/>
          <p:cNvGrpSpPr>
            <a:grpSpLocks/>
          </p:cNvGrpSpPr>
          <p:nvPr/>
        </p:nvGrpSpPr>
        <p:grpSpPr bwMode="auto">
          <a:xfrm>
            <a:off x="1673225" y="2091631"/>
            <a:ext cx="6335713" cy="1049337"/>
            <a:chOff x="2018" y="1434"/>
            <a:chExt cx="3044" cy="620"/>
          </a:xfrm>
        </p:grpSpPr>
        <p:pic>
          <p:nvPicPr>
            <p:cNvPr id="150549" name="Picture 170" descr="27-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8" y="1434"/>
              <a:ext cx="3044" cy="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AutoShape 171"/>
            <p:cNvSpPr>
              <a:spLocks noChangeArrowheads="1"/>
            </p:cNvSpPr>
            <p:nvPr/>
          </p:nvSpPr>
          <p:spPr bwMode="auto">
            <a:xfrm>
              <a:off x="2146" y="1532"/>
              <a:ext cx="2743" cy="3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50000"/>
                  </a:schemeClr>
                </a:gs>
              </a:gsLst>
              <a:lin ang="5400000" scaled="1"/>
            </a:gradFill>
            <a:ln w="12700" cap="rnd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2000" b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1" name="Text Box 159"/>
          <p:cNvSpPr txBox="1">
            <a:spLocks noChangeArrowheads="1"/>
          </p:cNvSpPr>
          <p:nvPr/>
        </p:nvSpPr>
        <p:spPr bwMode="auto">
          <a:xfrm>
            <a:off x="2346325" y="2328168"/>
            <a:ext cx="4470400" cy="444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US" altLang="ko-KR" sz="2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R&amp;D </a:t>
            </a:r>
            <a:r>
              <a:rPr lang="ko-KR" altLang="en-US" sz="2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파트너 </a:t>
            </a:r>
            <a:r>
              <a:rPr lang="en-US" altLang="ko-KR" sz="2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KEIT</a:t>
            </a:r>
          </a:p>
        </p:txBody>
      </p:sp>
      <p:grpSp>
        <p:nvGrpSpPr>
          <p:cNvPr id="150541" name="Group 156"/>
          <p:cNvGrpSpPr>
            <a:grpSpLocks/>
          </p:cNvGrpSpPr>
          <p:nvPr/>
        </p:nvGrpSpPr>
        <p:grpSpPr bwMode="auto">
          <a:xfrm>
            <a:off x="1573192" y="2193231"/>
            <a:ext cx="714375" cy="720725"/>
            <a:chOff x="1725" y="1728"/>
            <a:chExt cx="384" cy="387"/>
          </a:xfrm>
        </p:grpSpPr>
        <p:pic>
          <p:nvPicPr>
            <p:cNvPr id="150547" name="Picture 157" descr="0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25" y="1728"/>
              <a:ext cx="384" cy="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" name="AutoShape 158"/>
            <p:cNvSpPr>
              <a:spLocks noChangeArrowheads="1"/>
            </p:cNvSpPr>
            <p:nvPr/>
          </p:nvSpPr>
          <p:spPr bwMode="auto">
            <a:xfrm>
              <a:off x="1731" y="1730"/>
              <a:ext cx="325" cy="327"/>
            </a:xfrm>
            <a:prstGeom prst="roundRect">
              <a:avLst>
                <a:gd name="adj" fmla="val 16667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lIns="96741" tIns="48370" rIns="96741" bIns="48370" anchor="ctr"/>
            <a:lstStyle/>
            <a:p>
              <a:pPr defTabSz="968375">
                <a:defRPr/>
              </a:pPr>
              <a:r>
                <a:rPr lang="en-US" altLang="ko-KR" sz="2800" b="1" dirty="0">
                  <a:solidFill>
                    <a:prstClr val="white"/>
                  </a:solidFill>
                  <a:latin typeface="맑은 고딕"/>
                  <a:ea typeface="맑은 고딕"/>
                </a:rPr>
                <a:t>Ⅰ</a:t>
              </a:r>
              <a:endParaRPr lang="en-US" altLang="ko-KR" sz="2800" b="1" dirty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150543" name="Picture 1481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44725" y="2748856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44" name="Picture 1481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4007917"/>
            <a:ext cx="51847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그림 14" descr="배경 표지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ounded Rectangle 4"/>
          <p:cNvSpPr>
            <a:spLocks noChangeArrowheads="1"/>
          </p:cNvSpPr>
          <p:nvPr/>
        </p:nvSpPr>
        <p:spPr bwMode="auto">
          <a:xfrm>
            <a:off x="107950" y="1268413"/>
            <a:ext cx="8785225" cy="1295400"/>
          </a:xfrm>
          <a:prstGeom prst="roundRect">
            <a:avLst>
              <a:gd name="adj" fmla="val 16667"/>
            </a:avLst>
          </a:prstGeom>
          <a:solidFill>
            <a:srgbClr val="595959">
              <a:alpha val="50195"/>
            </a:srgb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ko-KR" altLang="ko-KR">
              <a:solidFill>
                <a:prstClr val="black"/>
              </a:solidFill>
              <a:latin typeface="+mn-lt"/>
              <a:ea typeface="+mn-ea"/>
              <a:cs typeface="굴림" pitchFamily="50" charset="-127"/>
            </a:endParaRPr>
          </a:p>
        </p:txBody>
      </p:sp>
      <p:grpSp>
        <p:nvGrpSpPr>
          <p:cNvPr id="152580" name="Group 176"/>
          <p:cNvGrpSpPr>
            <a:grpSpLocks/>
          </p:cNvGrpSpPr>
          <p:nvPr/>
        </p:nvGrpSpPr>
        <p:grpSpPr bwMode="auto">
          <a:xfrm>
            <a:off x="611188" y="1700213"/>
            <a:ext cx="6519862" cy="500062"/>
            <a:chOff x="184" y="263"/>
            <a:chExt cx="5370" cy="277"/>
          </a:xfrm>
        </p:grpSpPr>
        <p:sp>
          <p:nvSpPr>
            <p:cNvPr id="6" name="WordArt 177"/>
            <p:cNvSpPr>
              <a:spLocks noChangeArrowheads="1" noChangeShapeType="1" noTextEdit="1"/>
            </p:cNvSpPr>
            <p:nvPr/>
          </p:nvSpPr>
          <p:spPr bwMode="auto">
            <a:xfrm>
              <a:off x="184" y="263"/>
              <a:ext cx="5370" cy="27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kern="10" dirty="0"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I. R&amp;D </a:t>
              </a:r>
              <a:r>
                <a:rPr kumimoji="0" lang="ko-KR" altLang="en-US" sz="3600" kern="10" dirty="0"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파트너</a:t>
              </a:r>
              <a:r>
                <a:rPr kumimoji="0" lang="en-US" altLang="ko-KR" sz="3600" kern="10" dirty="0"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 KEIT</a:t>
              </a:r>
              <a:endParaRPr kumimoji="0" lang="ko-KR" altLang="en-US" sz="3600" kern="10" dirty="0">
                <a:ln w="571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latin typeface="HY견고딕"/>
                <a:ea typeface="HY견고딕"/>
              </a:endParaRPr>
            </a:p>
          </p:txBody>
        </p:sp>
        <p:sp>
          <p:nvSpPr>
            <p:cNvPr id="7" name="WordArt 178"/>
            <p:cNvSpPr>
              <a:spLocks noChangeArrowheads="1" noChangeShapeType="1" noTextEdit="1"/>
            </p:cNvSpPr>
            <p:nvPr/>
          </p:nvSpPr>
          <p:spPr bwMode="auto">
            <a:xfrm>
              <a:off x="184" y="263"/>
              <a:ext cx="5370" cy="27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kern="10" dirty="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I. R&amp;D </a:t>
              </a:r>
              <a:r>
                <a:rPr kumimoji="0" lang="ko-KR" altLang="en-US" sz="3600" kern="10" dirty="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파트너 </a:t>
              </a:r>
              <a:r>
                <a:rPr kumimoji="0" lang="en-US" altLang="ko-KR" sz="3600" kern="10" dirty="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KEIT</a:t>
              </a:r>
              <a:endParaRPr kumimoji="0" lang="ko-KR" alt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latin typeface="HY견고딕"/>
                <a:ea typeface="HY견고딕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625" name="Group 2"/>
          <p:cNvGrpSpPr>
            <a:grpSpLocks/>
          </p:cNvGrpSpPr>
          <p:nvPr/>
        </p:nvGrpSpPr>
        <p:grpSpPr bwMode="auto">
          <a:xfrm>
            <a:off x="250825" y="1824038"/>
            <a:ext cx="8639175" cy="4773612"/>
            <a:chOff x="158" y="1149"/>
            <a:chExt cx="5442" cy="3007"/>
          </a:xfrm>
        </p:grpSpPr>
        <p:pic>
          <p:nvPicPr>
            <p:cNvPr id="154680" name="Picture 3" descr="그림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8" y="1149"/>
              <a:ext cx="5442" cy="3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468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1" y="1949"/>
              <a:ext cx="5271" cy="2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4626" name="Text Box 43"/>
          <p:cNvSpPr txBox="1">
            <a:spLocks noChangeArrowheads="1"/>
          </p:cNvSpPr>
          <p:nvPr/>
        </p:nvSpPr>
        <p:spPr bwMode="auto">
          <a:xfrm>
            <a:off x="323850" y="1052513"/>
            <a:ext cx="8358188" cy="995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42875" indent="-142875">
              <a:lnSpc>
                <a:spcPct val="110000"/>
              </a:lnSpc>
              <a:spcBef>
                <a:spcPct val="20000"/>
              </a:spcBef>
              <a:buSzPct val="80000"/>
              <a:buFontTx/>
              <a:buBlip>
                <a:blip r:embed="rId5"/>
              </a:buBlip>
            </a:pPr>
            <a:r>
              <a:rPr lang="en-US" altLang="ko-KR" sz="1600" b="1">
                <a:latin typeface="나눔고딕"/>
                <a:ea typeface="나눔고딕"/>
                <a:cs typeface="나눔고딕"/>
              </a:rPr>
              <a:t> 2009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년 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5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월 지식경제부 산하 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6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개 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R&amp;D 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기관의 평가 관련업무를 한곳으로 통합</a:t>
            </a:r>
            <a:endParaRPr lang="en-US" altLang="ko-KR" sz="1600" b="1">
              <a:latin typeface="나눔고딕"/>
              <a:ea typeface="나눔고딕"/>
              <a:cs typeface="나눔고딕"/>
            </a:endParaRPr>
          </a:p>
          <a:p>
            <a:pPr marL="142875" indent="-142875">
              <a:lnSpc>
                <a:spcPct val="110000"/>
              </a:lnSpc>
              <a:spcBef>
                <a:spcPct val="20000"/>
              </a:spcBef>
              <a:buSzPct val="80000"/>
              <a:buFontTx/>
              <a:buBlip>
                <a:blip r:embed="rId5"/>
              </a:buBlip>
            </a:pPr>
            <a:r>
              <a:rPr lang="en-US" altLang="ko-KR" sz="1600" b="1"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수요자 중심의 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R&amp;D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지원체제 구축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, R&amp;D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재원의 효율적 배분 업무</a:t>
            </a:r>
            <a:endParaRPr lang="en-US" altLang="ko-KR" sz="1600" b="1">
              <a:latin typeface="나눔고딕"/>
              <a:ea typeface="나눔고딕"/>
              <a:cs typeface="나눔고딕"/>
            </a:endParaRPr>
          </a:p>
          <a:p>
            <a:pPr marL="142875" indent="-142875">
              <a:lnSpc>
                <a:spcPct val="110000"/>
              </a:lnSpc>
              <a:spcBef>
                <a:spcPct val="20000"/>
              </a:spcBef>
              <a:buSzPct val="80000"/>
              <a:buFontTx/>
              <a:buBlip>
                <a:blip r:embed="rId5"/>
              </a:buBlip>
            </a:pPr>
            <a:r>
              <a:rPr lang="en-US" altLang="ko-KR" sz="1600" b="1"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기술기획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, 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평가</a:t>
            </a:r>
            <a:r>
              <a:rPr lang="en-US" altLang="ko-KR" sz="1600" b="1">
                <a:latin typeface="나눔고딕"/>
                <a:ea typeface="나눔고딕"/>
                <a:cs typeface="나눔고딕"/>
              </a:rPr>
              <a:t>, </a:t>
            </a:r>
            <a:r>
              <a:rPr lang="ko-KR" altLang="en-US" sz="1600" b="1">
                <a:latin typeface="나눔고딕"/>
                <a:ea typeface="나눔고딕"/>
                <a:cs typeface="나눔고딕"/>
              </a:rPr>
              <a:t>관리를 통한 미래기술 창조</a:t>
            </a:r>
          </a:p>
        </p:txBody>
      </p:sp>
      <p:pic>
        <p:nvPicPr>
          <p:cNvPr id="154628" name="Picture 7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0350" y="3557588"/>
            <a:ext cx="16478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29" name="Group 8"/>
          <p:cNvGrpSpPr>
            <a:grpSpLocks/>
          </p:cNvGrpSpPr>
          <p:nvPr/>
        </p:nvGrpSpPr>
        <p:grpSpPr bwMode="auto">
          <a:xfrm>
            <a:off x="849313" y="4138613"/>
            <a:ext cx="458787" cy="182562"/>
            <a:chOff x="6622" y="2349"/>
            <a:chExt cx="319" cy="127"/>
          </a:xfrm>
        </p:grpSpPr>
        <p:sp>
          <p:nvSpPr>
            <p:cNvPr id="154678" name="WordArt 9"/>
            <p:cNvSpPr>
              <a:spLocks noChangeArrowheads="1" noChangeShapeType="1" noTextEdit="1"/>
            </p:cNvSpPr>
            <p:nvPr/>
          </p:nvSpPr>
          <p:spPr bwMode="auto">
            <a:xfrm>
              <a:off x="6622" y="2350"/>
              <a:ext cx="31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ITEP</a:t>
              </a:r>
              <a:endParaRPr lang="ko-KR" altLang="en-US" sz="1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79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6623" y="2349"/>
              <a:ext cx="31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ITEP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pic>
        <p:nvPicPr>
          <p:cNvPr id="154630" name="Picture 11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9563" y="4333875"/>
            <a:ext cx="1649412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31" name="Group 12"/>
          <p:cNvGrpSpPr>
            <a:grpSpLocks/>
          </p:cNvGrpSpPr>
          <p:nvPr/>
        </p:nvGrpSpPr>
        <p:grpSpPr bwMode="auto">
          <a:xfrm>
            <a:off x="2182813" y="4886325"/>
            <a:ext cx="415925" cy="182563"/>
            <a:chOff x="7134" y="2349"/>
            <a:chExt cx="289" cy="127"/>
          </a:xfrm>
        </p:grpSpPr>
        <p:sp>
          <p:nvSpPr>
            <p:cNvPr id="154676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7134" y="2350"/>
              <a:ext cx="28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IITA</a:t>
              </a:r>
              <a:endParaRPr lang="ko-KR" altLang="en-US" sz="1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77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7135" y="2349"/>
              <a:ext cx="28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IITA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pic>
        <p:nvPicPr>
          <p:cNvPr id="154632" name="Picture 15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1175" y="4808538"/>
            <a:ext cx="16478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33" name="Group 16"/>
          <p:cNvGrpSpPr>
            <a:grpSpLocks/>
          </p:cNvGrpSpPr>
          <p:nvPr/>
        </p:nvGrpSpPr>
        <p:grpSpPr bwMode="auto">
          <a:xfrm>
            <a:off x="3556000" y="5381625"/>
            <a:ext cx="606425" cy="182563"/>
            <a:chOff x="7598" y="2349"/>
            <a:chExt cx="421" cy="127"/>
          </a:xfrm>
        </p:grpSpPr>
        <p:sp>
          <p:nvSpPr>
            <p:cNvPr id="154674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7598" y="2350"/>
              <a:ext cx="42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KMAC</a:t>
              </a:r>
              <a:endParaRPr lang="ko-KR" altLang="en-US" sz="1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75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7599" y="2349"/>
              <a:ext cx="42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KMAC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pic>
        <p:nvPicPr>
          <p:cNvPr id="154634" name="Picture 19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1200" y="4808538"/>
            <a:ext cx="16478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35" name="Group 20"/>
          <p:cNvGrpSpPr>
            <a:grpSpLocks/>
          </p:cNvGrpSpPr>
          <p:nvPr/>
        </p:nvGrpSpPr>
        <p:grpSpPr bwMode="auto">
          <a:xfrm>
            <a:off x="4954588" y="5410200"/>
            <a:ext cx="727075" cy="182563"/>
            <a:chOff x="6622" y="3149"/>
            <a:chExt cx="505" cy="127"/>
          </a:xfrm>
        </p:grpSpPr>
        <p:sp>
          <p:nvSpPr>
            <p:cNvPr id="154672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6622" y="3150"/>
              <a:ext cx="50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rgbClr val="003366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KNCPC</a:t>
              </a:r>
              <a:endParaRPr lang="ko-KR" altLang="en-US" sz="1600" kern="10">
                <a:ln w="25400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73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6623" y="3149"/>
              <a:ext cx="50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KNCPC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pic>
        <p:nvPicPr>
          <p:cNvPr id="154636" name="Picture 23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91225" y="4333875"/>
            <a:ext cx="16478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37" name="Group 24"/>
          <p:cNvGrpSpPr>
            <a:grpSpLocks/>
          </p:cNvGrpSpPr>
          <p:nvPr/>
        </p:nvGrpSpPr>
        <p:grpSpPr bwMode="auto">
          <a:xfrm>
            <a:off x="6569075" y="4903788"/>
            <a:ext cx="503238" cy="182562"/>
            <a:chOff x="7134" y="3149"/>
            <a:chExt cx="349" cy="127"/>
          </a:xfrm>
        </p:grpSpPr>
        <p:sp>
          <p:nvSpPr>
            <p:cNvPr id="154670" name="WordArt 25"/>
            <p:cNvSpPr>
              <a:spLocks noChangeArrowheads="1" noChangeShapeType="1" noTextEdit="1"/>
            </p:cNvSpPr>
            <p:nvPr/>
          </p:nvSpPr>
          <p:spPr bwMode="auto">
            <a:xfrm>
              <a:off x="7134" y="3150"/>
              <a:ext cx="34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KIDP</a:t>
              </a:r>
              <a:endParaRPr lang="ko-KR" altLang="en-US" sz="1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71" name="WordArt 26"/>
            <p:cNvSpPr>
              <a:spLocks noChangeArrowheads="1" noChangeShapeType="1" noTextEdit="1"/>
            </p:cNvSpPr>
            <p:nvPr/>
          </p:nvSpPr>
          <p:spPr bwMode="auto">
            <a:xfrm>
              <a:off x="7135" y="3149"/>
              <a:ext cx="34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KIDP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pic>
        <p:nvPicPr>
          <p:cNvPr id="154638" name="Picture 27" descr="그림1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5825" y="3557588"/>
            <a:ext cx="16478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4639" name="Group 28"/>
          <p:cNvGrpSpPr>
            <a:grpSpLocks/>
          </p:cNvGrpSpPr>
          <p:nvPr/>
        </p:nvGrpSpPr>
        <p:grpSpPr bwMode="auto">
          <a:xfrm>
            <a:off x="7702550" y="4121150"/>
            <a:ext cx="692150" cy="182563"/>
            <a:chOff x="7598" y="3149"/>
            <a:chExt cx="481" cy="127"/>
          </a:xfrm>
        </p:grpSpPr>
        <p:sp>
          <p:nvSpPr>
            <p:cNvPr id="154668" name="WordArt 29"/>
            <p:cNvSpPr>
              <a:spLocks noChangeArrowheads="1" noChangeShapeType="1" noTextEdit="1"/>
            </p:cNvSpPr>
            <p:nvPr/>
          </p:nvSpPr>
          <p:spPr bwMode="auto">
            <a:xfrm>
              <a:off x="7598" y="3150"/>
              <a:ext cx="48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KOTEF</a:t>
              </a:r>
              <a:endParaRPr lang="ko-KR" altLang="en-US" sz="1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  <p:sp>
          <p:nvSpPr>
            <p:cNvPr id="154669" name="WordArt 30"/>
            <p:cNvSpPr>
              <a:spLocks noChangeArrowheads="1" noChangeShapeType="1" noTextEdit="1"/>
            </p:cNvSpPr>
            <p:nvPr/>
          </p:nvSpPr>
          <p:spPr bwMode="auto">
            <a:xfrm>
              <a:off x="7599" y="3149"/>
              <a:ext cx="48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600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HY견고딕"/>
                  <a:ea typeface="HY견고딕"/>
                </a:rPr>
                <a:t>KOTEF</a:t>
              </a:r>
              <a:endParaRPr lang="ko-KR" altLang="en-US" sz="1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HY견고딕"/>
                <a:ea typeface="HY견고딕"/>
              </a:endParaRPr>
            </a:p>
          </p:txBody>
        </p:sp>
      </p:grpSp>
      <p:grpSp>
        <p:nvGrpSpPr>
          <p:cNvPr id="154640" name="Group 31"/>
          <p:cNvGrpSpPr>
            <a:grpSpLocks/>
          </p:cNvGrpSpPr>
          <p:nvPr/>
        </p:nvGrpSpPr>
        <p:grpSpPr bwMode="auto">
          <a:xfrm>
            <a:off x="539750" y="4894263"/>
            <a:ext cx="1031875" cy="106362"/>
            <a:chOff x="5281" y="4316"/>
            <a:chExt cx="972" cy="126"/>
          </a:xfrm>
        </p:grpSpPr>
        <p:sp>
          <p:nvSpPr>
            <p:cNvPr id="6187" name="WordArt 32"/>
            <p:cNvSpPr>
              <a:spLocks noChangeArrowheads="1" noChangeShapeType="1" noTextEdit="1"/>
            </p:cNvSpPr>
            <p:nvPr/>
          </p:nvSpPr>
          <p:spPr bwMode="auto">
            <a:xfrm>
              <a:off x="5281" y="4316"/>
              <a:ext cx="972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한국산업기술평가원</a:t>
              </a:r>
            </a:p>
          </p:txBody>
        </p:sp>
        <p:sp>
          <p:nvSpPr>
            <p:cNvPr id="6188" name="WordArt 33"/>
            <p:cNvSpPr>
              <a:spLocks noChangeArrowheads="1" noChangeShapeType="1" noTextEdit="1"/>
            </p:cNvSpPr>
            <p:nvPr/>
          </p:nvSpPr>
          <p:spPr bwMode="auto">
            <a:xfrm>
              <a:off x="5281" y="4316"/>
              <a:ext cx="972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한국산업기술평가원</a:t>
              </a:r>
            </a:p>
          </p:txBody>
        </p:sp>
      </p:grpSp>
      <p:grpSp>
        <p:nvGrpSpPr>
          <p:cNvPr id="154641" name="Group 37"/>
          <p:cNvGrpSpPr>
            <a:grpSpLocks/>
          </p:cNvGrpSpPr>
          <p:nvPr/>
        </p:nvGrpSpPr>
        <p:grpSpPr bwMode="auto">
          <a:xfrm>
            <a:off x="6357938" y="5688013"/>
            <a:ext cx="915987" cy="98425"/>
            <a:chOff x="10500" y="4316"/>
            <a:chExt cx="864" cy="126"/>
          </a:xfrm>
        </p:grpSpPr>
        <p:sp>
          <p:nvSpPr>
            <p:cNvPr id="6183" name="WordArt 38"/>
            <p:cNvSpPr>
              <a:spLocks noChangeArrowheads="1" noChangeShapeType="1" noTextEdit="1"/>
            </p:cNvSpPr>
            <p:nvPr/>
          </p:nvSpPr>
          <p:spPr bwMode="auto">
            <a:xfrm>
              <a:off x="10500" y="4316"/>
              <a:ext cx="86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한국디자인진흥원</a:t>
              </a:r>
            </a:p>
          </p:txBody>
        </p:sp>
        <p:sp>
          <p:nvSpPr>
            <p:cNvPr id="6184" name="WordArt 39"/>
            <p:cNvSpPr>
              <a:spLocks noChangeArrowheads="1" noChangeShapeType="1" noTextEdit="1"/>
            </p:cNvSpPr>
            <p:nvPr/>
          </p:nvSpPr>
          <p:spPr bwMode="auto">
            <a:xfrm>
              <a:off x="10500" y="4316"/>
              <a:ext cx="86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한국디자인진흥원</a:t>
              </a:r>
            </a:p>
          </p:txBody>
        </p:sp>
      </p:grpSp>
      <p:grpSp>
        <p:nvGrpSpPr>
          <p:cNvPr id="154642" name="Group 40"/>
          <p:cNvGrpSpPr>
            <a:grpSpLocks/>
          </p:cNvGrpSpPr>
          <p:nvPr/>
        </p:nvGrpSpPr>
        <p:grpSpPr bwMode="auto">
          <a:xfrm>
            <a:off x="7643813" y="4894263"/>
            <a:ext cx="915987" cy="98425"/>
            <a:chOff x="5281" y="2292"/>
            <a:chExt cx="864" cy="126"/>
          </a:xfrm>
        </p:grpSpPr>
        <p:sp>
          <p:nvSpPr>
            <p:cNvPr id="6181" name="WordArt 41"/>
            <p:cNvSpPr>
              <a:spLocks noChangeArrowheads="1" noChangeShapeType="1" noTextEdit="1"/>
            </p:cNvSpPr>
            <p:nvPr/>
          </p:nvSpPr>
          <p:spPr bwMode="auto">
            <a:xfrm>
              <a:off x="5281" y="2292"/>
              <a:ext cx="86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한국산업기술재단</a:t>
              </a:r>
            </a:p>
          </p:txBody>
        </p:sp>
        <p:sp>
          <p:nvSpPr>
            <p:cNvPr id="6182" name="WordArt 42"/>
            <p:cNvSpPr>
              <a:spLocks noChangeArrowheads="1" noChangeShapeType="1" noTextEdit="1"/>
            </p:cNvSpPr>
            <p:nvPr/>
          </p:nvSpPr>
          <p:spPr bwMode="auto">
            <a:xfrm>
              <a:off x="5281" y="2292"/>
              <a:ext cx="86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한국산업기술재단</a:t>
              </a:r>
            </a:p>
          </p:txBody>
        </p:sp>
      </p:grpSp>
      <p:grpSp>
        <p:nvGrpSpPr>
          <p:cNvPr id="154643" name="Group 43"/>
          <p:cNvGrpSpPr>
            <a:grpSpLocks/>
          </p:cNvGrpSpPr>
          <p:nvPr/>
        </p:nvGrpSpPr>
        <p:grpSpPr bwMode="auto">
          <a:xfrm>
            <a:off x="3176588" y="6165850"/>
            <a:ext cx="1323975" cy="120650"/>
            <a:chOff x="7961" y="4316"/>
            <a:chExt cx="1188" cy="126"/>
          </a:xfrm>
        </p:grpSpPr>
        <p:sp>
          <p:nvSpPr>
            <p:cNvPr id="6179" name="WordArt 44"/>
            <p:cNvSpPr>
              <a:spLocks noChangeArrowheads="1" noChangeShapeType="1" noTextEdit="1"/>
            </p:cNvSpPr>
            <p:nvPr/>
          </p:nvSpPr>
          <p:spPr bwMode="auto">
            <a:xfrm>
              <a:off x="7961" y="4316"/>
              <a:ext cx="118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한국부품소재산업진흥원</a:t>
              </a:r>
            </a:p>
          </p:txBody>
        </p:sp>
        <p:sp>
          <p:nvSpPr>
            <p:cNvPr id="6180" name="WordArt 45"/>
            <p:cNvSpPr>
              <a:spLocks noChangeArrowheads="1" noChangeShapeType="1" noTextEdit="1"/>
            </p:cNvSpPr>
            <p:nvPr/>
          </p:nvSpPr>
          <p:spPr bwMode="auto">
            <a:xfrm>
              <a:off x="7961" y="4316"/>
              <a:ext cx="1188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한국부품소재산업진흥원</a:t>
              </a:r>
            </a:p>
          </p:txBody>
        </p:sp>
      </p:grpSp>
      <p:grpSp>
        <p:nvGrpSpPr>
          <p:cNvPr id="154644" name="Group 46"/>
          <p:cNvGrpSpPr>
            <a:grpSpLocks/>
          </p:cNvGrpSpPr>
          <p:nvPr/>
        </p:nvGrpSpPr>
        <p:grpSpPr bwMode="auto">
          <a:xfrm>
            <a:off x="4786313" y="6165850"/>
            <a:ext cx="1203325" cy="120650"/>
            <a:chOff x="9225" y="4316"/>
            <a:chExt cx="1080" cy="126"/>
          </a:xfrm>
        </p:grpSpPr>
        <p:sp>
          <p:nvSpPr>
            <p:cNvPr id="6177" name="WordArt 47"/>
            <p:cNvSpPr>
              <a:spLocks noChangeArrowheads="1" noChangeShapeType="1" noTextEdit="1"/>
            </p:cNvSpPr>
            <p:nvPr/>
          </p:nvSpPr>
          <p:spPr bwMode="auto">
            <a:xfrm>
              <a:off x="9225" y="4316"/>
              <a:ext cx="108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국가청정생산지원센터</a:t>
              </a:r>
            </a:p>
          </p:txBody>
        </p:sp>
        <p:sp>
          <p:nvSpPr>
            <p:cNvPr id="6178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9225" y="4316"/>
              <a:ext cx="1080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/>
                  <a:ea typeface="굴림"/>
                </a:rPr>
                <a:t>국가청정생산지원센터</a:t>
              </a:r>
            </a:p>
          </p:txBody>
        </p:sp>
      </p:grpSp>
      <p:pic>
        <p:nvPicPr>
          <p:cNvPr id="154645" name="Picture 49" descr="그림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8" y="2852738"/>
            <a:ext cx="2132012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646" name="Picture 50" descr="그림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71938" y="3408363"/>
            <a:ext cx="9255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9" name="TextBox 18"/>
          <p:cNvSpPr txBox="1">
            <a:spLocks noChangeArrowheads="1"/>
          </p:cNvSpPr>
          <p:nvPr/>
        </p:nvSpPr>
        <p:spPr bwMode="auto">
          <a:xfrm>
            <a:off x="3879437" y="3993803"/>
            <a:ext cx="1395412" cy="3947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02391" dir="4972499">
              <a:schemeClr val="tx1"/>
            </a:prstShdw>
          </a:effectLst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  <a:defRPr/>
            </a:pPr>
            <a:r>
              <a:rPr lang="en-US" altLang="ko-KR" sz="900" b="1" dirty="0">
                <a:solidFill>
                  <a:srgbClr val="000000"/>
                </a:solidFill>
                <a:effectLst>
                  <a:glow rad="101600">
                    <a:srgbClr val="FFFFFF">
                      <a:satMod val="175000"/>
                      <a:alpha val="40000"/>
                    </a:srgbClr>
                  </a:glow>
                </a:effectLst>
                <a:latin typeface="나눔고딕" pitchFamily="50" charset="-127"/>
                <a:ea typeface="나눔고딕" pitchFamily="50" charset="-127"/>
                <a:cs typeface="Arial" charset="0"/>
              </a:rPr>
              <a:t>Korean Evaluation</a:t>
            </a:r>
          </a:p>
          <a:p>
            <a:pPr algn="ctr">
              <a:lnSpc>
                <a:spcPct val="95000"/>
              </a:lnSpc>
              <a:defRPr/>
            </a:pPr>
            <a:r>
              <a:rPr lang="en-US" altLang="ko-KR" sz="900" b="1" dirty="0">
                <a:solidFill>
                  <a:srgbClr val="000000"/>
                </a:solidFill>
                <a:effectLst>
                  <a:glow rad="101600">
                    <a:srgbClr val="FFFFFF">
                      <a:satMod val="175000"/>
                      <a:alpha val="40000"/>
                    </a:srgbClr>
                  </a:glow>
                </a:effectLst>
                <a:latin typeface="나눔고딕" pitchFamily="50" charset="-127"/>
                <a:ea typeface="나눔고딕" pitchFamily="50" charset="-127"/>
                <a:cs typeface="Arial" charset="0"/>
              </a:rPr>
              <a:t>Institute  of Industrial</a:t>
            </a:r>
          </a:p>
          <a:p>
            <a:pPr algn="ctr">
              <a:lnSpc>
                <a:spcPct val="95000"/>
              </a:lnSpc>
              <a:defRPr/>
            </a:pPr>
            <a:r>
              <a:rPr lang="en-US" altLang="ko-KR" sz="900" b="1" dirty="0">
                <a:solidFill>
                  <a:srgbClr val="000000"/>
                </a:solidFill>
                <a:effectLst>
                  <a:glow rad="101600">
                    <a:srgbClr val="FFFFFF">
                      <a:satMod val="175000"/>
                      <a:alpha val="40000"/>
                    </a:srgbClr>
                  </a:glow>
                </a:effectLst>
                <a:latin typeface="나눔고딕" pitchFamily="50" charset="-127"/>
                <a:ea typeface="나눔고딕" pitchFamily="50" charset="-127"/>
                <a:cs typeface="Arial" charset="0"/>
              </a:rPr>
              <a:t>Technology</a:t>
            </a:r>
            <a:endParaRPr lang="ko-KR" altLang="en-US" sz="900" b="1" dirty="0">
              <a:solidFill>
                <a:srgbClr val="000000"/>
              </a:solidFill>
              <a:effectLst>
                <a:glow rad="101600">
                  <a:srgbClr val="FFFFFF">
                    <a:satMod val="175000"/>
                    <a:alpha val="40000"/>
                  </a:srgbClr>
                </a:glow>
              </a:effectLst>
              <a:latin typeface="나눔고딕" pitchFamily="50" charset="-127"/>
              <a:ea typeface="나눔고딕" pitchFamily="50" charset="-127"/>
              <a:cs typeface="Arial" charset="0"/>
            </a:endParaRPr>
          </a:p>
        </p:txBody>
      </p:sp>
      <p:grpSp>
        <p:nvGrpSpPr>
          <p:cNvPr id="154648" name="Group 56"/>
          <p:cNvGrpSpPr>
            <a:grpSpLocks/>
          </p:cNvGrpSpPr>
          <p:nvPr/>
        </p:nvGrpSpPr>
        <p:grpSpPr bwMode="auto">
          <a:xfrm>
            <a:off x="1908175" y="2420938"/>
            <a:ext cx="5256213" cy="360362"/>
            <a:chOff x="5919" y="1434"/>
            <a:chExt cx="2478" cy="144"/>
          </a:xfrm>
        </p:grpSpPr>
        <p:sp>
          <p:nvSpPr>
            <p:cNvPr id="166969" name="WordArt 57"/>
            <p:cNvSpPr>
              <a:spLocks noChangeArrowheads="1" noChangeShapeType="1" noTextEdit="1"/>
            </p:cNvSpPr>
            <p:nvPr/>
          </p:nvSpPr>
          <p:spPr bwMode="auto">
            <a:xfrm>
              <a:off x="5919" y="1434"/>
              <a:ext cx="2478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600" b="1" kern="10"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나눔고딕"/>
                  <a:ea typeface="굴림" pitchFamily="50" charset="-127"/>
                </a:rPr>
                <a:t>기술강국 한국의 미래를 선도하는 </a:t>
              </a:r>
              <a:r>
                <a:rPr lang="en-US" altLang="ko-KR" sz="1600" b="1" kern="10"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나눔고딕"/>
                  <a:ea typeface="굴림" pitchFamily="50" charset="-127"/>
                </a:rPr>
                <a:t>R&amp;D</a:t>
              </a:r>
              <a:r>
                <a:rPr lang="ko-KR" altLang="en-US" sz="1600" b="1" kern="10"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나눔고딕"/>
                  <a:ea typeface="굴림" pitchFamily="50" charset="-127"/>
                </a:rPr>
                <a:t>의 리더</a:t>
              </a:r>
            </a:p>
          </p:txBody>
        </p:sp>
        <p:sp>
          <p:nvSpPr>
            <p:cNvPr id="166970" name="WordArt 58"/>
            <p:cNvSpPr>
              <a:spLocks noChangeArrowheads="1" noChangeShapeType="1" noTextEdit="1"/>
            </p:cNvSpPr>
            <p:nvPr/>
          </p:nvSpPr>
          <p:spPr bwMode="auto">
            <a:xfrm>
              <a:off x="5919" y="1434"/>
              <a:ext cx="2478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600" b="1" kern="10" dirty="0">
                  <a:ln w="9525">
                    <a:solidFill>
                      <a:srgbClr val="FFC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00"/>
                      </a:gs>
                    </a:gsLst>
                    <a:lin ang="5400000" scaled="1"/>
                  </a:gradFill>
                  <a:effectLst>
                    <a:glow rad="101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나눔고딕"/>
                  <a:ea typeface="굴림" pitchFamily="50" charset="-127"/>
                </a:rPr>
                <a:t>기술강국 한국의 미래를 선도하는 </a:t>
              </a:r>
              <a:r>
                <a:rPr lang="en-US" altLang="ko-KR" sz="1600" b="1" kern="10" dirty="0">
                  <a:ln w="9525">
                    <a:solidFill>
                      <a:srgbClr val="FFC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00"/>
                      </a:gs>
                    </a:gsLst>
                    <a:lin ang="5400000" scaled="1"/>
                  </a:gradFill>
                  <a:effectLst>
                    <a:glow rad="101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나눔고딕"/>
                  <a:ea typeface="굴림" pitchFamily="50" charset="-127"/>
                </a:rPr>
                <a:t>R&amp;D</a:t>
              </a:r>
              <a:r>
                <a:rPr lang="ko-KR" altLang="en-US" sz="1600" b="1" kern="10" dirty="0">
                  <a:ln w="9525">
                    <a:solidFill>
                      <a:srgbClr val="FFC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00"/>
                      </a:gs>
                    </a:gsLst>
                    <a:lin ang="5400000" scaled="1"/>
                  </a:gradFill>
                  <a:effectLst>
                    <a:glow rad="101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나눔고딕"/>
                  <a:ea typeface="굴림" pitchFamily="50" charset="-127"/>
                </a:rPr>
                <a:t>의 리더</a:t>
              </a:r>
            </a:p>
          </p:txBody>
        </p:sp>
      </p:grpSp>
      <p:grpSp>
        <p:nvGrpSpPr>
          <p:cNvPr id="154649" name="Group 59"/>
          <p:cNvGrpSpPr>
            <a:grpSpLocks/>
          </p:cNvGrpSpPr>
          <p:nvPr/>
        </p:nvGrpSpPr>
        <p:grpSpPr bwMode="auto">
          <a:xfrm>
            <a:off x="539750" y="2997200"/>
            <a:ext cx="2584450" cy="587375"/>
            <a:chOff x="657" y="1933"/>
            <a:chExt cx="1628" cy="370"/>
          </a:xfrm>
        </p:grpSpPr>
        <p:pic>
          <p:nvPicPr>
            <p:cNvPr id="154653" name="Picture 60" descr="3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57" y="1933"/>
              <a:ext cx="1628" cy="3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4654" name="AutoShape 61"/>
            <p:cNvSpPr>
              <a:spLocks noChangeArrowheads="1"/>
            </p:cNvSpPr>
            <p:nvPr/>
          </p:nvSpPr>
          <p:spPr bwMode="auto">
            <a:xfrm>
              <a:off x="714" y="2018"/>
              <a:ext cx="1514" cy="2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8F8"/>
                </a:gs>
                <a:gs pos="100000">
                  <a:srgbClr val="B2B2B2"/>
                </a:gs>
              </a:gsLst>
              <a:lin ang="2700000" scaled="1"/>
            </a:gradFill>
            <a:ln w="1587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solidFill>
                  <a:srgbClr val="000000"/>
                </a:solidFill>
              </a:endParaRPr>
            </a:p>
          </p:txBody>
        </p:sp>
        <p:sp>
          <p:nvSpPr>
            <p:cNvPr id="154655" name="Rectangle 62"/>
            <p:cNvSpPr>
              <a:spLocks noChangeArrowheads="1"/>
            </p:cNvSpPr>
            <p:nvPr/>
          </p:nvSpPr>
          <p:spPr bwMode="auto">
            <a:xfrm>
              <a:off x="866" y="2052"/>
              <a:ext cx="1217" cy="12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02391" dir="4972499">
                <a:schemeClr val="tx1"/>
              </a:prstShdw>
            </a:effectLst>
          </p:spPr>
          <p:txBody>
            <a:bodyPr lIns="0" tIns="0" rIns="0" bIns="0">
              <a:spAutoFit/>
            </a:bodyPr>
            <a:lstStyle/>
            <a:p>
              <a:r>
                <a:rPr lang="en-US" altLang="ko-KR" sz="1300" b="1">
                  <a:solidFill>
                    <a:srgbClr val="000000"/>
                  </a:solidFill>
                  <a:latin typeface="나눔고딕"/>
                  <a:ea typeface="나눔고딕"/>
                  <a:cs typeface="나눔고딕"/>
                </a:rPr>
                <a:t>R&amp;D </a:t>
              </a:r>
              <a:r>
                <a:rPr lang="ko-KR" altLang="en-US" sz="1300" b="1">
                  <a:solidFill>
                    <a:srgbClr val="000000"/>
                  </a:solidFill>
                  <a:latin typeface="나눔고딕"/>
                  <a:ea typeface="나눔고딕"/>
                  <a:cs typeface="나눔고딕"/>
                </a:rPr>
                <a:t>평가관리 기능 통합</a:t>
              </a:r>
            </a:p>
          </p:txBody>
        </p:sp>
      </p:grpSp>
      <p:grpSp>
        <p:nvGrpSpPr>
          <p:cNvPr id="154650" name="Group 34"/>
          <p:cNvGrpSpPr>
            <a:grpSpLocks/>
          </p:cNvGrpSpPr>
          <p:nvPr/>
        </p:nvGrpSpPr>
        <p:grpSpPr bwMode="auto">
          <a:xfrm>
            <a:off x="1763713" y="5688013"/>
            <a:ext cx="1165225" cy="98425"/>
            <a:chOff x="6577" y="4316"/>
            <a:chExt cx="972" cy="126"/>
          </a:xfrm>
        </p:grpSpPr>
        <p:sp>
          <p:nvSpPr>
            <p:cNvPr id="63" name="WordArt 35"/>
            <p:cNvSpPr>
              <a:spLocks noChangeArrowheads="1" noChangeShapeType="1" noTextEdit="1"/>
            </p:cNvSpPr>
            <p:nvPr/>
          </p:nvSpPr>
          <p:spPr bwMode="auto">
            <a:xfrm>
              <a:off x="6577" y="4316"/>
              <a:ext cx="972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 pitchFamily="50" charset="-127"/>
                  <a:ea typeface="나눔고딕"/>
                </a:rPr>
                <a:t>정보통신연구진흥원</a:t>
              </a:r>
            </a:p>
          </p:txBody>
        </p:sp>
        <p:sp>
          <p:nvSpPr>
            <p:cNvPr id="64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6577" y="4316"/>
              <a:ext cx="972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ko-KR" altLang="en-US" sz="1400" kern="1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63500">
                      <a:srgbClr val="000000">
                        <a:satMod val="175000"/>
                        <a:alpha val="4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굴림" pitchFamily="50" charset="-127"/>
                  <a:ea typeface="나눔고딕"/>
                </a:rPr>
                <a:t>정보통신연구진흥원</a:t>
              </a:r>
              <a:endParaRPr lang="ko-KR" altLang="en-US" sz="1400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rgbClr val="000000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나눔고딕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25618" y="88920"/>
            <a:ext cx="7786742" cy="5539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kumimoji="0" lang="ko-KR" altLang="en-US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한국산업기술평가관리원</a:t>
            </a:r>
            <a:r>
              <a:rPr kumimoji="0" lang="en-US" altLang="ko-KR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(KEIT)</a:t>
            </a:r>
            <a:r>
              <a:rPr kumimoji="0" lang="ko-KR" altLang="en-US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은</a:t>
            </a:r>
            <a:r>
              <a:rPr kumimoji="0" lang="en-US" altLang="ko-KR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kumimoji="0" lang="ko-KR" altLang="en-US" sz="3000" dirty="0">
              <a:ln w="3175">
                <a:noFill/>
              </a:ln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71406" y="71414"/>
            <a:ext cx="7786742" cy="5539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000" dirty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2. KEIT </a:t>
            </a:r>
            <a:r>
              <a:rPr kumimoji="0" lang="ko-KR" altLang="en-US" sz="3000" dirty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사업 및 지원 현황</a:t>
            </a:r>
          </a:p>
        </p:txBody>
      </p:sp>
      <p:sp>
        <p:nvSpPr>
          <p:cNvPr id="107523" name="Rectangle 4"/>
          <p:cNvSpPr>
            <a:spLocks noChangeArrowheads="1"/>
          </p:cNvSpPr>
          <p:nvPr/>
        </p:nvSpPr>
        <p:spPr bwMode="auto">
          <a:xfrm>
            <a:off x="0" y="2397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524" name="Rectangle 44"/>
          <p:cNvSpPr>
            <a:spLocks noChangeArrowheads="1"/>
          </p:cNvSpPr>
          <p:nvPr/>
        </p:nvSpPr>
        <p:spPr bwMode="auto">
          <a:xfrm>
            <a:off x="160982" y="836712"/>
            <a:ext cx="3649663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Blip>
                <a:blip r:embed="rId3"/>
              </a:buBlip>
            </a:pPr>
            <a:r>
              <a:rPr kumimoji="0" lang="en-US" altLang="ko-KR" sz="2000"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kumimoji="0" lang="ko-KR" altLang="en-US" sz="2000">
                <a:latin typeface="HY헤드라인M" pitchFamily="18" charset="-127"/>
                <a:ea typeface="HY헤드라인M" pitchFamily="18" charset="-127"/>
              </a:rPr>
              <a:t>년 정부 </a:t>
            </a:r>
            <a:r>
              <a:rPr kumimoji="0" lang="en-US" altLang="ko-KR" sz="2000">
                <a:latin typeface="HY헤드라인M" pitchFamily="18" charset="-127"/>
                <a:ea typeface="HY헤드라인M" pitchFamily="18" charset="-127"/>
              </a:rPr>
              <a:t>R&amp;D</a:t>
            </a:r>
            <a:r>
              <a:rPr kumimoji="0" lang="ko-KR" altLang="en-US" sz="2000">
                <a:latin typeface="HY헤드라인M" pitchFamily="18" charset="-127"/>
                <a:ea typeface="HY헤드라인M" pitchFamily="18" charset="-127"/>
              </a:rPr>
              <a:t>예산 규모</a:t>
            </a:r>
            <a:r>
              <a:rPr kumimoji="0" lang="en-US" altLang="ko-KR" sz="20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pSp>
        <p:nvGrpSpPr>
          <p:cNvPr id="2" name="그룹 177"/>
          <p:cNvGrpSpPr>
            <a:grpSpLocks/>
          </p:cNvGrpSpPr>
          <p:nvPr/>
        </p:nvGrpSpPr>
        <p:grpSpPr bwMode="auto">
          <a:xfrm>
            <a:off x="553095" y="3198912"/>
            <a:ext cx="685800" cy="84138"/>
            <a:chOff x="1000100" y="2776533"/>
            <a:chExt cx="914400" cy="142876"/>
          </a:xfrm>
        </p:grpSpPr>
        <p:cxnSp>
          <p:nvCxnSpPr>
            <p:cNvPr id="150" name="직선 연결선 149"/>
            <p:cNvCxnSpPr/>
            <p:nvPr/>
          </p:nvCxnSpPr>
          <p:spPr>
            <a:xfrm rot="5400000">
              <a:off x="9286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직선 연결선 150"/>
            <p:cNvCxnSpPr/>
            <p:nvPr/>
          </p:nvCxnSpPr>
          <p:spPr>
            <a:xfrm rot="5400000">
              <a:off x="10810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직선 연결선 151"/>
            <p:cNvCxnSpPr/>
            <p:nvPr/>
          </p:nvCxnSpPr>
          <p:spPr>
            <a:xfrm rot="5400000">
              <a:off x="12334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직선 연결선 152"/>
            <p:cNvCxnSpPr/>
            <p:nvPr/>
          </p:nvCxnSpPr>
          <p:spPr>
            <a:xfrm rot="5400000">
              <a:off x="13858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직선 연결선 153"/>
            <p:cNvCxnSpPr/>
            <p:nvPr/>
          </p:nvCxnSpPr>
          <p:spPr>
            <a:xfrm rot="5400000">
              <a:off x="15382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직선 연결선 154"/>
            <p:cNvCxnSpPr/>
            <p:nvPr/>
          </p:nvCxnSpPr>
          <p:spPr>
            <a:xfrm rot="5400000">
              <a:off x="16906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/>
            <p:cNvCxnSpPr/>
            <p:nvPr/>
          </p:nvCxnSpPr>
          <p:spPr>
            <a:xfrm rot="5400000">
              <a:off x="1843062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직선 연결선 163"/>
            <p:cNvCxnSpPr/>
            <p:nvPr/>
          </p:nvCxnSpPr>
          <p:spPr>
            <a:xfrm rot="5400000">
              <a:off x="10006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직선 연결선 164"/>
            <p:cNvCxnSpPr/>
            <p:nvPr/>
          </p:nvCxnSpPr>
          <p:spPr>
            <a:xfrm rot="5400000">
              <a:off x="11530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직선 연결선 165"/>
            <p:cNvCxnSpPr/>
            <p:nvPr/>
          </p:nvCxnSpPr>
          <p:spPr>
            <a:xfrm rot="5400000">
              <a:off x="13054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직선 연결선 166"/>
            <p:cNvCxnSpPr/>
            <p:nvPr/>
          </p:nvCxnSpPr>
          <p:spPr>
            <a:xfrm rot="5400000">
              <a:off x="14578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직선 연결선 167"/>
            <p:cNvCxnSpPr/>
            <p:nvPr/>
          </p:nvCxnSpPr>
          <p:spPr>
            <a:xfrm rot="5400000">
              <a:off x="16102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직선 연결선 168"/>
            <p:cNvCxnSpPr/>
            <p:nvPr/>
          </p:nvCxnSpPr>
          <p:spPr>
            <a:xfrm rot="5400000">
              <a:off x="1762629" y="2847971"/>
              <a:ext cx="14287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156"/>
          <p:cNvGrpSpPr>
            <a:grpSpLocks/>
          </p:cNvGrpSpPr>
          <p:nvPr/>
        </p:nvGrpSpPr>
        <p:grpSpPr bwMode="auto">
          <a:xfrm>
            <a:off x="5527997" y="3698975"/>
            <a:ext cx="2755900" cy="3000375"/>
            <a:chOff x="6562739" y="2682713"/>
            <a:chExt cx="2756322" cy="3763353"/>
          </a:xfrm>
        </p:grpSpPr>
        <p:sp>
          <p:nvSpPr>
            <p:cNvPr id="107653" name="TextBox 159"/>
            <p:cNvSpPr txBox="1">
              <a:spLocks noChangeArrowheads="1"/>
            </p:cNvSpPr>
            <p:nvPr/>
          </p:nvSpPr>
          <p:spPr bwMode="auto">
            <a:xfrm>
              <a:off x="6562739" y="2962272"/>
              <a:ext cx="1214446" cy="46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kumimoji="0" lang="en-US" altLang="ko-KR" dirty="0">
                  <a:latin typeface="HY헤드라인M" pitchFamily="18" charset="-127"/>
                  <a:ea typeface="HY헤드라인M" pitchFamily="18" charset="-127"/>
                </a:rPr>
                <a:t>210,044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654" name="TextBox 169"/>
            <p:cNvSpPr txBox="1">
              <a:spLocks noChangeArrowheads="1"/>
            </p:cNvSpPr>
            <p:nvPr/>
          </p:nvSpPr>
          <p:spPr bwMode="auto">
            <a:xfrm>
              <a:off x="6567501" y="3712371"/>
              <a:ext cx="1214446" cy="46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689,778</a:t>
              </a:r>
              <a:endParaRPr kumimoji="0"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655" name="TextBox 173"/>
            <p:cNvSpPr txBox="1">
              <a:spLocks noChangeArrowheads="1"/>
            </p:cNvSpPr>
            <p:nvPr/>
          </p:nvSpPr>
          <p:spPr bwMode="auto">
            <a:xfrm>
              <a:off x="6572264" y="4452945"/>
              <a:ext cx="1214446" cy="46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147,469</a:t>
              </a:r>
              <a:endParaRPr kumimoji="0"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656" name="TextBox 181"/>
            <p:cNvSpPr txBox="1">
              <a:spLocks noChangeArrowheads="1"/>
            </p:cNvSpPr>
            <p:nvPr/>
          </p:nvSpPr>
          <p:spPr bwMode="auto">
            <a:xfrm>
              <a:off x="6562739" y="5148274"/>
              <a:ext cx="1214446" cy="46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621,850</a:t>
              </a:r>
              <a:endParaRPr kumimoji="0"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657" name="TextBox 190"/>
            <p:cNvSpPr txBox="1">
              <a:spLocks noChangeArrowheads="1"/>
            </p:cNvSpPr>
            <p:nvPr/>
          </p:nvSpPr>
          <p:spPr bwMode="auto">
            <a:xfrm>
              <a:off x="6567501" y="5862655"/>
              <a:ext cx="1214446" cy="46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89,150</a:t>
              </a:r>
              <a:endParaRPr kumimoji="0"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3" name="아래쪽 화살표 192"/>
            <p:cNvSpPr/>
            <p:nvPr/>
          </p:nvSpPr>
          <p:spPr>
            <a:xfrm rot="5400000">
              <a:off x="8204830" y="2511640"/>
              <a:ext cx="748688" cy="1317827"/>
            </a:xfrm>
            <a:prstGeom prst="downArrow">
              <a:avLst>
                <a:gd name="adj1" fmla="val 62698"/>
                <a:gd name="adj2" fmla="val 36032"/>
              </a:avLst>
            </a:prstGeom>
            <a:solidFill>
              <a:schemeClr val="tx2">
                <a:lumMod val="40000"/>
                <a:lumOff val="60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7659" name="TextBox 194"/>
            <p:cNvSpPr txBox="1">
              <a:spLocks noChangeArrowheads="1"/>
            </p:cNvSpPr>
            <p:nvPr/>
          </p:nvSpPr>
          <p:spPr bwMode="auto">
            <a:xfrm>
              <a:off x="7961739" y="3038472"/>
              <a:ext cx="1137060" cy="347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200">
                  <a:latin typeface="HY헤드라인M" pitchFamily="18" charset="-127"/>
                  <a:ea typeface="HY헤드라인M" pitchFamily="18" charset="-127"/>
                </a:rPr>
                <a:t>대기업 </a:t>
              </a:r>
              <a:r>
                <a:rPr kumimoji="0" lang="en-US" altLang="ko-KR" sz="1200">
                  <a:latin typeface="HY헤드라인M" pitchFamily="18" charset="-127"/>
                  <a:ea typeface="HY헤드라인M" pitchFamily="18" charset="-127"/>
                </a:rPr>
                <a:t>[12%]</a:t>
              </a:r>
              <a:endParaRPr kumimoji="0" lang="ko-KR" altLang="en-US" sz="12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7" name="아래쪽 화살표 196"/>
            <p:cNvSpPr/>
            <p:nvPr/>
          </p:nvSpPr>
          <p:spPr>
            <a:xfrm rot="5400000">
              <a:off x="8208596" y="3261325"/>
              <a:ext cx="750680" cy="1317827"/>
            </a:xfrm>
            <a:prstGeom prst="downArrow">
              <a:avLst>
                <a:gd name="adj1" fmla="val 62698"/>
                <a:gd name="adj2" fmla="val 36032"/>
              </a:avLst>
            </a:prstGeom>
            <a:solidFill>
              <a:schemeClr val="tx2">
                <a:lumMod val="40000"/>
                <a:lumOff val="60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7661" name="TextBox 197"/>
            <p:cNvSpPr txBox="1">
              <a:spLocks noChangeArrowheads="1"/>
            </p:cNvSpPr>
            <p:nvPr/>
          </p:nvSpPr>
          <p:spPr bwMode="auto">
            <a:xfrm>
              <a:off x="7920061" y="3788572"/>
              <a:ext cx="1399000" cy="347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200">
                  <a:latin typeface="HY헤드라인M" pitchFamily="18" charset="-127"/>
                  <a:ea typeface="HY헤드라인M" pitchFamily="18" charset="-127"/>
                </a:rPr>
                <a:t>중소기업 </a:t>
              </a:r>
              <a:r>
                <a:rPr kumimoji="0" lang="en-US" altLang="ko-KR" sz="1200">
                  <a:latin typeface="HY헤드라인M" pitchFamily="18" charset="-127"/>
                  <a:ea typeface="HY헤드라인M" pitchFamily="18" charset="-127"/>
                </a:rPr>
                <a:t>[40%] </a:t>
              </a:r>
              <a:endParaRPr kumimoji="0" lang="ko-KR" altLang="en-US" sz="12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0" name="아래쪽 화살표 199"/>
            <p:cNvSpPr/>
            <p:nvPr/>
          </p:nvSpPr>
          <p:spPr>
            <a:xfrm rot="5400000">
              <a:off x="8213360" y="4002048"/>
              <a:ext cx="750680" cy="1317827"/>
            </a:xfrm>
            <a:prstGeom prst="downArrow">
              <a:avLst>
                <a:gd name="adj1" fmla="val 62698"/>
                <a:gd name="adj2" fmla="val 36032"/>
              </a:avLst>
            </a:prstGeom>
            <a:solidFill>
              <a:schemeClr val="tx2">
                <a:lumMod val="40000"/>
                <a:lumOff val="60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7663" name="TextBox 200"/>
            <p:cNvSpPr txBox="1">
              <a:spLocks noChangeArrowheads="1"/>
            </p:cNvSpPr>
            <p:nvPr/>
          </p:nvSpPr>
          <p:spPr bwMode="auto">
            <a:xfrm>
              <a:off x="8070049" y="4529144"/>
              <a:ext cx="1034697" cy="347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200">
                  <a:latin typeface="HY헤드라인M" pitchFamily="18" charset="-127"/>
                  <a:ea typeface="HY헤드라인M" pitchFamily="18" charset="-127"/>
                </a:rPr>
                <a:t>대학교 </a:t>
              </a:r>
              <a:r>
                <a:rPr kumimoji="0" lang="en-US" altLang="ko-KR" sz="1200">
                  <a:latin typeface="HY헤드라인M" pitchFamily="18" charset="-127"/>
                  <a:ea typeface="HY헤드라인M" pitchFamily="18" charset="-127"/>
                </a:rPr>
                <a:t>[8%]</a:t>
              </a:r>
              <a:endParaRPr kumimoji="0" lang="ko-KR" altLang="en-US" sz="12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3" name="아래쪽 화살표 202"/>
            <p:cNvSpPr/>
            <p:nvPr/>
          </p:nvSpPr>
          <p:spPr>
            <a:xfrm rot="5400000">
              <a:off x="8209592" y="4697969"/>
              <a:ext cx="748688" cy="1317827"/>
            </a:xfrm>
            <a:prstGeom prst="downArrow">
              <a:avLst>
                <a:gd name="adj1" fmla="val 62698"/>
                <a:gd name="adj2" fmla="val 36032"/>
              </a:avLst>
            </a:prstGeom>
            <a:solidFill>
              <a:schemeClr val="tx2">
                <a:lumMod val="40000"/>
                <a:lumOff val="60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7665" name="TextBox 203"/>
            <p:cNvSpPr txBox="1">
              <a:spLocks noChangeArrowheads="1"/>
            </p:cNvSpPr>
            <p:nvPr/>
          </p:nvSpPr>
          <p:spPr bwMode="auto">
            <a:xfrm>
              <a:off x="8065287" y="5224475"/>
              <a:ext cx="1253774" cy="347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200">
                  <a:latin typeface="HY헤드라인M" pitchFamily="18" charset="-127"/>
                  <a:ea typeface="HY헤드라인M" pitchFamily="18" charset="-127"/>
                </a:rPr>
                <a:t>연구소 </a:t>
              </a:r>
              <a:r>
                <a:rPr kumimoji="0" lang="en-US" altLang="ko-KR" sz="1200">
                  <a:latin typeface="HY헤드라인M" pitchFamily="18" charset="-127"/>
                  <a:ea typeface="HY헤드라인M" pitchFamily="18" charset="-127"/>
                </a:rPr>
                <a:t>[35%]</a:t>
              </a:r>
              <a:endParaRPr kumimoji="0" lang="ko-KR" altLang="en-US" sz="12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6" name="아래쪽 화살표 205"/>
            <p:cNvSpPr/>
            <p:nvPr/>
          </p:nvSpPr>
          <p:spPr>
            <a:xfrm rot="5400000">
              <a:off x="8208596" y="5411812"/>
              <a:ext cx="750680" cy="1317827"/>
            </a:xfrm>
            <a:prstGeom prst="downArrow">
              <a:avLst>
                <a:gd name="adj1" fmla="val 62698"/>
                <a:gd name="adj2" fmla="val 36032"/>
              </a:avLst>
            </a:prstGeom>
            <a:solidFill>
              <a:schemeClr val="tx2">
                <a:lumMod val="40000"/>
                <a:lumOff val="60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7667" name="TextBox 206"/>
            <p:cNvSpPr txBox="1">
              <a:spLocks noChangeArrowheads="1"/>
            </p:cNvSpPr>
            <p:nvPr/>
          </p:nvSpPr>
          <p:spPr bwMode="auto">
            <a:xfrm>
              <a:off x="8065287" y="5938855"/>
              <a:ext cx="1110898" cy="347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200">
                  <a:latin typeface="HY헤드라인M" pitchFamily="18" charset="-127"/>
                  <a:ea typeface="HY헤드라인M" pitchFamily="18" charset="-127"/>
                </a:rPr>
                <a:t>기타 </a:t>
              </a:r>
              <a:r>
                <a:rPr kumimoji="0" lang="en-US" altLang="ko-KR" sz="1200">
                  <a:latin typeface="HY헤드라인M" pitchFamily="18" charset="-127"/>
                  <a:ea typeface="HY헤드라인M" pitchFamily="18" charset="-127"/>
                </a:rPr>
                <a:t>[5%]</a:t>
              </a:r>
              <a:endParaRPr kumimoji="0" lang="ko-KR" altLang="en-US" sz="12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668" name="TextBox 207"/>
            <p:cNvSpPr txBox="1">
              <a:spLocks noChangeArrowheads="1"/>
            </p:cNvSpPr>
            <p:nvPr/>
          </p:nvSpPr>
          <p:spPr bwMode="auto">
            <a:xfrm>
              <a:off x="6777053" y="2682713"/>
              <a:ext cx="107157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en-US" altLang="ko-KR" sz="1000">
                  <a:latin typeface="HY헤드라인M" pitchFamily="18" charset="-127"/>
                  <a:ea typeface="HY헤드라인M" pitchFamily="18" charset="-127"/>
                </a:rPr>
                <a:t>[</a:t>
              </a:r>
              <a:r>
                <a:rPr kumimoji="0" lang="ko-KR" altLang="en-US" sz="1000">
                  <a:latin typeface="HY헤드라인M" pitchFamily="18" charset="-127"/>
                  <a:ea typeface="HY헤드라인M" pitchFamily="18" charset="-127"/>
                </a:rPr>
                <a:t>단위</a:t>
              </a:r>
              <a:r>
                <a:rPr kumimoji="0" lang="en-US" altLang="ko-KR" sz="1000">
                  <a:latin typeface="HY헤드라인M" pitchFamily="18" charset="-127"/>
                  <a:ea typeface="HY헤드라인M" pitchFamily="18" charset="-127"/>
                </a:rPr>
                <a:t>:</a:t>
              </a:r>
              <a:r>
                <a:rPr kumimoji="0" lang="ko-KR" altLang="en-US" sz="1000">
                  <a:latin typeface="HY헤드라인M" pitchFamily="18" charset="-127"/>
                  <a:ea typeface="HY헤드라인M" pitchFamily="18" charset="-127"/>
                </a:rPr>
                <a:t>백만원</a:t>
              </a:r>
              <a:r>
                <a:rPr kumimoji="0" lang="en-US" altLang="ko-KR" sz="1000">
                  <a:latin typeface="HY헤드라인M" pitchFamily="18" charset="-127"/>
                  <a:ea typeface="HY헤드라인M" pitchFamily="18" charset="-127"/>
                </a:rPr>
                <a:t>]</a:t>
              </a:r>
              <a:endParaRPr kumimoji="0" lang="ko-KR" altLang="en-US" sz="100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07527" name="Rectangle 44"/>
          <p:cNvSpPr>
            <a:spLocks noChangeArrowheads="1"/>
          </p:cNvSpPr>
          <p:nvPr/>
        </p:nvSpPr>
        <p:spPr bwMode="auto">
          <a:xfrm>
            <a:off x="4950147" y="3117950"/>
            <a:ext cx="3870325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Blip>
                <a:blip r:embed="rId3"/>
              </a:buBlip>
            </a:pPr>
            <a:r>
              <a:rPr kumimoji="0" lang="ko-KR" altLang="en-US" sz="2000">
                <a:latin typeface="HY헤드라인M" pitchFamily="18" charset="-127"/>
                <a:ea typeface="HY헤드라인M" pitchFamily="18" charset="-127"/>
              </a:rPr>
              <a:t>수행주체별 지원현황</a:t>
            </a:r>
            <a:r>
              <a:rPr kumimoji="0" lang="en-US" altLang="ko-KR" sz="1400">
                <a:latin typeface="HY헤드라인M" pitchFamily="18" charset="-127"/>
                <a:ea typeface="HY헤드라인M" pitchFamily="18" charset="-127"/>
              </a:rPr>
              <a:t>[※10</a:t>
            </a:r>
            <a:r>
              <a:rPr kumimoji="0" lang="ko-KR" altLang="en-US" sz="1400">
                <a:latin typeface="HY헤드라인M" pitchFamily="18" charset="-127"/>
                <a:ea typeface="HY헤드라인M" pitchFamily="18" charset="-127"/>
              </a:rPr>
              <a:t>년 기준</a:t>
            </a:r>
            <a:r>
              <a:rPr kumimoji="0" lang="en-US" altLang="ko-KR" sz="1400"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07528" name="Rectangle 44"/>
          <p:cNvSpPr>
            <a:spLocks noChangeArrowheads="1"/>
          </p:cNvSpPr>
          <p:nvPr/>
        </p:nvSpPr>
        <p:spPr bwMode="auto">
          <a:xfrm>
            <a:off x="184795" y="3156050"/>
            <a:ext cx="2825750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Blip>
                <a:blip r:embed="rId3"/>
              </a:buBlip>
            </a:pPr>
            <a:r>
              <a:rPr kumimoji="0" lang="ko-KR" altLang="en-US" sz="2000">
                <a:latin typeface="HY헤드라인M" pitchFamily="18" charset="-127"/>
                <a:ea typeface="HY헤드라인M" pitchFamily="18" charset="-127"/>
              </a:rPr>
              <a:t>주요사업별 지원현황</a:t>
            </a:r>
            <a:endParaRPr kumimoji="0" lang="en-US" altLang="ko-KR" sz="140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" name="그룹 221"/>
          <p:cNvGrpSpPr>
            <a:grpSpLocks/>
          </p:cNvGrpSpPr>
          <p:nvPr/>
        </p:nvGrpSpPr>
        <p:grpSpPr bwMode="auto">
          <a:xfrm>
            <a:off x="299095" y="1408212"/>
            <a:ext cx="7672633" cy="1357313"/>
            <a:chOff x="280957" y="1285860"/>
            <a:chExt cx="7672689" cy="1357322"/>
          </a:xfrm>
        </p:grpSpPr>
        <p:sp>
          <p:nvSpPr>
            <p:cNvPr id="41" name="TextBox 40"/>
            <p:cNvSpPr txBox="1"/>
            <p:nvPr/>
          </p:nvSpPr>
          <p:spPr>
            <a:xfrm>
              <a:off x="6810638" y="1292637"/>
              <a:ext cx="1143008" cy="3381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 smtClean="0">
                  <a:solidFill>
                    <a:schemeClr val="bg1">
                      <a:lumMod val="6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14</a:t>
              </a:r>
              <a:r>
                <a:rPr kumimoji="0" lang="ko-KR" altLang="en-US" sz="1600" dirty="0" smtClean="0">
                  <a:solidFill>
                    <a:schemeClr val="bg1">
                      <a:lumMod val="6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조</a:t>
              </a:r>
              <a:r>
                <a:rPr kumimoji="0" lang="en-US" altLang="ko-KR" sz="1600" dirty="0" smtClean="0">
                  <a:solidFill>
                    <a:schemeClr val="bg1">
                      <a:lumMod val="6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9</a:t>
              </a:r>
              <a:r>
                <a:rPr kumimoji="0" lang="ko-KR" altLang="en-US" sz="1600" dirty="0" smtClean="0">
                  <a:solidFill>
                    <a:schemeClr val="bg1">
                      <a:lumMod val="6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천</a:t>
              </a:r>
              <a:endParaRPr kumimoji="0" lang="ko-KR" altLang="en-US" sz="1600" dirty="0">
                <a:solidFill>
                  <a:schemeClr val="bg1">
                    <a:lumMod val="6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7543" name="TextBox 43"/>
            <p:cNvSpPr txBox="1">
              <a:spLocks noChangeArrowheads="1"/>
            </p:cNvSpPr>
            <p:nvPr/>
          </p:nvSpPr>
          <p:spPr bwMode="auto">
            <a:xfrm>
              <a:off x="3797174" y="1792055"/>
              <a:ext cx="1431613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kumimoji="0" lang="en-US" altLang="ko-KR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5</a:t>
              </a:r>
              <a:r>
                <a:rPr kumimoji="0" lang="ko-KR" altLang="en-US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조</a:t>
              </a:r>
              <a:r>
                <a:rPr kumimoji="0" lang="en-US" altLang="ko-KR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r>
                <a:rPr kumimoji="0" lang="ko-KR" altLang="en-US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천</a:t>
              </a:r>
              <a:r>
                <a:rPr kumimoji="0" lang="en-US" altLang="ko-KR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5</a:t>
              </a:r>
              <a:r>
                <a:rPr kumimoji="0" lang="ko-KR" altLang="en-US" sz="1600" dirty="0" smtClean="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백</a:t>
              </a:r>
              <a:endParaRPr kumimoji="0" lang="ko-KR" altLang="en-US" sz="1600" dirty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267728" y="2285992"/>
              <a:ext cx="1143008" cy="3385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r>
                <a:rPr kumimoji="0" lang="ko-KR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조</a:t>
              </a:r>
              <a:r>
                <a:rPr kumimoji="0" lang="en-US" altLang="ko-KR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r>
                <a:rPr kumimoji="0" lang="ko-KR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천</a:t>
              </a:r>
              <a:endParaRPr kumimoji="0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1214414" y="1285860"/>
              <a:ext cx="5517843" cy="3667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grpSp>
          <p:nvGrpSpPr>
            <p:cNvPr id="5" name="그룹 145"/>
            <p:cNvGrpSpPr>
              <a:grpSpLocks/>
            </p:cNvGrpSpPr>
            <p:nvPr/>
          </p:nvGrpSpPr>
          <p:grpSpPr bwMode="auto">
            <a:xfrm>
              <a:off x="1357290" y="1538274"/>
              <a:ext cx="4338638" cy="108000"/>
              <a:chOff x="1000100" y="1571612"/>
              <a:chExt cx="4338638" cy="142876"/>
            </a:xfrm>
          </p:grpSpPr>
          <p:cxnSp>
            <p:nvCxnSpPr>
              <p:cNvPr id="59" name="직선 연결선 58"/>
              <p:cNvCxnSpPr/>
              <p:nvPr/>
            </p:nvCxnSpPr>
            <p:spPr>
              <a:xfrm rot="5400000">
                <a:off x="92869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직선 연결선 59"/>
              <p:cNvCxnSpPr/>
              <p:nvPr/>
            </p:nvCxnSpPr>
            <p:spPr>
              <a:xfrm rot="5400000">
                <a:off x="108109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직선 연결선 60"/>
              <p:cNvCxnSpPr/>
              <p:nvPr/>
            </p:nvCxnSpPr>
            <p:spPr>
              <a:xfrm rot="5400000">
                <a:off x="123349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직선 연결선 61"/>
              <p:cNvCxnSpPr/>
              <p:nvPr/>
            </p:nvCxnSpPr>
            <p:spPr>
              <a:xfrm rot="5400000">
                <a:off x="1385898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직선 연결선 62"/>
              <p:cNvCxnSpPr/>
              <p:nvPr/>
            </p:nvCxnSpPr>
            <p:spPr>
              <a:xfrm rot="5400000">
                <a:off x="1538299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직선 연결선 63"/>
              <p:cNvCxnSpPr/>
              <p:nvPr/>
            </p:nvCxnSpPr>
            <p:spPr>
              <a:xfrm rot="5400000">
                <a:off x="1690700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직선 연결선 64"/>
              <p:cNvCxnSpPr/>
              <p:nvPr/>
            </p:nvCxnSpPr>
            <p:spPr>
              <a:xfrm rot="5400000">
                <a:off x="1843101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직선 연결선 65"/>
              <p:cNvCxnSpPr/>
              <p:nvPr/>
            </p:nvCxnSpPr>
            <p:spPr>
              <a:xfrm rot="5400000">
                <a:off x="199550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/>
              <p:cNvCxnSpPr/>
              <p:nvPr/>
            </p:nvCxnSpPr>
            <p:spPr>
              <a:xfrm rot="5400000">
                <a:off x="214790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직선 연결선 67"/>
              <p:cNvCxnSpPr/>
              <p:nvPr/>
            </p:nvCxnSpPr>
            <p:spPr>
              <a:xfrm rot="5400000">
                <a:off x="230030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직선 연결선 68"/>
              <p:cNvCxnSpPr/>
              <p:nvPr/>
            </p:nvCxnSpPr>
            <p:spPr>
              <a:xfrm rot="5400000">
                <a:off x="245270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직선 연결선 69"/>
              <p:cNvCxnSpPr/>
              <p:nvPr/>
            </p:nvCxnSpPr>
            <p:spPr>
              <a:xfrm rot="5400000">
                <a:off x="260510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직선 연결선 70"/>
              <p:cNvCxnSpPr/>
              <p:nvPr/>
            </p:nvCxnSpPr>
            <p:spPr>
              <a:xfrm rot="5400000">
                <a:off x="275750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직선 연결선 71"/>
              <p:cNvCxnSpPr/>
              <p:nvPr/>
            </p:nvCxnSpPr>
            <p:spPr>
              <a:xfrm rot="5400000">
                <a:off x="2909909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72"/>
              <p:cNvCxnSpPr/>
              <p:nvPr/>
            </p:nvCxnSpPr>
            <p:spPr>
              <a:xfrm rot="5400000">
                <a:off x="3062310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73"/>
              <p:cNvCxnSpPr/>
              <p:nvPr/>
            </p:nvCxnSpPr>
            <p:spPr>
              <a:xfrm rot="5400000">
                <a:off x="3214711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74"/>
              <p:cNvCxnSpPr/>
              <p:nvPr/>
            </p:nvCxnSpPr>
            <p:spPr>
              <a:xfrm rot="5400000">
                <a:off x="336711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75"/>
              <p:cNvCxnSpPr/>
              <p:nvPr/>
            </p:nvCxnSpPr>
            <p:spPr>
              <a:xfrm rot="5400000">
                <a:off x="351951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직선 연결선 76"/>
              <p:cNvCxnSpPr/>
              <p:nvPr/>
            </p:nvCxnSpPr>
            <p:spPr>
              <a:xfrm rot="5400000">
                <a:off x="367191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직선 연결선 77"/>
              <p:cNvCxnSpPr/>
              <p:nvPr/>
            </p:nvCxnSpPr>
            <p:spPr>
              <a:xfrm rot="5400000">
                <a:off x="382431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직선 연결선 78"/>
              <p:cNvCxnSpPr/>
              <p:nvPr/>
            </p:nvCxnSpPr>
            <p:spPr>
              <a:xfrm rot="5400000">
                <a:off x="397671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직선 연결선 79"/>
              <p:cNvCxnSpPr/>
              <p:nvPr/>
            </p:nvCxnSpPr>
            <p:spPr>
              <a:xfrm rot="5400000">
                <a:off x="412911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직선 연결선 80"/>
              <p:cNvCxnSpPr/>
              <p:nvPr/>
            </p:nvCxnSpPr>
            <p:spPr>
              <a:xfrm rot="5400000">
                <a:off x="4281518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직선 연결선 81"/>
              <p:cNvCxnSpPr/>
              <p:nvPr/>
            </p:nvCxnSpPr>
            <p:spPr>
              <a:xfrm rot="5400000">
                <a:off x="4433919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직선 연결선 82"/>
              <p:cNvCxnSpPr/>
              <p:nvPr/>
            </p:nvCxnSpPr>
            <p:spPr>
              <a:xfrm rot="5400000">
                <a:off x="4586321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직선 연결선 83"/>
              <p:cNvCxnSpPr/>
              <p:nvPr/>
            </p:nvCxnSpPr>
            <p:spPr>
              <a:xfrm rot="5400000">
                <a:off x="473872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직선 연결선 84"/>
              <p:cNvCxnSpPr/>
              <p:nvPr/>
            </p:nvCxnSpPr>
            <p:spPr>
              <a:xfrm rot="5400000">
                <a:off x="489112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직선 연결선 85"/>
              <p:cNvCxnSpPr/>
              <p:nvPr/>
            </p:nvCxnSpPr>
            <p:spPr>
              <a:xfrm rot="5400000">
                <a:off x="504352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/>
              <p:cNvCxnSpPr/>
              <p:nvPr/>
            </p:nvCxnSpPr>
            <p:spPr>
              <a:xfrm rot="5400000">
                <a:off x="519592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직선 연결선 87"/>
              <p:cNvCxnSpPr/>
              <p:nvPr/>
            </p:nvCxnSpPr>
            <p:spPr>
              <a:xfrm rot="5400000">
                <a:off x="100013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직선 연결선 88"/>
              <p:cNvCxnSpPr/>
              <p:nvPr/>
            </p:nvCxnSpPr>
            <p:spPr>
              <a:xfrm rot="5400000">
                <a:off x="115253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직선 연결선 89"/>
              <p:cNvCxnSpPr/>
              <p:nvPr/>
            </p:nvCxnSpPr>
            <p:spPr>
              <a:xfrm rot="5400000">
                <a:off x="130493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 rot="5400000">
                <a:off x="145733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직선 연결선 91"/>
              <p:cNvCxnSpPr/>
              <p:nvPr/>
            </p:nvCxnSpPr>
            <p:spPr>
              <a:xfrm rot="5400000">
                <a:off x="160973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직선 연결선 92"/>
              <p:cNvCxnSpPr/>
              <p:nvPr/>
            </p:nvCxnSpPr>
            <p:spPr>
              <a:xfrm rot="5400000">
                <a:off x="176213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직선 연결선 93"/>
              <p:cNvCxnSpPr/>
              <p:nvPr/>
            </p:nvCxnSpPr>
            <p:spPr>
              <a:xfrm rot="5400000">
                <a:off x="1914538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직선 연결선 94"/>
              <p:cNvCxnSpPr/>
              <p:nvPr/>
            </p:nvCxnSpPr>
            <p:spPr>
              <a:xfrm rot="5400000">
                <a:off x="2066940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 rot="5400000">
                <a:off x="2219341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직선 연결선 96"/>
              <p:cNvCxnSpPr/>
              <p:nvPr/>
            </p:nvCxnSpPr>
            <p:spPr>
              <a:xfrm rot="5400000">
                <a:off x="237174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직선 연결선 97"/>
              <p:cNvCxnSpPr/>
              <p:nvPr/>
            </p:nvCxnSpPr>
            <p:spPr>
              <a:xfrm rot="5400000">
                <a:off x="252414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직선 연결선 98"/>
              <p:cNvCxnSpPr/>
              <p:nvPr/>
            </p:nvCxnSpPr>
            <p:spPr>
              <a:xfrm rot="5400000">
                <a:off x="267654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직선 연결선 99"/>
              <p:cNvCxnSpPr/>
              <p:nvPr/>
            </p:nvCxnSpPr>
            <p:spPr>
              <a:xfrm rot="5400000">
                <a:off x="282894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직선 연결선 100"/>
              <p:cNvCxnSpPr/>
              <p:nvPr/>
            </p:nvCxnSpPr>
            <p:spPr>
              <a:xfrm rot="5400000">
                <a:off x="298134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직선 연결선 101"/>
              <p:cNvCxnSpPr/>
              <p:nvPr/>
            </p:nvCxnSpPr>
            <p:spPr>
              <a:xfrm rot="5400000">
                <a:off x="313374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직선 연결선 102"/>
              <p:cNvCxnSpPr/>
              <p:nvPr/>
            </p:nvCxnSpPr>
            <p:spPr>
              <a:xfrm rot="5400000">
                <a:off x="3286148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직선 연결선 103"/>
              <p:cNvCxnSpPr/>
              <p:nvPr/>
            </p:nvCxnSpPr>
            <p:spPr>
              <a:xfrm rot="5400000">
                <a:off x="3438549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직선 연결선 104"/>
              <p:cNvCxnSpPr/>
              <p:nvPr/>
            </p:nvCxnSpPr>
            <p:spPr>
              <a:xfrm rot="5400000">
                <a:off x="3590950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105"/>
              <p:cNvCxnSpPr/>
              <p:nvPr/>
            </p:nvCxnSpPr>
            <p:spPr>
              <a:xfrm rot="5400000">
                <a:off x="374335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106"/>
              <p:cNvCxnSpPr/>
              <p:nvPr/>
            </p:nvCxnSpPr>
            <p:spPr>
              <a:xfrm rot="5400000">
                <a:off x="3895753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107"/>
              <p:cNvCxnSpPr/>
              <p:nvPr/>
            </p:nvCxnSpPr>
            <p:spPr>
              <a:xfrm rot="5400000">
                <a:off x="4048154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108"/>
              <p:cNvCxnSpPr/>
              <p:nvPr/>
            </p:nvCxnSpPr>
            <p:spPr>
              <a:xfrm rot="5400000">
                <a:off x="4200555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직선 연결선 109"/>
              <p:cNvCxnSpPr/>
              <p:nvPr/>
            </p:nvCxnSpPr>
            <p:spPr>
              <a:xfrm rot="5400000">
                <a:off x="4352956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직선 연결선 110"/>
              <p:cNvCxnSpPr/>
              <p:nvPr/>
            </p:nvCxnSpPr>
            <p:spPr>
              <a:xfrm rot="5400000">
                <a:off x="4505357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직선 연결선 111"/>
              <p:cNvCxnSpPr/>
              <p:nvPr/>
            </p:nvCxnSpPr>
            <p:spPr>
              <a:xfrm rot="5400000">
                <a:off x="4657758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직선 연결선 112"/>
              <p:cNvCxnSpPr/>
              <p:nvPr/>
            </p:nvCxnSpPr>
            <p:spPr>
              <a:xfrm rot="5400000">
                <a:off x="4810159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직선 연결선 113"/>
              <p:cNvCxnSpPr/>
              <p:nvPr/>
            </p:nvCxnSpPr>
            <p:spPr>
              <a:xfrm rot="5400000">
                <a:off x="4962560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직선 연결선 114"/>
              <p:cNvCxnSpPr/>
              <p:nvPr/>
            </p:nvCxnSpPr>
            <p:spPr>
              <a:xfrm rot="5400000">
                <a:off x="5114961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직선 연결선 115"/>
              <p:cNvCxnSpPr/>
              <p:nvPr/>
            </p:nvCxnSpPr>
            <p:spPr>
              <a:xfrm rot="5400000">
                <a:off x="5267362" y="1643019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7" name="직사각형 116"/>
            <p:cNvSpPr/>
            <p:nvPr/>
          </p:nvSpPr>
          <p:spPr>
            <a:xfrm>
              <a:off x="1214414" y="1785926"/>
              <a:ext cx="2565493" cy="366714"/>
            </a:xfrm>
            <a:prstGeom prst="rect">
              <a:avLst/>
            </a:prstGeom>
            <a:solidFill>
              <a:srgbClr val="3366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grpSp>
          <p:nvGrpSpPr>
            <p:cNvPr id="6" name="그룹 146"/>
            <p:cNvGrpSpPr>
              <a:grpSpLocks/>
            </p:cNvGrpSpPr>
            <p:nvPr/>
          </p:nvGrpSpPr>
          <p:grpSpPr bwMode="auto">
            <a:xfrm>
              <a:off x="1357290" y="2038352"/>
              <a:ext cx="2052638" cy="108000"/>
              <a:chOff x="1000100" y="2214554"/>
              <a:chExt cx="2052638" cy="142876"/>
            </a:xfrm>
          </p:grpSpPr>
          <p:cxnSp>
            <p:nvCxnSpPr>
              <p:cNvPr id="118" name="직선 연결선 117"/>
              <p:cNvCxnSpPr/>
              <p:nvPr/>
            </p:nvCxnSpPr>
            <p:spPr>
              <a:xfrm rot="5400000">
                <a:off x="928694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직선 연결선 118"/>
              <p:cNvCxnSpPr/>
              <p:nvPr/>
            </p:nvCxnSpPr>
            <p:spPr>
              <a:xfrm rot="5400000">
                <a:off x="1081096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직선 연결선 119"/>
              <p:cNvCxnSpPr/>
              <p:nvPr/>
            </p:nvCxnSpPr>
            <p:spPr>
              <a:xfrm rot="5400000">
                <a:off x="1233497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직선 연결선 120"/>
              <p:cNvCxnSpPr/>
              <p:nvPr/>
            </p:nvCxnSpPr>
            <p:spPr>
              <a:xfrm rot="5400000">
                <a:off x="1385898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직선 연결선 121"/>
              <p:cNvCxnSpPr/>
              <p:nvPr/>
            </p:nvCxnSpPr>
            <p:spPr>
              <a:xfrm rot="5400000">
                <a:off x="1538299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직선 연결선 122"/>
              <p:cNvCxnSpPr/>
              <p:nvPr/>
            </p:nvCxnSpPr>
            <p:spPr>
              <a:xfrm rot="5400000">
                <a:off x="1690700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직선 연결선 123"/>
              <p:cNvCxnSpPr/>
              <p:nvPr/>
            </p:nvCxnSpPr>
            <p:spPr>
              <a:xfrm rot="5400000">
                <a:off x="1843101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직선 연결선 124"/>
              <p:cNvCxnSpPr/>
              <p:nvPr/>
            </p:nvCxnSpPr>
            <p:spPr>
              <a:xfrm rot="5400000">
                <a:off x="1995502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직선 연결선 125"/>
              <p:cNvCxnSpPr/>
              <p:nvPr/>
            </p:nvCxnSpPr>
            <p:spPr>
              <a:xfrm rot="5400000">
                <a:off x="2147903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직선 연결선 126"/>
              <p:cNvCxnSpPr/>
              <p:nvPr/>
            </p:nvCxnSpPr>
            <p:spPr>
              <a:xfrm rot="5400000">
                <a:off x="2300304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직선 연결선 127"/>
              <p:cNvCxnSpPr/>
              <p:nvPr/>
            </p:nvCxnSpPr>
            <p:spPr>
              <a:xfrm rot="5400000">
                <a:off x="2452706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직선 연결선 128"/>
              <p:cNvCxnSpPr/>
              <p:nvPr/>
            </p:nvCxnSpPr>
            <p:spPr>
              <a:xfrm rot="5400000">
                <a:off x="2605107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직선 연결선 129"/>
              <p:cNvCxnSpPr/>
              <p:nvPr/>
            </p:nvCxnSpPr>
            <p:spPr>
              <a:xfrm rot="5400000">
                <a:off x="2757508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직선 연결선 130"/>
              <p:cNvCxnSpPr/>
              <p:nvPr/>
            </p:nvCxnSpPr>
            <p:spPr>
              <a:xfrm rot="5400000">
                <a:off x="2909909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직선 연결선 131"/>
              <p:cNvCxnSpPr/>
              <p:nvPr/>
            </p:nvCxnSpPr>
            <p:spPr>
              <a:xfrm rot="5400000">
                <a:off x="1000132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직선 연결선 132"/>
              <p:cNvCxnSpPr/>
              <p:nvPr/>
            </p:nvCxnSpPr>
            <p:spPr>
              <a:xfrm rot="5400000">
                <a:off x="1152533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직선 연결선 133"/>
              <p:cNvCxnSpPr/>
              <p:nvPr/>
            </p:nvCxnSpPr>
            <p:spPr>
              <a:xfrm rot="5400000">
                <a:off x="1304934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직선 연결선 134"/>
              <p:cNvCxnSpPr/>
              <p:nvPr/>
            </p:nvCxnSpPr>
            <p:spPr>
              <a:xfrm rot="5400000">
                <a:off x="1457335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직선 연결선 135"/>
              <p:cNvCxnSpPr/>
              <p:nvPr/>
            </p:nvCxnSpPr>
            <p:spPr>
              <a:xfrm rot="5400000">
                <a:off x="1609736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직선 연결선 136"/>
              <p:cNvCxnSpPr/>
              <p:nvPr/>
            </p:nvCxnSpPr>
            <p:spPr>
              <a:xfrm rot="5400000">
                <a:off x="1762138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직선 연결선 137"/>
              <p:cNvCxnSpPr/>
              <p:nvPr/>
            </p:nvCxnSpPr>
            <p:spPr>
              <a:xfrm rot="5400000">
                <a:off x="1914539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직선 연결선 138"/>
              <p:cNvCxnSpPr/>
              <p:nvPr/>
            </p:nvCxnSpPr>
            <p:spPr>
              <a:xfrm rot="5400000">
                <a:off x="2066940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직선 연결선 139"/>
              <p:cNvCxnSpPr/>
              <p:nvPr/>
            </p:nvCxnSpPr>
            <p:spPr>
              <a:xfrm rot="5400000">
                <a:off x="2219341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직선 연결선 140"/>
              <p:cNvCxnSpPr/>
              <p:nvPr/>
            </p:nvCxnSpPr>
            <p:spPr>
              <a:xfrm rot="5400000">
                <a:off x="2371742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직선 연결선 141"/>
              <p:cNvCxnSpPr/>
              <p:nvPr/>
            </p:nvCxnSpPr>
            <p:spPr>
              <a:xfrm rot="5400000">
                <a:off x="2524143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직선 연결선 142"/>
              <p:cNvCxnSpPr/>
              <p:nvPr/>
            </p:nvCxnSpPr>
            <p:spPr>
              <a:xfrm rot="5400000">
                <a:off x="2676544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직선 연결선 143"/>
              <p:cNvCxnSpPr/>
              <p:nvPr/>
            </p:nvCxnSpPr>
            <p:spPr>
              <a:xfrm rot="5400000">
                <a:off x="2828945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직선 연결선 144"/>
              <p:cNvCxnSpPr/>
              <p:nvPr/>
            </p:nvCxnSpPr>
            <p:spPr>
              <a:xfrm rot="5400000">
                <a:off x="2981346" y="2285944"/>
                <a:ext cx="14281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8" name="직사각형 147"/>
            <p:cNvSpPr/>
            <p:nvPr/>
          </p:nvSpPr>
          <p:spPr>
            <a:xfrm>
              <a:off x="1214415" y="2276467"/>
              <a:ext cx="981305" cy="366715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357158" y="1285860"/>
              <a:ext cx="1143008" cy="3381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dirty="0">
                  <a:solidFill>
                    <a:schemeClr val="bg1">
                      <a:lumMod val="6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정부</a:t>
              </a:r>
            </a:p>
          </p:txBody>
        </p:sp>
        <p:sp>
          <p:nvSpPr>
            <p:cNvPr id="107551" name="TextBox 179"/>
            <p:cNvSpPr txBox="1">
              <a:spLocks noChangeArrowheads="1"/>
            </p:cNvSpPr>
            <p:nvPr/>
          </p:nvSpPr>
          <p:spPr bwMode="auto">
            <a:xfrm>
              <a:off x="280957" y="1700213"/>
              <a:ext cx="92869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ko-KR" altLang="en-US" sz="160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지경부</a:t>
              </a:r>
              <a:endParaRPr kumimoji="0" lang="en-US" altLang="ko-KR" sz="160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algn="ctr"/>
              <a:r>
                <a:rPr kumimoji="0" lang="en-US" altLang="ko-KR" sz="120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kumimoji="0" lang="ko-KR" altLang="en-US" sz="120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중기청</a:t>
              </a:r>
              <a:r>
                <a:rPr kumimoji="0" lang="en-US" altLang="ko-KR" sz="1200">
                  <a:solidFill>
                    <a:srgbClr val="336699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endParaRPr kumimoji="0" lang="ko-KR" altLang="en-US" sz="120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385733" y="2285992"/>
              <a:ext cx="1000132" cy="3381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KEIT</a:t>
              </a:r>
              <a:endParaRPr kumimoji="0"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7" name="그룹 220"/>
            <p:cNvGrpSpPr>
              <a:grpSpLocks/>
            </p:cNvGrpSpPr>
            <p:nvPr/>
          </p:nvGrpSpPr>
          <p:grpSpPr bwMode="auto">
            <a:xfrm>
              <a:off x="1357290" y="2530468"/>
              <a:ext cx="914400" cy="108000"/>
              <a:chOff x="1357290" y="2530468"/>
              <a:chExt cx="914400" cy="108000"/>
            </a:xfrm>
          </p:grpSpPr>
          <p:cxnSp>
            <p:nvCxnSpPr>
              <p:cNvPr id="163" name="직선 연결선 162"/>
              <p:cNvCxnSpPr/>
              <p:nvPr/>
            </p:nvCxnSpPr>
            <p:spPr>
              <a:xfrm rot="5400000">
                <a:off x="1303315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직선 연결선 170"/>
              <p:cNvCxnSpPr/>
              <p:nvPr/>
            </p:nvCxnSpPr>
            <p:spPr>
              <a:xfrm rot="5400000">
                <a:off x="1455716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직선 연결선 171"/>
              <p:cNvCxnSpPr/>
              <p:nvPr/>
            </p:nvCxnSpPr>
            <p:spPr>
              <a:xfrm rot="5400000">
                <a:off x="1608117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직선 연결선 172"/>
              <p:cNvCxnSpPr/>
              <p:nvPr/>
            </p:nvCxnSpPr>
            <p:spPr>
              <a:xfrm rot="5400000">
                <a:off x="1760518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직선 연결선 174"/>
              <p:cNvCxnSpPr/>
              <p:nvPr/>
            </p:nvCxnSpPr>
            <p:spPr>
              <a:xfrm rot="5400000">
                <a:off x="1912919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직선 연결선 175"/>
              <p:cNvCxnSpPr/>
              <p:nvPr/>
            </p:nvCxnSpPr>
            <p:spPr>
              <a:xfrm rot="5400000">
                <a:off x="2065320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직선 연결선 176"/>
              <p:cNvCxnSpPr/>
              <p:nvPr/>
            </p:nvCxnSpPr>
            <p:spPr>
              <a:xfrm rot="5400000">
                <a:off x="2217722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직선 연결선 201"/>
              <p:cNvCxnSpPr/>
              <p:nvPr/>
            </p:nvCxnSpPr>
            <p:spPr>
              <a:xfrm rot="5400000">
                <a:off x="1374752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직선 연결선 204"/>
              <p:cNvCxnSpPr/>
              <p:nvPr/>
            </p:nvCxnSpPr>
            <p:spPr>
              <a:xfrm rot="5400000">
                <a:off x="1527153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직선 연결선 208"/>
              <p:cNvCxnSpPr/>
              <p:nvPr/>
            </p:nvCxnSpPr>
            <p:spPr>
              <a:xfrm rot="5400000">
                <a:off x="1679554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직선 연결선 209"/>
              <p:cNvCxnSpPr/>
              <p:nvPr/>
            </p:nvCxnSpPr>
            <p:spPr>
              <a:xfrm rot="5400000">
                <a:off x="1831956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직선 연결선 210"/>
              <p:cNvCxnSpPr/>
              <p:nvPr/>
            </p:nvCxnSpPr>
            <p:spPr>
              <a:xfrm rot="5400000">
                <a:off x="1984357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직선 연결선 211"/>
              <p:cNvCxnSpPr/>
              <p:nvPr/>
            </p:nvCxnSpPr>
            <p:spPr>
              <a:xfrm rot="5400000">
                <a:off x="2136758" y="2584443"/>
                <a:ext cx="107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그룹 181"/>
          <p:cNvGrpSpPr/>
          <p:nvPr/>
        </p:nvGrpSpPr>
        <p:grpSpPr>
          <a:xfrm>
            <a:off x="413643" y="3629819"/>
            <a:ext cx="4608512" cy="3024336"/>
            <a:chOff x="107504" y="3717032"/>
            <a:chExt cx="4608512" cy="3024336"/>
          </a:xfrm>
        </p:grpSpPr>
        <p:grpSp>
          <p:nvGrpSpPr>
            <p:cNvPr id="9" name="그룹 160"/>
            <p:cNvGrpSpPr/>
            <p:nvPr/>
          </p:nvGrpSpPr>
          <p:grpSpPr>
            <a:xfrm>
              <a:off x="107504" y="3861048"/>
              <a:ext cx="4572000" cy="2743200"/>
              <a:chOff x="107504" y="3861048"/>
              <a:chExt cx="4572000" cy="2743200"/>
            </a:xfrm>
          </p:grpSpPr>
          <p:graphicFrame>
            <p:nvGraphicFramePr>
              <p:cNvPr id="160" name="차트 159"/>
              <p:cNvGraphicFramePr/>
              <p:nvPr/>
            </p:nvGraphicFramePr>
            <p:xfrm>
              <a:off x="107504" y="3861048"/>
              <a:ext cx="4572000" cy="27432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pic>
            <p:nvPicPr>
              <p:cNvPr id="107534" name="Picture 123" descr="원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637089" y="4489366"/>
                <a:ext cx="1584000" cy="16720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" name="Group 23"/>
              <p:cNvGrpSpPr>
                <a:grpSpLocks/>
              </p:cNvGrpSpPr>
              <p:nvPr/>
            </p:nvGrpSpPr>
            <p:grpSpPr bwMode="auto">
              <a:xfrm>
                <a:off x="2011378" y="5149104"/>
                <a:ext cx="857075" cy="215403"/>
                <a:chOff x="4195" y="3156"/>
                <a:chExt cx="502" cy="170"/>
              </a:xfrm>
            </p:grpSpPr>
            <p:sp>
              <p:nvSpPr>
                <p:cNvPr id="186" name="WordArt 24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4195" y="3158"/>
                  <a:ext cx="498" cy="168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b="1" kern="10" dirty="0" smtClean="0">
                      <a:ln w="31750">
                        <a:solidFill>
                          <a:prstClr val="black"/>
                        </a:solidFill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effectLst>
                        <a:outerShdw dist="17961" dir="2700000" algn="ctr" rotWithShape="0">
                          <a:srgbClr val="868686"/>
                        </a:outerShdw>
                      </a:effectLst>
                      <a:latin typeface="HY헤드라인M" pitchFamily="18" charset="-127"/>
                      <a:ea typeface="HY헤드라인M" pitchFamily="18" charset="-127"/>
                    </a:rPr>
                    <a:t>2011</a:t>
                  </a:r>
                  <a:r>
                    <a:rPr kumimoji="0" lang="ko-KR" altLang="en-US" b="1" kern="10" dirty="0" smtClean="0">
                      <a:ln w="31750">
                        <a:solidFill>
                          <a:prstClr val="black"/>
                        </a:solidFill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effectLst>
                        <a:outerShdw dist="17961" dir="2700000" algn="ctr" rotWithShape="0">
                          <a:srgbClr val="868686"/>
                        </a:outerShdw>
                      </a:effectLst>
                      <a:latin typeface="HY헤드라인M" pitchFamily="18" charset="-127"/>
                      <a:ea typeface="HY헤드라인M" pitchFamily="18" charset="-127"/>
                    </a:rPr>
                    <a:t>년</a:t>
                  </a:r>
                  <a:endParaRPr kumimoji="0" lang="ko-KR" altLang="en-US" b="1" kern="10" dirty="0">
                    <a:ln w="31750">
                      <a:solidFill>
                        <a:prstClr val="black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>
                      <a:outerShdw dist="17961" dir="2700000" algn="ctr" rotWithShape="0">
                        <a:srgbClr val="868686"/>
                      </a:outerShdw>
                    </a:effectLst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187" name="WordArt 25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4199" y="3156"/>
                  <a:ext cx="498" cy="168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b="1" kern="10" dirty="0" smtClean="0">
                      <a:ln w="9525">
                        <a:noFill/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latin typeface="HY헤드라인M" pitchFamily="18" charset="-127"/>
                      <a:ea typeface="HY헤드라인M" pitchFamily="18" charset="-127"/>
                    </a:rPr>
                    <a:t>2011</a:t>
                  </a:r>
                  <a:r>
                    <a:rPr kumimoji="0" lang="ko-KR" altLang="en-US" b="1" kern="10" dirty="0" smtClean="0">
                      <a:ln w="9525">
                        <a:noFill/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latin typeface="HY헤드라인M" pitchFamily="18" charset="-127"/>
                      <a:ea typeface="HY헤드라인M" pitchFamily="18" charset="-127"/>
                    </a:rPr>
                    <a:t>년</a:t>
                  </a:r>
                  <a:endParaRPr kumimoji="0" lang="ko-KR" altLang="en-US" b="1" kern="10" dirty="0">
                    <a:ln w="9525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sp>
            <p:nvSpPr>
              <p:cNvPr id="188" name="Text Box 47"/>
              <p:cNvSpPr txBox="1">
                <a:spLocks noChangeArrowheads="1"/>
              </p:cNvSpPr>
              <p:nvPr/>
            </p:nvSpPr>
            <p:spPr bwMode="auto">
              <a:xfrm>
                <a:off x="1973088" y="5364507"/>
                <a:ext cx="963725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 wrap="none">
                <a:spAutoFit/>
              </a:bodyPr>
              <a:lstStyle/>
              <a:p>
                <a:pPr algn="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b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헤드라인M" pitchFamily="18" charset="-127"/>
                    <a:ea typeface="HY헤드라인M" pitchFamily="18" charset="-127"/>
                    <a:cs typeface="굴림" pitchFamily="50" charset="-127"/>
                  </a:rPr>
                  <a:t>2</a:t>
                </a:r>
                <a:r>
                  <a:rPr kumimoji="0" lang="ko-KR" altLang="en-US" sz="1200" b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헤드라인M" pitchFamily="18" charset="-127"/>
                    <a:ea typeface="HY헤드라인M" pitchFamily="18" charset="-127"/>
                    <a:cs typeface="굴림" pitchFamily="50" charset="-127"/>
                  </a:rPr>
                  <a:t>조</a:t>
                </a:r>
                <a:r>
                  <a:rPr kumimoji="0" lang="en-US" altLang="ko-KR" sz="1200" b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헤드라인M" pitchFamily="18" charset="-127"/>
                    <a:ea typeface="HY헤드라인M" pitchFamily="18" charset="-127"/>
                    <a:cs typeface="굴림" pitchFamily="50" charset="-127"/>
                  </a:rPr>
                  <a:t>1</a:t>
                </a:r>
                <a:r>
                  <a:rPr kumimoji="0" lang="ko-KR" altLang="en-US" sz="1200" b="1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헤드라인M" pitchFamily="18" charset="-127"/>
                    <a:ea typeface="HY헤드라인M" pitchFamily="18" charset="-127"/>
                    <a:cs typeface="굴림" pitchFamily="50" charset="-127"/>
                  </a:rPr>
                  <a:t>천억원</a:t>
                </a:r>
                <a:endParaRPr kumimoji="0" lang="ko-KR" altLang="en-US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11" name="Group 23"/>
              <p:cNvGrpSpPr>
                <a:grpSpLocks/>
              </p:cNvGrpSpPr>
              <p:nvPr/>
            </p:nvGrpSpPr>
            <p:grpSpPr bwMode="auto">
              <a:xfrm>
                <a:off x="2150626" y="4912197"/>
                <a:ext cx="534013" cy="140671"/>
                <a:chOff x="4192" y="3158"/>
                <a:chExt cx="501" cy="168"/>
              </a:xfrm>
            </p:grpSpPr>
            <p:sp>
              <p:nvSpPr>
                <p:cNvPr id="107538" name="WordArt 24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4195" y="3158"/>
                  <a:ext cx="498" cy="168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</a:bodyPr>
                <a:lstStyle/>
                <a:p>
                  <a:pPr algn="ctr"/>
                  <a:r>
                    <a:rPr lang="en-US" altLang="ko-KR" b="1" kern="10">
                      <a:ln w="317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effectLst>
                        <a:outerShdw dist="17961" dir="2700000" algn="ctr" rotWithShape="0">
                          <a:srgbClr val="868686"/>
                        </a:outerShdw>
                      </a:effectLst>
                      <a:latin typeface="HY헤드라인M"/>
                      <a:ea typeface="HY헤드라인M"/>
                    </a:rPr>
                    <a:t>KEIT</a:t>
                  </a:r>
                  <a:endParaRPr lang="ko-KR" altLang="en-US" b="1" kern="10">
                    <a:ln w="317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>
                      <a:outerShdw dist="17961" dir="2700000" algn="ctr" rotWithShape="0">
                        <a:srgbClr val="868686"/>
                      </a:outerShdw>
                    </a:effectLst>
                    <a:latin typeface="HY헤드라인M"/>
                    <a:ea typeface="HY헤드라인M"/>
                  </a:endParaRPr>
                </a:p>
              </p:txBody>
            </p:sp>
            <p:sp>
              <p:nvSpPr>
                <p:cNvPr id="107539" name="WordArt 25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4192" y="3158"/>
                  <a:ext cx="498" cy="168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</a:bodyPr>
                <a:lstStyle/>
                <a:p>
                  <a:pPr algn="ctr"/>
                  <a:r>
                    <a:rPr lang="en-US" altLang="ko-KR" b="1" kern="10">
                      <a:ln w="9525">
                        <a:noFill/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latin typeface="HY헤드라인M"/>
                      <a:ea typeface="HY헤드라인M"/>
                    </a:rPr>
                    <a:t>KEIT</a:t>
                  </a:r>
                  <a:endParaRPr lang="ko-KR" altLang="en-US" b="1" kern="10">
                    <a:ln w="9525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HY헤드라인M"/>
                    <a:ea typeface="HY헤드라인M"/>
                  </a:endParaRPr>
                </a:p>
              </p:txBody>
            </p:sp>
          </p:grpSp>
        </p:grpSp>
        <p:sp>
          <p:nvSpPr>
            <p:cNvPr id="162" name="TextBox 159"/>
            <p:cNvSpPr txBox="1">
              <a:spLocks noChangeArrowheads="1"/>
            </p:cNvSpPr>
            <p:nvPr/>
          </p:nvSpPr>
          <p:spPr bwMode="auto">
            <a:xfrm>
              <a:off x="3491880" y="4941168"/>
              <a:ext cx="122413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0" lang="ko-KR" altLang="en-US" sz="1600" dirty="0" smtClean="0">
                  <a:latin typeface="HY헤드라인M" pitchFamily="18" charset="-127"/>
                  <a:ea typeface="HY헤드라인M" pitchFamily="18" charset="-127"/>
                </a:rPr>
                <a:t>산업원천</a:t>
              </a:r>
              <a:endParaRPr kumimoji="0" lang="en-US" altLang="ko-KR" sz="1600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/>
              <a:r>
                <a:rPr kumimoji="0" lang="en-US" altLang="ko-KR" sz="1600" dirty="0" smtClean="0">
                  <a:latin typeface="HY헤드라인M" pitchFamily="18" charset="-127"/>
                  <a:ea typeface="HY헤드라인M" pitchFamily="18" charset="-127"/>
                </a:rPr>
                <a:t>(50.7%)</a:t>
              </a:r>
              <a:endParaRPr kumimoji="0" lang="ko-KR" altLang="en-US" sz="1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0" name="TextBox 159"/>
            <p:cNvSpPr txBox="1">
              <a:spLocks noChangeArrowheads="1"/>
            </p:cNvSpPr>
            <p:nvPr/>
          </p:nvSpPr>
          <p:spPr bwMode="auto">
            <a:xfrm>
              <a:off x="1043608" y="3717032"/>
              <a:ext cx="122413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0" lang="ko-KR" altLang="en-US" sz="1600" dirty="0" smtClean="0">
                  <a:latin typeface="HY헤드라인M" pitchFamily="18" charset="-127"/>
                  <a:ea typeface="HY헤드라인M" pitchFamily="18" charset="-127"/>
                </a:rPr>
                <a:t>특정목적</a:t>
              </a:r>
              <a:r>
                <a:rPr kumimoji="0" lang="en-US" altLang="ko-KR" sz="1600" dirty="0" smtClean="0">
                  <a:latin typeface="HY헤드라인M" pitchFamily="18" charset="-127"/>
                  <a:ea typeface="HY헤드라인M" pitchFamily="18" charset="-127"/>
                </a:rPr>
                <a:t>(10.4%)</a:t>
              </a:r>
              <a:endParaRPr kumimoji="0" lang="ko-KR" altLang="en-US" sz="1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4" name="TextBox 159"/>
            <p:cNvSpPr txBox="1">
              <a:spLocks noChangeArrowheads="1"/>
            </p:cNvSpPr>
            <p:nvPr/>
          </p:nvSpPr>
          <p:spPr bwMode="auto">
            <a:xfrm>
              <a:off x="395536" y="4356393"/>
              <a:ext cx="122413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0" lang="ko-KR" altLang="en-US" sz="1600" dirty="0" smtClean="0">
                  <a:latin typeface="HY헤드라인M" pitchFamily="18" charset="-127"/>
                  <a:ea typeface="HY헤드라인M" pitchFamily="18" charset="-127"/>
                </a:rPr>
                <a:t>중소기업</a:t>
              </a:r>
              <a:r>
                <a:rPr kumimoji="0" lang="en-US" altLang="ko-KR" sz="1600" dirty="0" smtClean="0">
                  <a:latin typeface="HY헤드라인M" pitchFamily="18" charset="-127"/>
                  <a:ea typeface="HY헤드라인M" pitchFamily="18" charset="-127"/>
                </a:rPr>
                <a:t>(13.1%)</a:t>
              </a:r>
              <a:endParaRPr kumimoji="0" lang="ko-KR" altLang="en-US" sz="1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8" name="TextBox 159"/>
            <p:cNvSpPr txBox="1">
              <a:spLocks noChangeArrowheads="1"/>
            </p:cNvSpPr>
            <p:nvPr/>
          </p:nvSpPr>
          <p:spPr bwMode="auto">
            <a:xfrm>
              <a:off x="251520" y="5220489"/>
              <a:ext cx="122413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0" lang="ko-KR" altLang="en-US" sz="1600" dirty="0" smtClean="0">
                  <a:latin typeface="HY헤드라인M" pitchFamily="18" charset="-127"/>
                  <a:ea typeface="HY헤드라인M" pitchFamily="18" charset="-127"/>
                </a:rPr>
                <a:t>글로벌전문</a:t>
              </a:r>
              <a:r>
                <a:rPr kumimoji="0" lang="en-US" altLang="ko-KR" sz="1600" dirty="0" smtClean="0">
                  <a:latin typeface="HY헤드라인M" pitchFamily="18" charset="-127"/>
                  <a:ea typeface="HY헤드라인M" pitchFamily="18" charset="-127"/>
                </a:rPr>
                <a:t>(9.5%)</a:t>
              </a:r>
              <a:endParaRPr kumimoji="0" lang="ko-KR" altLang="en-US" sz="1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0" name="TextBox 159"/>
            <p:cNvSpPr txBox="1">
              <a:spLocks noChangeArrowheads="1"/>
            </p:cNvSpPr>
            <p:nvPr/>
          </p:nvSpPr>
          <p:spPr bwMode="auto">
            <a:xfrm>
              <a:off x="827584" y="6156593"/>
              <a:ext cx="122413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0" lang="ko-KR" altLang="en-US" sz="1600" dirty="0" smtClean="0">
                  <a:latin typeface="HY헤드라인M" pitchFamily="18" charset="-127"/>
                  <a:ea typeface="HY헤드라인M" pitchFamily="18" charset="-127"/>
                </a:rPr>
                <a:t>부품소재</a:t>
              </a:r>
              <a:r>
                <a:rPr kumimoji="0" lang="en-US" altLang="ko-KR" sz="1600" dirty="0" smtClean="0">
                  <a:latin typeface="HY헤드라인M" pitchFamily="18" charset="-127"/>
                  <a:ea typeface="HY헤드라인M" pitchFamily="18" charset="-127"/>
                </a:rPr>
                <a:t>(16.3%)</a:t>
              </a:r>
              <a:endParaRPr kumimoji="0" lang="ko-KR" altLang="en-US" sz="1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3" name="그림 14" descr="배경 표지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ounded Rectangle 4"/>
          <p:cNvSpPr>
            <a:spLocks noChangeArrowheads="1"/>
          </p:cNvSpPr>
          <p:nvPr/>
        </p:nvSpPr>
        <p:spPr bwMode="auto">
          <a:xfrm>
            <a:off x="179388" y="1214438"/>
            <a:ext cx="8785225" cy="1295400"/>
          </a:xfrm>
          <a:prstGeom prst="roundRect">
            <a:avLst>
              <a:gd name="adj" fmla="val 16667"/>
            </a:avLst>
          </a:prstGeom>
          <a:solidFill>
            <a:srgbClr val="595959">
              <a:alpha val="50195"/>
            </a:srgb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ko-KR" altLang="ko-KR">
              <a:solidFill>
                <a:srgbClr val="000000"/>
              </a:solidFill>
              <a:latin typeface="맑은 고딕" pitchFamily="50" charset="-127"/>
            </a:endParaRPr>
          </a:p>
        </p:txBody>
      </p:sp>
      <p:grpSp>
        <p:nvGrpSpPr>
          <p:cNvPr id="161795" name="그룹 10"/>
          <p:cNvGrpSpPr>
            <a:grpSpLocks/>
          </p:cNvGrpSpPr>
          <p:nvPr/>
        </p:nvGrpSpPr>
        <p:grpSpPr bwMode="auto">
          <a:xfrm>
            <a:off x="611188" y="1633538"/>
            <a:ext cx="6519862" cy="500062"/>
            <a:chOff x="611560" y="908720"/>
            <a:chExt cx="6518945" cy="500067"/>
          </a:xfrm>
        </p:grpSpPr>
        <p:sp>
          <p:nvSpPr>
            <p:cNvPr id="9" name="WordArt 177"/>
            <p:cNvSpPr>
              <a:spLocks noChangeArrowheads="1" noChangeShapeType="1" noTextEdit="1"/>
            </p:cNvSpPr>
            <p:nvPr/>
          </p:nvSpPr>
          <p:spPr bwMode="auto">
            <a:xfrm>
              <a:off x="611560" y="908720"/>
              <a:ext cx="6518945" cy="5000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kern="10" dirty="0"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II. KEIT </a:t>
              </a:r>
              <a:r>
                <a:rPr kumimoji="0" lang="ko-KR" altLang="en-US" sz="3600" kern="10" dirty="0"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지원사업 상세 소개</a:t>
              </a:r>
            </a:p>
          </p:txBody>
        </p:sp>
        <p:sp>
          <p:nvSpPr>
            <p:cNvPr id="10" name="WordArt 178"/>
            <p:cNvSpPr>
              <a:spLocks noChangeArrowheads="1" noChangeShapeType="1" noTextEdit="1"/>
            </p:cNvSpPr>
            <p:nvPr/>
          </p:nvSpPr>
          <p:spPr bwMode="auto">
            <a:xfrm>
              <a:off x="611560" y="908720"/>
              <a:ext cx="6518945" cy="5000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kern="10" dirty="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II. KEIT </a:t>
              </a:r>
              <a:r>
                <a:rPr kumimoji="0" lang="ko-KR" altLang="en-US" sz="3600" kern="10" dirty="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6600"/>
                      </a:gs>
                    </a:gsLst>
                    <a:lin ang="5400000" scaled="1"/>
                  </a:gradFill>
                  <a:latin typeface="HY견고딕"/>
                  <a:ea typeface="HY견고딕"/>
                </a:rPr>
                <a:t>지원사업 상세 소개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78"/>
          <p:cNvGrpSpPr>
            <a:grpSpLocks/>
          </p:cNvGrpSpPr>
          <p:nvPr/>
        </p:nvGrpSpPr>
        <p:grpSpPr bwMode="auto">
          <a:xfrm>
            <a:off x="299591" y="1268760"/>
            <a:ext cx="8664897" cy="5517232"/>
            <a:chOff x="2835" y="1525"/>
            <a:chExt cx="2677" cy="1171"/>
          </a:xfrm>
          <a:effectLst/>
        </p:grpSpPr>
        <p:pic>
          <p:nvPicPr>
            <p:cNvPr id="71" name="Picture 6" descr="3"/>
            <p:cNvPicPr>
              <a:picLocks noChangeAspect="1" noChangeArrowheads="1"/>
            </p:cNvPicPr>
            <p:nvPr/>
          </p:nvPicPr>
          <p:blipFill>
            <a:blip r:embed="rId3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" name="Picture 6" descr="3"/>
            <p:cNvPicPr>
              <a:picLocks noChangeAspect="1" noChangeArrowheads="1"/>
            </p:cNvPicPr>
            <p:nvPr/>
          </p:nvPicPr>
          <p:blipFill>
            <a:blip r:embed="rId3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extBox 1"/>
          <p:cNvSpPr txBox="1"/>
          <p:nvPr/>
        </p:nvSpPr>
        <p:spPr>
          <a:xfrm>
            <a:off x="42870" y="118820"/>
            <a:ext cx="7786742" cy="5539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kumimoji="0" lang="ko-KR" altLang="en-US" sz="3000" dirty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주요</a:t>
            </a:r>
            <a:r>
              <a:rPr kumimoji="0" lang="en-US" altLang="ko-KR" sz="3000" dirty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3000" dirty="0" smtClean="0">
                <a:ln w="3175">
                  <a:noFill/>
                </a:ln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사업 현황</a:t>
            </a:r>
            <a:endParaRPr kumimoji="0" lang="ko-KR" altLang="en-US" sz="3000" dirty="0">
              <a:ln w="3175">
                <a:noFill/>
              </a:ln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Oval 57"/>
          <p:cNvSpPr>
            <a:spLocks noChangeArrowheads="1"/>
          </p:cNvSpPr>
          <p:nvPr/>
        </p:nvSpPr>
        <p:spPr bwMode="auto">
          <a:xfrm rot="20491013">
            <a:off x="2111632" y="2671230"/>
            <a:ext cx="1161948" cy="649406"/>
          </a:xfrm>
          <a:prstGeom prst="ellips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1200000"/>
            </a:lightRig>
          </a:scene3d>
          <a:sp3d>
            <a:bevelT w="63500"/>
          </a:sp3d>
        </p:spPr>
        <p:txBody>
          <a:bodyPr wrap="none" anchor="ctr"/>
          <a:lstStyle/>
          <a:p>
            <a:pPr algn="ctr"/>
            <a:r>
              <a:rPr lang="en-US" altLang="ko-KR" sz="1100" b="1" dirty="0" smtClean="0">
                <a:solidFill>
                  <a:srgbClr val="FFFFFF"/>
                </a:solidFill>
                <a:effectLst/>
                <a:latin typeface="Times New Roman" pitchFamily="18" charset="0"/>
                <a:ea typeface="굴림체" pitchFamily="49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39" name="Oval 52"/>
          <p:cNvSpPr>
            <a:spLocks noChangeArrowheads="1"/>
          </p:cNvSpPr>
          <p:nvPr/>
        </p:nvSpPr>
        <p:spPr bwMode="auto">
          <a:xfrm rot="20875162">
            <a:off x="5594773" y="1412776"/>
            <a:ext cx="2940498" cy="1578525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63500"/>
          </a:sp3d>
        </p:spPr>
        <p:txBody>
          <a:bodyPr wrap="none"/>
          <a:lstStyle/>
          <a:p>
            <a:pPr algn="ctr"/>
            <a:endParaRPr lang="ko-KR" altLang="ko-KR" sz="1100" b="1"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40" name="직사각형 39"/>
          <p:cNvSpPr/>
          <p:nvPr/>
        </p:nvSpPr>
        <p:spPr bwMode="auto">
          <a:xfrm rot="20415410">
            <a:off x="6831326" y="1616933"/>
            <a:ext cx="2244133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WPM</a:t>
            </a:r>
            <a:endParaRPr lang="en-US" altLang="ko-KR" sz="12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(915</a:t>
            </a:r>
            <a:r>
              <a:rPr lang="ko-KR" altLang="en-US" sz="12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계속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Oval 57"/>
          <p:cNvSpPr>
            <a:spLocks noChangeArrowheads="1"/>
          </p:cNvSpPr>
          <p:nvPr/>
        </p:nvSpPr>
        <p:spPr bwMode="auto">
          <a:xfrm rot="20524927">
            <a:off x="3181396" y="4164361"/>
            <a:ext cx="982350" cy="381236"/>
          </a:xfrm>
          <a:prstGeom prst="ellipse">
            <a:avLst/>
          </a:prstGeom>
          <a:solidFill>
            <a:srgbClr val="9BBB59">
              <a:lumMod val="50000"/>
            </a:srgbClr>
          </a:soli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>
            <a:bevelT w="63500"/>
          </a:sp3d>
        </p:spPr>
        <p:txBody>
          <a:bodyPr wrap="none" anchor="ctr"/>
          <a:lstStyle/>
          <a:p>
            <a:pPr algn="ctr"/>
            <a:r>
              <a:rPr lang="en-US" altLang="ko-KR" sz="1100" b="1" dirty="0" smtClean="0">
                <a:solidFill>
                  <a:srgbClr val="FFFFFF"/>
                </a:solidFill>
                <a:effectLst/>
                <a:latin typeface="Times New Roman" pitchFamily="18" charset="0"/>
                <a:ea typeface="굴림체" pitchFamily="49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44" name="Oval 52"/>
          <p:cNvSpPr>
            <a:spLocks noChangeArrowheads="1"/>
          </p:cNvSpPr>
          <p:nvPr/>
        </p:nvSpPr>
        <p:spPr bwMode="auto">
          <a:xfrm rot="20688338">
            <a:off x="5911513" y="3667477"/>
            <a:ext cx="1244785" cy="454692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4200000"/>
            </a:lightRig>
          </a:scene3d>
          <a:sp3d>
            <a:bevelT w="63500" h="25400"/>
          </a:sp3d>
        </p:spPr>
        <p:txBody>
          <a:bodyPr wrap="none"/>
          <a:lstStyle/>
          <a:p>
            <a:pPr algn="ctr"/>
            <a:endParaRPr lang="ko-KR" altLang="ko-KR" sz="1100" b="1"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43" name="직사각형 42"/>
          <p:cNvSpPr/>
          <p:nvPr/>
        </p:nvSpPr>
        <p:spPr bwMode="auto">
          <a:xfrm rot="20776348">
            <a:off x="2373826" y="4019180"/>
            <a:ext cx="2582106" cy="62453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슈퍼소재</a:t>
            </a:r>
            <a:endParaRPr lang="en-US" altLang="ko-KR" sz="11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176</a:t>
            </a:r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1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5" name="직사각형 44"/>
          <p:cNvSpPr/>
          <p:nvPr/>
        </p:nvSpPr>
        <p:spPr bwMode="auto">
          <a:xfrm rot="20511634">
            <a:off x="5477366" y="3539145"/>
            <a:ext cx="2234109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항공우주</a:t>
            </a:r>
            <a:endParaRPr lang="en-US" altLang="ko-KR" sz="12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153</a:t>
            </a:r>
            <a:r>
              <a:rPr lang="ko-KR" altLang="en-US" sz="12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6" name="Oval 57"/>
          <p:cNvSpPr>
            <a:spLocks noChangeArrowheads="1"/>
          </p:cNvSpPr>
          <p:nvPr/>
        </p:nvSpPr>
        <p:spPr bwMode="auto">
          <a:xfrm rot="20491013">
            <a:off x="4979839" y="4809149"/>
            <a:ext cx="1161948" cy="521031"/>
          </a:xfrm>
          <a:prstGeom prst="ellipse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0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1200000"/>
            </a:lightRig>
          </a:scene3d>
          <a:sp3d>
            <a:bevelT w="63500"/>
          </a:sp3d>
        </p:spPr>
        <p:txBody>
          <a:bodyPr wrap="none" anchor="ctr"/>
          <a:lstStyle/>
          <a:p>
            <a:pPr algn="ctr"/>
            <a:r>
              <a:rPr lang="en-US" altLang="ko-KR" sz="1100" b="1" dirty="0" smtClean="0">
                <a:solidFill>
                  <a:srgbClr val="FFFFFF"/>
                </a:solidFill>
                <a:effectLst/>
                <a:latin typeface="Times New Roman" pitchFamily="18" charset="0"/>
                <a:ea typeface="굴림체" pitchFamily="49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48" name="Oval 57"/>
          <p:cNvSpPr>
            <a:spLocks noChangeArrowheads="1"/>
          </p:cNvSpPr>
          <p:nvPr/>
        </p:nvSpPr>
        <p:spPr bwMode="auto">
          <a:xfrm rot="20569698">
            <a:off x="3984071" y="3585830"/>
            <a:ext cx="1484711" cy="781546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3000000"/>
            </a:lightRig>
          </a:scene3d>
          <a:sp3d>
            <a:bevelT w="63500"/>
          </a:sp3d>
        </p:spPr>
        <p:txBody>
          <a:bodyPr wrap="none" anchor="ctr"/>
          <a:lstStyle/>
          <a:p>
            <a:pPr algn="ctr"/>
            <a:r>
              <a:rPr lang="en-US" altLang="ko-KR" sz="1100" b="1" dirty="0" smtClean="0">
                <a:solidFill>
                  <a:srgbClr val="FFFFFF"/>
                </a:solidFill>
                <a:effectLst/>
                <a:latin typeface="Times New Roman" pitchFamily="18" charset="0"/>
                <a:ea typeface="굴림체" pitchFamily="49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49" name="Oval 51"/>
          <p:cNvSpPr>
            <a:spLocks noChangeArrowheads="1"/>
          </p:cNvSpPr>
          <p:nvPr/>
        </p:nvSpPr>
        <p:spPr bwMode="auto">
          <a:xfrm rot="20323884">
            <a:off x="2995142" y="1885643"/>
            <a:ext cx="1947873" cy="1102440"/>
          </a:xfrm>
          <a:prstGeom prst="ellipse">
            <a:avLst/>
          </a:prstGeom>
          <a:gradFill>
            <a:gsLst>
              <a:gs pos="0">
                <a:srgbClr val="4BACC6">
                  <a:lumMod val="40000"/>
                  <a:lumOff val="60000"/>
                  <a:shade val="30000"/>
                  <a:satMod val="115000"/>
                </a:srgbClr>
              </a:gs>
              <a:gs pos="50000">
                <a:srgbClr val="4BACC6">
                  <a:lumMod val="40000"/>
                  <a:lumOff val="60000"/>
                  <a:shade val="67500"/>
                  <a:satMod val="115000"/>
                </a:srgbClr>
              </a:gs>
              <a:gs pos="100000">
                <a:srgbClr val="4BACC6">
                  <a:lumMod val="40000"/>
                  <a:lumOff val="60000"/>
                  <a:shade val="100000"/>
                  <a:satMod val="115000"/>
                </a:srgbClr>
              </a:gs>
            </a:gsLst>
            <a:lin ang="8100000" scaled="1"/>
          </a:gradFill>
          <a:ln w="9525">
            <a:solidFill>
              <a:srgbClr val="5F5F5F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63500"/>
          </a:sp3d>
        </p:spPr>
        <p:txBody>
          <a:bodyPr wrap="none" anchor="ctr"/>
          <a:lstStyle/>
          <a:p>
            <a:endParaRPr lang="ko-KR" altLang="en-US" sz="1600" b="1">
              <a:effectLst/>
            </a:endParaRPr>
          </a:p>
        </p:txBody>
      </p:sp>
      <p:sp>
        <p:nvSpPr>
          <p:cNvPr id="50" name="Oval 52"/>
          <p:cNvSpPr>
            <a:spLocks noChangeArrowheads="1"/>
          </p:cNvSpPr>
          <p:nvPr/>
        </p:nvSpPr>
        <p:spPr bwMode="auto">
          <a:xfrm rot="20465752">
            <a:off x="2281289" y="2739155"/>
            <a:ext cx="2711212" cy="1432834"/>
          </a:xfrm>
          <a:prstGeom prst="ellipse">
            <a:avLst/>
          </a:prstGeom>
          <a:solidFill>
            <a:srgbClr val="996633"/>
          </a:soli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63500"/>
          </a:sp3d>
        </p:spPr>
        <p:txBody>
          <a:bodyPr wrap="none"/>
          <a:lstStyle/>
          <a:p>
            <a:pPr algn="ctr"/>
            <a:endParaRPr lang="ko-KR" altLang="ko-KR" sz="1100" b="1">
              <a:effectLst/>
              <a:latin typeface="Times New Roman" pitchFamily="18" charset="0"/>
              <a:ea typeface="굴림체" pitchFamily="49" charset="-127"/>
            </a:endParaRPr>
          </a:p>
        </p:txBody>
      </p:sp>
      <p:grpSp>
        <p:nvGrpSpPr>
          <p:cNvPr id="5" name="그룹 36"/>
          <p:cNvGrpSpPr/>
          <p:nvPr/>
        </p:nvGrpSpPr>
        <p:grpSpPr>
          <a:xfrm rot="21438738">
            <a:off x="3830224" y="1748072"/>
            <a:ext cx="3710140" cy="2010991"/>
            <a:chOff x="3786182" y="1428736"/>
            <a:chExt cx="4356102" cy="2184399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0"/>
            <a:tileRect/>
          </a:gradFill>
          <a:effectLst/>
          <a:scene3d>
            <a:camera prst="orthographicFront"/>
            <a:lightRig rig="threePt" dir="t">
              <a:rot lat="0" lon="0" rev="3600000"/>
            </a:lightRig>
          </a:scene3d>
        </p:grpSpPr>
        <p:sp>
          <p:nvSpPr>
            <p:cNvPr id="69" name="직사각형 68"/>
            <p:cNvSpPr/>
            <p:nvPr/>
          </p:nvSpPr>
          <p:spPr bwMode="auto">
            <a:xfrm rot="20759064">
              <a:off x="4055418" y="2059647"/>
              <a:ext cx="3575624" cy="785818"/>
            </a:xfrm>
            <a:prstGeom prst="rect">
              <a:avLst/>
            </a:prstGeom>
            <a:grpFill/>
            <a:ln w="9525">
              <a:noFill/>
              <a:round/>
              <a:headEnd/>
              <a:tailEnd/>
            </a:ln>
            <a:effectLst>
              <a:outerShdw blurRad="38100" dist="762000" dir="7740000" sx="28000" sy="28000" algn="ctr" rotWithShape="0">
                <a:schemeClr val="bg1">
                  <a:alpha val="24000"/>
                </a:schemeClr>
              </a:outerShdw>
            </a:effectLst>
            <a:sp3d>
              <a:bevelT w="0" h="0"/>
              <a:bevelB w="0" h="0"/>
            </a:sp3d>
          </p:spPr>
          <p:txBody>
            <a:bodyPr wrap="none" rtlCol="0" anchor="ctr"/>
            <a:lstStyle/>
            <a:p>
              <a:pPr algn="ctr"/>
              <a:r>
                <a:rPr lang="ko-KR" altLang="en-US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산업융합원천기술개발</a:t>
              </a:r>
              <a:endParaRPr lang="en-US" altLang="ko-KR" b="1" dirty="0" smtClean="0">
                <a:effectLst/>
                <a:latin typeface="HY헤드라인M" pitchFamily="18" charset="-127"/>
                <a:ea typeface="HY헤드라인M" pitchFamily="18" charset="-127"/>
              </a:endParaRPr>
            </a:p>
            <a:p>
              <a:pPr algn="ctr"/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b="1" dirty="0" err="1" smtClean="0">
                  <a:effectLst/>
                  <a:latin typeface="HY헤드라인M" pitchFamily="18" charset="-127"/>
                  <a:ea typeface="HY헤드라인M" pitchFamily="18" charset="-127"/>
                </a:rPr>
                <a:t>신산업</a:t>
              </a:r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주력산업</a:t>
              </a:r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,</a:t>
              </a:r>
              <a:r>
                <a:rPr lang="ko-KR" altLang="en-US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정보통신</a:t>
              </a:r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)</a:t>
              </a:r>
            </a:p>
            <a:p>
              <a:pPr algn="ctr"/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 (</a:t>
              </a:r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9,282</a:t>
              </a:r>
              <a:r>
                <a:rPr lang="ko-KR" altLang="en-US" b="1" dirty="0" err="1" smtClean="0">
                  <a:effectLst/>
                  <a:latin typeface="HY헤드라인M" pitchFamily="18" charset="-127"/>
                  <a:ea typeface="HY헤드라인M" pitchFamily="18" charset="-127"/>
                </a:rPr>
                <a:t>억원</a:t>
              </a:r>
              <a:r>
                <a:rPr lang="en-US" altLang="ko-KR" b="1" dirty="0" smtClean="0">
                  <a:effectLst/>
                  <a:latin typeface="HY헤드라인M" pitchFamily="18" charset="-127"/>
                  <a:ea typeface="HY헤드라인M" pitchFamily="18" charset="-127"/>
                </a:rPr>
                <a:t>)</a:t>
              </a:r>
              <a:endParaRPr lang="ko-KR" altLang="en-US" b="1" dirty="0">
                <a:effectLst/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8" name="Oval 51"/>
            <p:cNvSpPr>
              <a:spLocks noChangeArrowheads="1"/>
            </p:cNvSpPr>
            <p:nvPr/>
          </p:nvSpPr>
          <p:spPr bwMode="auto">
            <a:xfrm rot="20831059">
              <a:off x="3786182" y="1428736"/>
              <a:ext cx="4356102" cy="2184399"/>
            </a:xfrm>
            <a:prstGeom prst="ellipse">
              <a:avLst/>
            </a:prstGeom>
            <a:grpFill/>
            <a:ln w="9525">
              <a:solidFill>
                <a:srgbClr val="5F5F5F"/>
              </a:solidFill>
              <a:round/>
              <a:headEnd/>
              <a:tailEnd/>
            </a:ln>
            <a:effectLst/>
            <a:sp3d extrusionH="76200">
              <a:bevelT w="63500" h="25400"/>
              <a:bevelB w="95250" h="50800"/>
              <a:extrusionClr>
                <a:schemeClr val="bg1"/>
              </a:extrusionClr>
            </a:sp3d>
          </p:spPr>
          <p:txBody>
            <a:bodyPr wrap="none" anchor="ctr"/>
            <a:lstStyle/>
            <a:p>
              <a:endParaRPr lang="ko-KR" altLang="en-US" sz="1600" b="1" dirty="0">
                <a:effectLst/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 bwMode="auto">
          <a:xfrm rot="20651970">
            <a:off x="2105105" y="3230503"/>
            <a:ext cx="2582106" cy="651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부품</a:t>
            </a:r>
            <a:r>
              <a:rPr lang="en-US" altLang="ko-KR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소재</a:t>
            </a:r>
            <a:endParaRPr lang="en-US" altLang="ko-KR" sz="14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1,787</a:t>
            </a:r>
            <a:r>
              <a:rPr lang="ko-KR" altLang="en-US" sz="14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4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4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3" name="직사각형 52"/>
          <p:cNvSpPr/>
          <p:nvPr/>
        </p:nvSpPr>
        <p:spPr bwMode="auto">
          <a:xfrm rot="20205530">
            <a:off x="2557028" y="1930384"/>
            <a:ext cx="2582106" cy="73078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ATC</a:t>
            </a:r>
          </a:p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542</a:t>
            </a:r>
            <a:r>
              <a:rPr lang="ko-KR" altLang="en-US" sz="12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4" name="Oval 52"/>
          <p:cNvSpPr>
            <a:spLocks noChangeArrowheads="1"/>
          </p:cNvSpPr>
          <p:nvPr/>
        </p:nvSpPr>
        <p:spPr bwMode="auto">
          <a:xfrm rot="20326402">
            <a:off x="1361162" y="4527821"/>
            <a:ext cx="1807474" cy="110719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63500" h="25400"/>
          </a:sp3d>
        </p:spPr>
        <p:txBody>
          <a:bodyPr wrap="none"/>
          <a:lstStyle/>
          <a:p>
            <a:pPr algn="ctr"/>
            <a:endParaRPr lang="ko-KR" altLang="ko-KR" sz="1100" b="1"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55" name="Oval 51"/>
          <p:cNvSpPr>
            <a:spLocks noChangeArrowheads="1"/>
          </p:cNvSpPr>
          <p:nvPr/>
        </p:nvSpPr>
        <p:spPr bwMode="auto">
          <a:xfrm rot="20857628">
            <a:off x="2076484" y="4629648"/>
            <a:ext cx="3102643" cy="1450154"/>
          </a:xfrm>
          <a:prstGeom prst="ellipse">
            <a:avLst/>
          </a:prstGeom>
          <a:gradFill flip="none" rotWithShape="1">
            <a:gsLst>
              <a:gs pos="0">
                <a:srgbClr val="A50021">
                  <a:shade val="30000"/>
                  <a:satMod val="115000"/>
                </a:srgb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solidFill>
              <a:srgbClr val="5F5F5F"/>
            </a:solidFill>
            <a:round/>
            <a:headEnd/>
            <a:tailEnd/>
          </a:ln>
          <a:effectLst/>
          <a:scene3d>
            <a:camera prst="orthographicFront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anchor="ctr"/>
          <a:lstStyle/>
          <a:p>
            <a:endParaRPr lang="ko-KR" altLang="en-US" sz="1600" b="1">
              <a:effectLst/>
            </a:endParaRPr>
          </a:p>
        </p:txBody>
      </p:sp>
      <p:sp>
        <p:nvSpPr>
          <p:cNvPr id="56" name="직사각형 55"/>
          <p:cNvSpPr/>
          <p:nvPr/>
        </p:nvSpPr>
        <p:spPr bwMode="auto">
          <a:xfrm rot="20731516">
            <a:off x="2333949" y="4953473"/>
            <a:ext cx="2582106" cy="651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중기혁신</a:t>
            </a:r>
            <a:endParaRPr lang="en-US" altLang="ko-KR" sz="16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2,200</a:t>
            </a:r>
            <a:r>
              <a:rPr lang="ko-KR" altLang="en-US" sz="16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7" name="직사각형 56"/>
          <p:cNvSpPr/>
          <p:nvPr/>
        </p:nvSpPr>
        <p:spPr bwMode="auto">
          <a:xfrm rot="19822588">
            <a:off x="897024" y="4748645"/>
            <a:ext cx="2582106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구매조건부</a:t>
            </a:r>
            <a:endParaRPr lang="en-US" altLang="ko-KR" sz="11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645</a:t>
            </a:r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1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8" name="직사각형 57"/>
          <p:cNvSpPr/>
          <p:nvPr/>
        </p:nvSpPr>
        <p:spPr bwMode="auto">
          <a:xfrm rot="20703734">
            <a:off x="3385322" y="3781979"/>
            <a:ext cx="2582106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섬유스트림</a:t>
            </a:r>
            <a:endParaRPr lang="en-US" altLang="ko-KR" sz="1100" b="1" dirty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340</a:t>
            </a:r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1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0" name="직사각형 59"/>
          <p:cNvSpPr/>
          <p:nvPr/>
        </p:nvSpPr>
        <p:spPr bwMode="auto">
          <a:xfrm rot="20828597">
            <a:off x="4314693" y="4723868"/>
            <a:ext cx="2582106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디자인</a:t>
            </a:r>
            <a:endParaRPr lang="en-US" altLang="ko-KR" sz="12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108</a:t>
            </a:r>
            <a:r>
              <a:rPr lang="ko-KR" altLang="en-US" sz="12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2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1" name="직사각형 60"/>
          <p:cNvSpPr/>
          <p:nvPr/>
        </p:nvSpPr>
        <p:spPr bwMode="auto">
          <a:xfrm>
            <a:off x="329068" y="1705962"/>
            <a:ext cx="710079" cy="52103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장</a:t>
            </a:r>
            <a:endParaRPr lang="en-US" altLang="ko-KR" sz="16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기</a:t>
            </a:r>
            <a:endParaRPr lang="ko-KR" altLang="en-US" sz="16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2" name="직사각형 61"/>
          <p:cNvSpPr/>
          <p:nvPr/>
        </p:nvSpPr>
        <p:spPr bwMode="auto">
          <a:xfrm>
            <a:off x="337090" y="5515811"/>
            <a:ext cx="710079" cy="52103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단</a:t>
            </a:r>
            <a:endParaRPr lang="en-US" altLang="ko-KR" sz="16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기</a:t>
            </a:r>
            <a:endParaRPr lang="ko-KR" altLang="en-US" sz="16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3" name="직사각형 62"/>
          <p:cNvSpPr/>
          <p:nvPr/>
        </p:nvSpPr>
        <p:spPr bwMode="auto">
          <a:xfrm>
            <a:off x="741544" y="6330110"/>
            <a:ext cx="2001132" cy="32562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600" b="1" dirty="0" smtClean="0">
                <a:effectLst/>
                <a:latin typeface="HY헤드라인M" pitchFamily="18" charset="-127"/>
                <a:ea typeface="HY헤드라인M" pitchFamily="18" charset="-127"/>
              </a:rPr>
              <a:t>수요지향형</a:t>
            </a:r>
            <a:endParaRPr lang="ko-KR" altLang="en-US" sz="16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4" name="위쪽/아래쪽 화살표 63"/>
          <p:cNvSpPr/>
          <p:nvPr/>
        </p:nvSpPr>
        <p:spPr bwMode="auto">
          <a:xfrm>
            <a:off x="796578" y="1510576"/>
            <a:ext cx="258211" cy="4689276"/>
          </a:xfrm>
          <a:prstGeom prst="upDownArrow">
            <a:avLst/>
          </a:prstGeom>
          <a:gradFill rotWithShape="1">
            <a:gsLst>
              <a:gs pos="0">
                <a:srgbClr val="3399FF"/>
              </a:gs>
              <a:gs pos="100000">
                <a:srgbClr val="3399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sz="1600" b="1">
              <a:effectLst/>
            </a:endParaRPr>
          </a:p>
        </p:txBody>
      </p:sp>
      <p:sp>
        <p:nvSpPr>
          <p:cNvPr id="65" name="왼쪽/오른쪽 화살표 64"/>
          <p:cNvSpPr/>
          <p:nvPr/>
        </p:nvSpPr>
        <p:spPr bwMode="auto">
          <a:xfrm>
            <a:off x="958146" y="6086160"/>
            <a:ext cx="7580864" cy="325644"/>
          </a:xfrm>
          <a:prstGeom prst="leftRightArrow">
            <a:avLst/>
          </a:prstGeom>
          <a:gradFill rotWithShape="1">
            <a:gsLst>
              <a:gs pos="0">
                <a:srgbClr val="3399FF"/>
              </a:gs>
              <a:gs pos="100000">
                <a:srgbClr val="3399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sz="1600" b="1">
              <a:effectLst/>
            </a:endParaRPr>
          </a:p>
        </p:txBody>
      </p:sp>
      <p:sp>
        <p:nvSpPr>
          <p:cNvPr id="66" name="직사각형 65"/>
          <p:cNvSpPr/>
          <p:nvPr/>
        </p:nvSpPr>
        <p:spPr bwMode="auto">
          <a:xfrm>
            <a:off x="6747332" y="6330110"/>
            <a:ext cx="2001132" cy="32562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6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전략선도형</a:t>
            </a:r>
            <a:endParaRPr lang="ko-KR" altLang="en-US" sz="16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7" name="직사각형 66"/>
          <p:cNvSpPr/>
          <p:nvPr/>
        </p:nvSpPr>
        <p:spPr bwMode="auto">
          <a:xfrm rot="20704597">
            <a:off x="1374616" y="2664260"/>
            <a:ext cx="2582106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WC-300</a:t>
            </a:r>
          </a:p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(366</a:t>
            </a:r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1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Oval 57"/>
          <p:cNvSpPr>
            <a:spLocks noChangeArrowheads="1"/>
          </p:cNvSpPr>
          <p:nvPr/>
        </p:nvSpPr>
        <p:spPr bwMode="auto">
          <a:xfrm rot="20776348">
            <a:off x="5136495" y="3687228"/>
            <a:ext cx="1167914" cy="603266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>
              <a:rot lat="0" lon="0" rev="2400000"/>
            </a:lightRig>
          </a:scene3d>
          <a:sp3d>
            <a:bevelT w="63500"/>
          </a:sp3d>
        </p:spPr>
        <p:txBody>
          <a:bodyPr wrap="none" anchor="ctr"/>
          <a:lstStyle/>
          <a:p>
            <a:pPr algn="ctr"/>
            <a:r>
              <a:rPr lang="en-US" altLang="ko-KR" sz="1100" b="1" dirty="0" smtClean="0">
                <a:solidFill>
                  <a:srgbClr val="FFFFFF"/>
                </a:solidFill>
                <a:effectLst/>
                <a:latin typeface="Times New Roman" pitchFamily="18" charset="0"/>
                <a:ea typeface="굴림체" pitchFamily="49" charset="-127"/>
              </a:rPr>
              <a:t> </a:t>
            </a:r>
            <a:endParaRPr lang="en-US" altLang="ko-KR" sz="1100" b="1" dirty="0">
              <a:solidFill>
                <a:srgbClr val="FFFFFF"/>
              </a:solidFill>
              <a:effectLst/>
              <a:latin typeface="Times New Roman" pitchFamily="18" charset="0"/>
              <a:ea typeface="굴림체" pitchFamily="49" charset="-127"/>
            </a:endParaRPr>
          </a:p>
        </p:txBody>
      </p:sp>
      <p:sp>
        <p:nvSpPr>
          <p:cNvPr id="59" name="직사각형 58"/>
          <p:cNvSpPr/>
          <p:nvPr/>
        </p:nvSpPr>
        <p:spPr bwMode="auto">
          <a:xfrm rot="20704597">
            <a:off x="4402156" y="3728632"/>
            <a:ext cx="2582106" cy="586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장비경쟁력강화</a:t>
            </a:r>
            <a:endParaRPr lang="en-US" altLang="ko-KR" sz="1100" b="1" dirty="0" smtClean="0">
              <a:effectLst/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275</a:t>
            </a:r>
            <a:r>
              <a:rPr lang="ko-KR" altLang="en-US" sz="1100" b="1" dirty="0" err="1" smtClean="0">
                <a:effectLst/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100" b="1" dirty="0" smtClean="0">
                <a:effectLst/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100" b="1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325864" y="836712"/>
            <a:ext cx="3960440" cy="483558"/>
            <a:chOff x="1975099" y="1572075"/>
            <a:chExt cx="6613586" cy="719985"/>
          </a:xfrm>
        </p:grpSpPr>
        <p:sp>
          <p:nvSpPr>
            <p:cNvPr id="74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75" name="직사각형 7"/>
            <p:cNvSpPr/>
            <p:nvPr/>
          </p:nvSpPr>
          <p:spPr>
            <a:xfrm>
              <a:off x="1975099" y="1595459"/>
              <a:ext cx="6613586" cy="5912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2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KEIT R&amp;D </a:t>
              </a:r>
              <a:r>
                <a:rPr kumimoji="0" lang="ko-KR" altLang="en-US" sz="22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사업 구성도</a:t>
              </a:r>
              <a:endParaRPr kumimoji="0" lang="ko-KR" altLang="en-US" sz="22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산업융합원천기술개발사업 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3" name="Group 378"/>
          <p:cNvGrpSpPr>
            <a:grpSpLocks/>
          </p:cNvGrpSpPr>
          <p:nvPr/>
        </p:nvGrpSpPr>
        <p:grpSpPr bwMode="auto">
          <a:xfrm>
            <a:off x="253710" y="764704"/>
            <a:ext cx="8664897" cy="5832648"/>
            <a:chOff x="2835" y="1525"/>
            <a:chExt cx="2677" cy="1171"/>
          </a:xfrm>
        </p:grpSpPr>
        <p:pic>
          <p:nvPicPr>
            <p:cNvPr id="74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6" name="모서리가 둥근 직사각형 75"/>
          <p:cNvSpPr/>
          <p:nvPr/>
        </p:nvSpPr>
        <p:spPr bwMode="auto">
          <a:xfrm>
            <a:off x="565679" y="1856508"/>
            <a:ext cx="8064896" cy="864121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77" name="Text Box 24"/>
          <p:cNvSpPr txBox="1">
            <a:spLocks noChangeArrowheads="1"/>
          </p:cNvSpPr>
          <p:nvPr/>
        </p:nvSpPr>
        <p:spPr bwMode="auto">
          <a:xfrm>
            <a:off x="897218" y="1911123"/>
            <a:ext cx="7661349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국가 성장전략에 기반한 전략기술 분야의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핵심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원천기술 개발지원을 통해 주력기간산업의 경쟁력을 제고하고 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미래신산업을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육성</a:t>
            </a:r>
            <a:endParaRPr lang="ko-KR" altLang="en-US" sz="16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78" name="모서리가 둥근 직사각형 77"/>
          <p:cNvSpPr/>
          <p:nvPr/>
        </p:nvSpPr>
        <p:spPr bwMode="auto">
          <a:xfrm>
            <a:off x="556970" y="3429568"/>
            <a:ext cx="8073605" cy="2951760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 sz="1600">
              <a:ea typeface="-윤고딕140" pitchFamily="18" charset="-127"/>
            </a:endParaRPr>
          </a:p>
        </p:txBody>
      </p:sp>
      <p:pic>
        <p:nvPicPr>
          <p:cNvPr id="79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422" y="2020336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4372" y="3604486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1" name="Text Box 24"/>
          <p:cNvSpPr txBox="1">
            <a:spLocks noChangeArrowheads="1"/>
          </p:cNvSpPr>
          <p:nvPr/>
        </p:nvSpPr>
        <p:spPr bwMode="auto">
          <a:xfrm>
            <a:off x="911506" y="3490913"/>
            <a:ext cx="8079109" cy="240065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9,282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endParaRPr lang="en-US" altLang="ko-KR" sz="1600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4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신산업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(2,788),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주력산업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(2,768),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정보통신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(3,726)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신산업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주력산업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정보통신</a:t>
            </a:r>
            <a:r>
              <a:rPr lang="ko-KR" altLang="en-US" sz="16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등의</a:t>
            </a:r>
            <a:r>
              <a:rPr lang="en-US" altLang="ko-KR" sz="16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산업융합원천기술 </a:t>
            </a:r>
            <a:r>
              <a:rPr lang="ko-KR" altLang="en-US" sz="16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분야</a:t>
            </a:r>
            <a:endParaRPr lang="en-US" altLang="ko-KR" sz="1600" dirty="0">
              <a:solidFill>
                <a:srgbClr val="000066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dirty="0" err="1">
                <a:latin typeface="HY헤드라인M" pitchFamily="18" charset="-127"/>
                <a:ea typeface="HY헤드라인M" pitchFamily="18" charset="-127"/>
                <a:cs typeface="-윤고딕140"/>
              </a:rPr>
              <a:t>신산업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로봇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바이오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의료기기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지식서비스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/USN,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산업융합기술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주력산업 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수송시스템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산업소재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제조기반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플랜트엔지니어링</a:t>
            </a:r>
            <a:endParaRPr lang="en-US" altLang="ko-KR" sz="1400" spc="-19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정보통신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</a:t>
            </a:r>
            <a:r>
              <a:rPr lang="ko-KR" altLang="en-US" sz="1400" spc="-19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전자정보디바이스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정보통신미디어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</a:t>
            </a:r>
            <a:r>
              <a:rPr lang="ko-KR" altLang="en-US" sz="1400" spc="-19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차세대통신네트위크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 SW/</a:t>
            </a:r>
            <a:r>
              <a:rPr lang="ko-KR" altLang="en-US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컴퓨팅</a:t>
            </a:r>
            <a:r>
              <a:rPr lang="en-US" altLang="ko-KR" sz="1400" spc="-19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19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디지털콘텐츠</a:t>
            </a:r>
            <a:endParaRPr lang="ko-KR" altLang="en-US" sz="1400" spc="-19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buFontTx/>
              <a:buChar char="-"/>
              <a:defRPr/>
            </a:pP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82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722" y="4275678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3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200" y="5624076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4" name="Text Box 24"/>
          <p:cNvSpPr txBox="1">
            <a:spLocks noChangeArrowheads="1"/>
          </p:cNvSpPr>
          <p:nvPr/>
        </p:nvSpPr>
        <p:spPr bwMode="auto">
          <a:xfrm>
            <a:off x="905927" y="5508523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지원대상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기업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대학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연구소 </a:t>
            </a:r>
            <a:r>
              <a:rPr lang="ko-KR" altLang="en-US" sz="16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등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(RFP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에 따라 기관 단독 또는 산학연 공동개발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8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906" y="5973450"/>
            <a:ext cx="1793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6" name="Text Box 24"/>
          <p:cNvSpPr txBox="1">
            <a:spLocks noChangeArrowheads="1"/>
          </p:cNvSpPr>
          <p:nvPr/>
        </p:nvSpPr>
        <p:spPr bwMode="auto">
          <a:xfrm>
            <a:off x="925879" y="5857518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3~5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이내에서 매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연차평가 또는 단계평가 수행 후 계속 지원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 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grpSp>
        <p:nvGrpSpPr>
          <p:cNvPr id="87" name="그룹 88"/>
          <p:cNvGrpSpPr>
            <a:grpSpLocks/>
          </p:cNvGrpSpPr>
          <p:nvPr/>
        </p:nvGrpSpPr>
        <p:grpSpPr bwMode="auto">
          <a:xfrm>
            <a:off x="539552" y="1369895"/>
            <a:ext cx="2340000" cy="432000"/>
            <a:chOff x="2047814" y="1529831"/>
            <a:chExt cx="6613586" cy="800203"/>
          </a:xfrm>
        </p:grpSpPr>
        <p:sp>
          <p:nvSpPr>
            <p:cNvPr id="88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89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90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8248" y="1710389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모서리가 둥근 직사각형 36"/>
          <p:cNvSpPr/>
          <p:nvPr/>
        </p:nvSpPr>
        <p:spPr bwMode="auto">
          <a:xfrm>
            <a:off x="545924" y="2966153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37"/>
          <p:cNvSpPr/>
          <p:nvPr/>
        </p:nvSpPr>
        <p:spPr bwMode="auto">
          <a:xfrm>
            <a:off x="842665" y="2951071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93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8248" y="3313178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AutoShape 1478"/>
          <p:cNvSpPr>
            <a:spLocks noChangeArrowheads="1"/>
          </p:cNvSpPr>
          <p:nvPr/>
        </p:nvSpPr>
        <p:spPr bwMode="auto">
          <a:xfrm>
            <a:off x="5251950" y="965284"/>
            <a:ext cx="3384376" cy="784654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 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지식경제부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신산업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→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평가총괄팀</a:t>
            </a:r>
            <a:endParaRPr kumimoji="0" lang="en-US" altLang="ko-KR" sz="12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주력산업 →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기계수송평가팀</a:t>
            </a:r>
            <a:endParaRPr kumimoji="0" lang="en-US" altLang="ko-KR" sz="12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정보통신산업 →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정보통신평가팀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산업융합원천기술개발사업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과제기획 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53710" y="764704"/>
            <a:ext cx="8664897" cy="5832648"/>
            <a:chOff x="2835" y="1525"/>
            <a:chExt cx="2677" cy="1171"/>
          </a:xfrm>
        </p:grpSpPr>
        <p:pic>
          <p:nvPicPr>
            <p:cNvPr id="74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6" name="모서리가 둥근 직사각형 75"/>
          <p:cNvSpPr/>
          <p:nvPr/>
        </p:nvSpPr>
        <p:spPr bwMode="auto">
          <a:xfrm>
            <a:off x="565679" y="2144540"/>
            <a:ext cx="8064896" cy="864121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77" name="Text Box 24"/>
          <p:cNvSpPr txBox="1">
            <a:spLocks noChangeArrowheads="1"/>
          </p:cNvSpPr>
          <p:nvPr/>
        </p:nvSpPr>
        <p:spPr bwMode="auto">
          <a:xfrm>
            <a:off x="897218" y="2199155"/>
            <a:ext cx="7661349" cy="6812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지식경제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대 전략분야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25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개 기술분야의 세계최고 수준의 중장기 산업융합∙ 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원천기술 및 혁신제품 확보</a:t>
            </a:r>
          </a:p>
        </p:txBody>
      </p:sp>
      <p:sp>
        <p:nvSpPr>
          <p:cNvPr id="78" name="모서리가 둥근 직사각형 77"/>
          <p:cNvSpPr/>
          <p:nvPr/>
        </p:nvSpPr>
        <p:spPr bwMode="auto">
          <a:xfrm>
            <a:off x="556970" y="4077640"/>
            <a:ext cx="8073605" cy="1295576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 sz="1600">
              <a:ea typeface="-윤고딕140" pitchFamily="18" charset="-127"/>
            </a:endParaRPr>
          </a:p>
        </p:txBody>
      </p:sp>
      <p:pic>
        <p:nvPicPr>
          <p:cNvPr id="79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422" y="2308368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4372" y="4252558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1" name="Text Box 24"/>
          <p:cNvSpPr txBox="1">
            <a:spLocks noChangeArrowheads="1"/>
          </p:cNvSpPr>
          <p:nvPr/>
        </p:nvSpPr>
        <p:spPr bwMode="auto">
          <a:xfrm>
            <a:off x="911506" y="4138985"/>
            <a:ext cx="8079109" cy="106182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원천기술형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:</a:t>
            </a: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혁신제품형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지원비중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30%:70%)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을 기본으로 신규과제 지원비중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특히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중소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․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중견기업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에 대한 산업원천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R&amp;D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지원비중 강화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* 신규예산의 중소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․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중견기업 비중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(2010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 22.0% → (2012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 35% → (2015) 50%</a:t>
            </a:r>
          </a:p>
        </p:txBody>
      </p:sp>
      <p:pic>
        <p:nvPicPr>
          <p:cNvPr id="82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722" y="4581128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" name="그룹 88"/>
          <p:cNvGrpSpPr>
            <a:grpSpLocks/>
          </p:cNvGrpSpPr>
          <p:nvPr/>
        </p:nvGrpSpPr>
        <p:grpSpPr bwMode="auto">
          <a:xfrm>
            <a:off x="539552" y="1649301"/>
            <a:ext cx="3414389" cy="411499"/>
            <a:chOff x="2047814" y="1529831"/>
            <a:chExt cx="6399900" cy="762229"/>
          </a:xfrm>
        </p:grpSpPr>
        <p:sp>
          <p:nvSpPr>
            <p:cNvPr id="88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89" name="직사각형 7"/>
            <p:cNvSpPr/>
            <p:nvPr/>
          </p:nvSpPr>
          <p:spPr>
            <a:xfrm>
              <a:off x="2047814" y="1529831"/>
              <a:ext cx="6343644" cy="7411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2012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년도 신규과제 기획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90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8248" y="1989795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모서리가 둥근 직사각형 36"/>
          <p:cNvSpPr/>
          <p:nvPr/>
        </p:nvSpPr>
        <p:spPr bwMode="auto">
          <a:xfrm>
            <a:off x="545924" y="3614225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37"/>
          <p:cNvSpPr/>
          <p:nvPr/>
        </p:nvSpPr>
        <p:spPr bwMode="auto">
          <a:xfrm>
            <a:off x="707275" y="3599143"/>
            <a:ext cx="19291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주요 추진방향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93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8248" y="3961250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AutoShape 1478"/>
          <p:cNvSpPr>
            <a:spLocks noChangeArrowheads="1"/>
          </p:cNvSpPr>
          <p:nvPr/>
        </p:nvSpPr>
        <p:spPr bwMode="auto">
          <a:xfrm>
            <a:off x="4682082" y="936406"/>
            <a:ext cx="3959870" cy="819158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 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지식경제부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신산업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→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신산업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기획운영 </a:t>
            </a:r>
            <a:r>
              <a:rPr kumimoji="0" lang="en-US" altLang="ko-KR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PD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주력산업 → 주력산업 기획운영 </a:t>
            </a:r>
            <a:r>
              <a:rPr kumimoji="0" lang="en-US" altLang="ko-KR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정보통신산업 → 정보통신산업 기획운영 </a:t>
            </a:r>
            <a:r>
              <a:rPr kumimoji="0" lang="en-US" altLang="ko-KR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14282" y="112030"/>
            <a:ext cx="79961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en-US" sz="2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kumimoji="0" lang="en-US" altLang="ko-KR" sz="2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kumimoji="0" lang="ko-KR" altLang="en-US" sz="28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산업원천기술개발사업 </a:t>
            </a:r>
            <a:r>
              <a:rPr kumimoji="0" lang="en-US" altLang="ko-KR" sz="2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– 2012</a:t>
            </a:r>
            <a:r>
              <a:rPr kumimoji="0" lang="ko-KR" altLang="en-US" sz="2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 과제기획 추진 현황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kumimoji="0" lang="ko-KR" altLang="en-US" sz="2000" b="1" dirty="0">
              <a:solidFill>
                <a:srgbClr val="99FF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714348" y="684014"/>
            <a:ext cx="3389307" cy="31430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491B"/>
              </a:gs>
              <a:gs pos="100000">
                <a:srgbClr val="748E34"/>
              </a:gs>
            </a:gsLst>
            <a:lin ang="2700000" scaled="1"/>
          </a:gradFill>
          <a:ln w="12700">
            <a:solidFill>
              <a:srgbClr val="A4C258"/>
            </a:solidFill>
            <a:round/>
            <a:headEnd/>
            <a:tailEnd/>
          </a:ln>
          <a:effectLst/>
        </p:spPr>
        <p:txBody>
          <a:bodyPr wrap="none" lIns="89994" tIns="46798" rIns="89994" bIns="46798" anchor="ctr"/>
          <a:lstStyle/>
          <a:p>
            <a: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과제기획 프로세스</a:t>
            </a:r>
            <a:endParaRPr kumimoji="0"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42844" y="1071546"/>
          <a:ext cx="4435648" cy="5547760"/>
        </p:xfrm>
        <a:graphic>
          <a:graphicData uri="http://schemas.openxmlformats.org/drawingml/2006/table">
            <a:tbl>
              <a:tblPr/>
              <a:tblGrid>
                <a:gridCol w="988779"/>
                <a:gridCol w="988879"/>
                <a:gridCol w="147604"/>
                <a:gridCol w="1250051"/>
                <a:gridCol w="1060335"/>
              </a:tblGrid>
              <a:tr h="20181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수행주체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Y헤드라인M"/>
                        </a:rPr>
                        <a:t>프로세스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19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지경부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(’11.4~9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KEIT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(’11.6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~8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(Top-Down)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정책방향 설정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(Bottom-up)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Y헤드라인M"/>
                        </a:rPr>
                        <a:t>기술수요조사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휴먼고딕"/>
                        </a:rPr>
                        <a:t>과제기획 사전검토회의 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(KEIT) (’11.9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과제기획 추진방향 설정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PD (KEIT) (’11.9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기획대상 후보과제 발굴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과제기획 종합검토회의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휴먼고딕"/>
                        </a:rPr>
                        <a:t>(KEIT) (’11.10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기획대상 과제 선정 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과제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Bank)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PD (KEIT) (’11.10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~11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기획대상 과제 기획 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(RFP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안 작성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목표검증단 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휴먼고딕"/>
                        </a:rPr>
                        <a:t>(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지경부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휴먼고딕"/>
                        </a:rPr>
                        <a:t>/KEIT) (’11.11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기획과제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(RFP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안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)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목표검증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198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PD </a:t>
                      </a:r>
                      <a:endParaRPr 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(KEIT) (’11.11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신규지원 </a:t>
                      </a: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HY헤드라인M"/>
                        </a:rPr>
                        <a:t>과제안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(RFP)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보완 및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우선순위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안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)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도출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과제기획 종합조정회의 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(KEIT) (’11.12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신규지원 과제 사전조정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휴먼고딕"/>
                        </a:rPr>
                        <a:t>사업심의위원회 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지경부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/KEIT) (’11.12</a:t>
                      </a:r>
                      <a:r>
                        <a:rPr lang="ko-KR" altLang="en-US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신규지원 과제 심의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․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확정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4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↓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75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휴먼고딕"/>
                        </a:rPr>
                        <a:t>지경부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휴먼고딕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휴먼고딕"/>
                        </a:rPr>
                        <a:t>(KEIT) 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(’12.1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월～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3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월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HCI Hollyhock"/>
                          <a:ea typeface="휴먼고딕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신규사업 공고 및 접수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55159" marR="55159" marT="15250" marB="152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양신명조"/>
                <a:ea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 </a:t>
            </a:r>
            <a:endParaRPr kumimoji="1" lang="ko-KR" altLang="ko-K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양신명조"/>
                <a:ea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 </a:t>
            </a:r>
            <a:endParaRPr kumimoji="1" lang="ko-KR" altLang="ko-K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286380" y="672411"/>
            <a:ext cx="3389307" cy="31430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491B"/>
              </a:gs>
              <a:gs pos="100000">
                <a:srgbClr val="748E34"/>
              </a:gs>
            </a:gsLst>
            <a:lin ang="2700000" scaled="1"/>
          </a:gradFill>
          <a:ln w="12700">
            <a:solidFill>
              <a:srgbClr val="A4C258"/>
            </a:solidFill>
            <a:round/>
            <a:headEnd/>
            <a:tailEnd/>
          </a:ln>
          <a:effectLst/>
        </p:spPr>
        <p:txBody>
          <a:bodyPr wrap="none" lIns="89994" tIns="46798" rIns="89994" bIns="46798" anchor="ctr"/>
          <a:lstStyle/>
          <a:p>
            <a: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과제기획 추진 경과 및 일정</a:t>
            </a:r>
            <a:endParaRPr kumimoji="0"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9" name="AutoShape 93"/>
          <p:cNvSpPr>
            <a:spLocks noChangeArrowheads="1"/>
          </p:cNvSpPr>
          <p:nvPr/>
        </p:nvSpPr>
        <p:spPr bwMode="auto">
          <a:xfrm>
            <a:off x="4857752" y="1142984"/>
            <a:ext cx="4214842" cy="5429288"/>
          </a:xfrm>
          <a:prstGeom prst="roundRect">
            <a:avLst>
              <a:gd name="adj" fmla="val 2843"/>
            </a:avLst>
          </a:prstGeom>
          <a:gradFill rotWithShape="1">
            <a:gsLst>
              <a:gs pos="0">
                <a:srgbClr val="D3D3D3"/>
              </a:gs>
              <a:gs pos="50000">
                <a:srgbClr val="FFFFFF"/>
              </a:gs>
              <a:gs pos="100000">
                <a:srgbClr val="D3D3D3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sz="120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4786314" y="1285860"/>
            <a:ext cx="7591425" cy="758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&lt;</a:t>
            </a:r>
            <a:r>
              <a:rPr kumimoji="0" lang="ko-KR" altLang="en-US" sz="16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그동안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추진경과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&gt; 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기술수요조사 실시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(5-8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총 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2045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건 수요 접수</a:t>
            </a:r>
            <a:endParaRPr kumimoji="0"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2012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년 과제기획추진방안 수립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(7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산업기술로드맵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수립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(KIAT, 8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과제기획 추진방향 설정 및 과제기획사전</a:t>
            </a:r>
            <a:endParaRPr kumimoji="0" lang="en-US" altLang="ko-KR" sz="16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검토회의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(8-9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  * </a:t>
            </a:r>
            <a:r>
              <a:rPr kumimoji="0" lang="ko-KR" altLang="en-US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정보통신산업 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8.30, </a:t>
            </a:r>
            <a:r>
              <a:rPr kumimoji="0" lang="ko-KR" altLang="en-US" sz="12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신산업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/</a:t>
            </a:r>
            <a:r>
              <a:rPr kumimoji="0" lang="ko-KR" altLang="en-US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주력산업 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9</a:t>
            </a:r>
            <a:r>
              <a:rPr kumimoji="0" lang="ko-KR" altLang="en-US" sz="12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월중</a:t>
            </a:r>
            <a:endParaRPr kumimoji="0" lang="en-US" altLang="ko-KR" sz="12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과제기획 대상과제 발굴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(9-10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기획대상과제 과제기획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(10-11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기획대상과제 인터넷 공시 및 공청회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(11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기획대상과제에 대한 목표 검증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(11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o 2012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년 신규지원과제 심의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확정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(12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&lt;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향후 일정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&gt; </a:t>
            </a:r>
            <a:endParaRPr kumimoji="0" lang="en-US" altLang="ko-KR" sz="16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o 2012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년 신규지원과제 공고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(2012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40000"/>
              </a:lnSpc>
            </a:pPr>
            <a:endParaRPr kumimoji="0" lang="en-US" altLang="ko-KR" sz="16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  <a:p>
            <a:pPr>
              <a:lnSpc>
                <a:spcPct val="140000"/>
              </a:lnSpc>
            </a:pPr>
            <a:endParaRPr kumimoji="0" lang="en-US" altLang="ko-KR" sz="16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endParaRPr kumimoji="0" lang="en-US" altLang="ko-KR" sz="16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endParaRPr kumimoji="0"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82173" y="857568"/>
            <a:ext cx="8610307" cy="5428952"/>
            <a:chOff x="2835" y="1525"/>
            <a:chExt cx="2677" cy="1171"/>
          </a:xfrm>
        </p:grpSpPr>
        <p:pic>
          <p:nvPicPr>
            <p:cNvPr id="156702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6703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TextBox 18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부품소재기술개발사업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539552" y="1612348"/>
            <a:ext cx="8082314" cy="864121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871091" y="1693090"/>
            <a:ext cx="7750775" cy="6812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spc="-2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선택과 집중의 원칙에 따라 </a:t>
            </a:r>
            <a:r>
              <a:rPr lang="ko-KR" altLang="en-US" sz="1600" spc="-2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핵심부품소재</a:t>
            </a:r>
            <a:r>
              <a:rPr lang="ko-KR" altLang="en-US" sz="1600" spc="-2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및 관련 기술의 체계적인 분석을 통한 </a:t>
            </a:r>
            <a:r>
              <a:rPr lang="ko-KR" altLang="en-US" sz="1600" spc="-2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핵심</a:t>
            </a:r>
            <a:endParaRPr lang="en-US" altLang="ko-KR" sz="1600" spc="-20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spc="-2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부품소재의 자립화로 부품소재산업 글로벌 경쟁력 제고</a:t>
            </a:r>
            <a:endParaRPr lang="ko-KR" altLang="en-US" sz="1600" spc="-2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548261" y="3118736"/>
            <a:ext cx="8082314" cy="2951760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56691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663" y="1803473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031" y="3267527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911506" y="3206208"/>
            <a:ext cx="8079109" cy="212058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1,787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520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</a:p>
          <a:p>
            <a:pPr>
              <a:lnSpc>
                <a:spcPct val="130000"/>
              </a:lnSpc>
              <a:defRPr/>
            </a:pP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단독주관 </a:t>
            </a:r>
            <a:r>
              <a:rPr lang="en-US" altLang="ko-KR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573</a:t>
            </a:r>
            <a:r>
              <a:rPr lang="ko-KR" altLang="en-US" sz="1400" b="1" dirty="0" err="1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신규 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240</a:t>
            </a:r>
            <a:r>
              <a:rPr lang="ko-KR" altLang="en-US" sz="1400" dirty="0" err="1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공동주관 </a:t>
            </a:r>
            <a:r>
              <a:rPr lang="en-US" altLang="ko-KR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en-US" altLang="ko-KR" sz="14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1,214</a:t>
            </a:r>
            <a:r>
              <a:rPr lang="ko-KR" altLang="en-US" sz="1400" b="1" dirty="0" err="1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신규 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280</a:t>
            </a:r>
            <a:r>
              <a:rPr lang="ko-KR" altLang="en-US" sz="1400" dirty="0" err="1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30000"/>
              </a:lnSpc>
              <a:defRPr/>
            </a:pPr>
            <a:endParaRPr lang="en-US" altLang="ko-KR" sz="2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spc="-3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조속한 기술개발과 생산능력 확충이 필요하고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spc="-5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기술성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수입대체효과 </a:t>
            </a:r>
            <a:endParaRPr lang="en-US" altLang="ko-KR" sz="1600" spc="-5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             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및 생산능력 확충이 필요한 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차세대 핵심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부품소재</a:t>
            </a:r>
            <a:endParaRPr lang="en-US" altLang="ko-KR" sz="1600" spc="-5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buFontTx/>
              <a:buChar char="-"/>
              <a:defRPr/>
            </a:pP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단독주관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대일무역역조 개선 및 대중 기술격차 유지를 위한 단기 기술개발과제</a:t>
            </a:r>
            <a:endParaRPr lang="en-US" altLang="ko-KR" sz="14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buFontTx/>
              <a:buChar char="-"/>
              <a:defRPr/>
            </a:pPr>
            <a:r>
              <a:rPr lang="en-US" altLang="ko-KR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공동주관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부품소재 중핵기업발전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미래수요 창출 및 요소기술 확보를 위한 중기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                기술개발과제로 수요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대기업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)-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생산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중소기업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간의 공동개발과제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31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963" y="3903347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613" y="5396956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897218" y="5282612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지원대상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창업 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이상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기업부설연구소 보유한 법인사업자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34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613" y="5741577"/>
            <a:ext cx="1793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Text Box 24"/>
          <p:cNvSpPr txBox="1">
            <a:spLocks noChangeArrowheads="1"/>
          </p:cNvSpPr>
          <p:nvPr/>
        </p:nvSpPr>
        <p:spPr bwMode="auto">
          <a:xfrm>
            <a:off x="897218" y="5634354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b="1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600" b="1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단독주관</a:t>
            </a:r>
            <a:r>
              <a:rPr lang="en-US" altLang="ko-KR" sz="16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년이내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6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억원내외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600" b="1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600" b="1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공동주관</a:t>
            </a:r>
            <a:r>
              <a:rPr lang="en-US" altLang="ko-KR" sz="1600" b="1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4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년이내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10~20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억원내외</a:t>
            </a:r>
            <a:endParaRPr lang="ko-KR" altLang="en-US" sz="16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grpSp>
        <p:nvGrpSpPr>
          <p:cNvPr id="4" name="그룹 88"/>
          <p:cNvGrpSpPr>
            <a:grpSpLocks/>
          </p:cNvGrpSpPr>
          <p:nvPr/>
        </p:nvGrpSpPr>
        <p:grpSpPr bwMode="auto">
          <a:xfrm>
            <a:off x="522134" y="1125735"/>
            <a:ext cx="2340000" cy="432000"/>
            <a:chOff x="2047814" y="1529831"/>
            <a:chExt cx="6613586" cy="800203"/>
          </a:xfrm>
        </p:grpSpPr>
        <p:sp>
          <p:nvSpPr>
            <p:cNvPr id="37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8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39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0830" y="1466229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직사각형 36"/>
          <p:cNvSpPr/>
          <p:nvPr/>
        </p:nvSpPr>
        <p:spPr bwMode="auto">
          <a:xfrm>
            <a:off x="528506" y="2637903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직사각형 37"/>
          <p:cNvSpPr/>
          <p:nvPr/>
        </p:nvSpPr>
        <p:spPr bwMode="auto">
          <a:xfrm>
            <a:off x="842665" y="2640239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42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8248" y="3002346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AutoShape 1478"/>
          <p:cNvSpPr>
            <a:spLocks noChangeArrowheads="1"/>
          </p:cNvSpPr>
          <p:nvPr/>
        </p:nvSpPr>
        <p:spPr bwMode="auto">
          <a:xfrm>
            <a:off x="5966279" y="1008470"/>
            <a:ext cx="2646481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부품소재총괄과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부품소재평가팀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73215" y="822844"/>
            <a:ext cx="8592889" cy="5463676"/>
            <a:chOff x="2835" y="1525"/>
            <a:chExt cx="2677" cy="1171"/>
          </a:xfrm>
        </p:grpSpPr>
        <p:pic>
          <p:nvPicPr>
            <p:cNvPr id="144419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420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TextBox 18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글로벌전문기술개발사업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주력 </a:t>
            </a:r>
            <a:r>
              <a:rPr kumimoji="0" lang="ko-KR" altLang="en-US" sz="2600" dirty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sz="2600" dirty="0" err="1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신산업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 bwMode="auto">
          <a:xfrm>
            <a:off x="559057" y="1997832"/>
            <a:ext cx="8091023" cy="688288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916723" y="2028527"/>
            <a:ext cx="7643931" cy="6401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buFont typeface="Wingdings" pitchFamily="2" charset="2"/>
              <a:buNone/>
              <a:defRPr/>
            </a:pPr>
            <a:r>
              <a:rPr kumimoji="0" lang="ko-KR" altLang="en-US" sz="1600" dirty="0">
                <a:latin typeface="HY헤드라인M" pitchFamily="18" charset="-127"/>
                <a:ea typeface="HY헤드라인M" pitchFamily="18" charset="-127"/>
              </a:rPr>
              <a:t>세계 일류기술에 대한 경쟁력 확보를 위해 </a:t>
            </a:r>
            <a:r>
              <a:rPr kumimoji="0"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우수한 기술 잠재력을 보유한 기업 부설연구소를 집중 지원 </a:t>
            </a:r>
            <a:endParaRPr kumimoji="0" lang="en-US" altLang="ko-KR" sz="16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85184" y="3252666"/>
            <a:ext cx="8064896" cy="2889837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44403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459" y="2089882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245" y="3379131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931011" y="3342901"/>
            <a:ext cx="8007350" cy="5909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542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계속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442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</a:p>
          <a:p>
            <a:pPr>
              <a:lnSpc>
                <a:spcPct val="12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신청자격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'11년 </a:t>
            </a:r>
            <a:r>
              <a:rPr lang="en-US" altLang="ko-KR" sz="1600" spc="-150" dirty="0" err="1">
                <a:latin typeface="HY헤드라인M" pitchFamily="18" charset="-127"/>
                <a:ea typeface="HY헤드라인M" pitchFamily="18" charset="-127"/>
              </a:rPr>
              <a:t>매출액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 중 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아래의 기준을 </a:t>
            </a:r>
            <a:r>
              <a:rPr lang="en-US" altLang="ko-KR" sz="1600" spc="-150" dirty="0" err="1" smtClean="0">
                <a:latin typeface="HY헤드라인M" pitchFamily="18" charset="-127"/>
                <a:ea typeface="HY헤드라인M" pitchFamily="18" charset="-127"/>
              </a:rPr>
              <a:t>동시에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spc="-150" dirty="0" err="1">
                <a:latin typeface="HY헤드라인M" pitchFamily="18" charset="-127"/>
                <a:ea typeface="HY헤드라인M" pitchFamily="18" charset="-127"/>
              </a:rPr>
              <a:t>만족하는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spc="-150" dirty="0" err="1">
                <a:latin typeface="HY헤드라인M" pitchFamily="18" charset="-127"/>
                <a:ea typeface="HY헤드라인M" pitchFamily="18" charset="-127"/>
              </a:rPr>
              <a:t>기업부설연구소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spc="-150" dirty="0" err="1">
                <a:latin typeface="HY헤드라인M" pitchFamily="18" charset="-127"/>
                <a:ea typeface="HY헤드라인M" pitchFamily="18" charset="-127"/>
              </a:rPr>
              <a:t>보유</a:t>
            </a:r>
            <a:r>
              <a:rPr lang="en-US" altLang="ko-KR" sz="1600" spc="-1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spc="-150" dirty="0" smtClean="0">
                <a:latin typeface="HY헤드라인M" pitchFamily="18" charset="-127"/>
                <a:ea typeface="HY헤드라인M" pitchFamily="18" charset="-127"/>
              </a:rPr>
              <a:t>기업</a:t>
            </a:r>
            <a:endParaRPr lang="ko-KR" altLang="en-US" sz="1600" spc="-15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177" y="3683187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" name="그룹 89"/>
          <p:cNvGrpSpPr>
            <a:grpSpLocks/>
          </p:cNvGrpSpPr>
          <p:nvPr/>
        </p:nvGrpSpPr>
        <p:grpSpPr bwMode="auto">
          <a:xfrm>
            <a:off x="460922" y="966638"/>
            <a:ext cx="3868678" cy="499895"/>
            <a:chOff x="1125426" y="886940"/>
            <a:chExt cx="6993016" cy="465245"/>
          </a:xfrm>
        </p:grpSpPr>
        <p:sp>
          <p:nvSpPr>
            <p:cNvPr id="42" name="Oval 8"/>
            <p:cNvSpPr/>
            <p:nvPr/>
          </p:nvSpPr>
          <p:spPr>
            <a:xfrm>
              <a:off x="1193800" y="895350"/>
              <a:ext cx="6877050" cy="456835"/>
            </a:xfrm>
            <a:prstGeom prst="roundRect">
              <a:avLst/>
            </a:prstGeom>
            <a:solidFill>
              <a:srgbClr val="00339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54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srgbClr val="7030A0"/>
                </a:solidFill>
              </a:endParaRPr>
            </a:p>
          </p:txBody>
        </p:sp>
        <p:sp>
          <p:nvSpPr>
            <p:cNvPr id="43" name="Rectangle 27"/>
            <p:cNvSpPr/>
            <p:nvPr/>
          </p:nvSpPr>
          <p:spPr>
            <a:xfrm>
              <a:off x="1125426" y="886940"/>
              <a:ext cx="6993016" cy="4057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가</a:t>
              </a: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. 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우수제조기술연구센터사업</a:t>
              </a:r>
              <a:endParaRPr kumimoji="0" lang="ko-KR" altLang="en-US" sz="2000" dirty="0">
                <a:gradFill flip="none" rotWithShape="1">
                  <a:gsLst>
                    <a:gs pos="0">
                      <a:srgbClr val="FFC000"/>
                    </a:gs>
                    <a:gs pos="100000">
                      <a:srgbClr val="FFFF00"/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559057" y="1516574"/>
            <a:ext cx="2340000" cy="432000"/>
            <a:chOff x="2047814" y="1529831"/>
            <a:chExt cx="6613586" cy="800203"/>
          </a:xfrm>
        </p:grpSpPr>
        <p:sp>
          <p:nvSpPr>
            <p:cNvPr id="45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6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7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7753" y="1857068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모서리가 둥근 직사각형 36"/>
          <p:cNvSpPr/>
          <p:nvPr/>
        </p:nvSpPr>
        <p:spPr bwMode="auto">
          <a:xfrm>
            <a:off x="565429" y="2781919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직사각형 37"/>
          <p:cNvSpPr/>
          <p:nvPr/>
        </p:nvSpPr>
        <p:spPr bwMode="auto">
          <a:xfrm>
            <a:off x="862170" y="2766837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50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7753" y="3128944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모서리가 둥근 직사각형 22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945093"/>
            <a:ext cx="756084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4" name="Group 91"/>
          <p:cNvGraphicFramePr>
            <a:graphicFrameLocks noGrp="1"/>
          </p:cNvGraphicFramePr>
          <p:nvPr/>
        </p:nvGraphicFramePr>
        <p:xfrm>
          <a:off x="1036729" y="4025240"/>
          <a:ext cx="7345362" cy="1371600"/>
        </p:xfrm>
        <a:graphic>
          <a:graphicData uri="http://schemas.openxmlformats.org/drawingml/2006/table">
            <a:tbl>
              <a:tblPr/>
              <a:tblGrid>
                <a:gridCol w="1360487"/>
                <a:gridCol w="1293763"/>
                <a:gridCol w="1008112"/>
                <a:gridCol w="1296144"/>
                <a:gridCol w="2386856"/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매출액 대비 수출액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매출액 대비 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R&amp;D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투자비율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제조업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지식서비스업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제조업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지식서비스업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035DCB">
                            <a:alpha val="50000"/>
                          </a:srgbClr>
                        </a:gs>
                        <a:gs pos="100000">
                          <a:srgbClr val="4789D9"/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026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 이상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 미만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미만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매출액의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3%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</a:tr>
              <a:tr h="17026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 이상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 이상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매출액의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미만까지는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3%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적용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400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초과분은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2%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적용 후 합산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FCBDB"/>
                        </a:gs>
                        <a:gs pos="50000">
                          <a:srgbClr val="CCECFF"/>
                        </a:gs>
                        <a:gs pos="100000">
                          <a:srgbClr val="AFCBDB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5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782" y="5535148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6" name="Text Box 24"/>
          <p:cNvSpPr txBox="1">
            <a:spLocks noChangeArrowheads="1"/>
          </p:cNvSpPr>
          <p:nvPr/>
        </p:nvSpPr>
        <p:spPr bwMode="auto">
          <a:xfrm>
            <a:off x="936675" y="5420088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센터당 연평균 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5</a:t>
            </a:r>
            <a:r>
              <a:rPr lang="ko-KR" altLang="en-US" sz="1600" spc="-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이내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5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년간 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2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단계 지원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(WATC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는 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8</a:t>
            </a:r>
            <a:r>
              <a:rPr lang="ko-KR" altLang="en-US" sz="1600" spc="-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억원내외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3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</a:t>
            </a:r>
            <a:r>
              <a:rPr lang="en-US" altLang="ko-KR" sz="1600" spc="-5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이내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endParaRPr lang="ko-KR" altLang="en-US" sz="1600" spc="-5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58" name="AutoShape 1478"/>
          <p:cNvSpPr>
            <a:spLocks noChangeArrowheads="1"/>
          </p:cNvSpPr>
          <p:nvPr/>
        </p:nvSpPr>
        <p:spPr bwMode="auto">
          <a:xfrm>
            <a:off x="6029975" y="971298"/>
            <a:ext cx="2646481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산업기술개발과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신기술디자인평가팀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31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404" y="5834168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Text Box 24"/>
          <p:cNvSpPr txBox="1">
            <a:spLocks noChangeArrowheads="1"/>
          </p:cNvSpPr>
          <p:nvPr/>
        </p:nvSpPr>
        <p:spPr bwMode="auto">
          <a:xfrm>
            <a:off x="943297" y="5719108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일정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1~4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사업공고 및 접수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5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사업자 선정평가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6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협약체결 및 사업비 지급</a:t>
            </a:r>
            <a:endParaRPr lang="ko-KR" altLang="en-US" sz="1600" spc="-5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90882" y="789008"/>
            <a:ext cx="8592889" cy="5568950"/>
            <a:chOff x="2835" y="1525"/>
            <a:chExt cx="2677" cy="1171"/>
          </a:xfrm>
        </p:grpSpPr>
        <p:pic>
          <p:nvPicPr>
            <p:cNvPr id="145443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5444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모서리가 둥근 직사각형 4"/>
          <p:cNvSpPr/>
          <p:nvPr/>
        </p:nvSpPr>
        <p:spPr bwMode="auto">
          <a:xfrm>
            <a:off x="519486" y="2048187"/>
            <a:ext cx="8136904" cy="748113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851025" y="2072569"/>
            <a:ext cx="7733357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spc="-30" dirty="0" smtClean="0">
                <a:latin typeface="HY헤드라인M" pitchFamily="18" charset="-127"/>
                <a:ea typeface="HY헤드라인M" pitchFamily="18" charset="-127"/>
              </a:rPr>
              <a:t>글로벌 성장전략과 기술혁신역량을 보유한 주력산업 및 </a:t>
            </a:r>
            <a:r>
              <a:rPr lang="ko-KR" altLang="en-US" sz="1600" spc="-30" dirty="0" err="1" smtClean="0">
                <a:latin typeface="HY헤드라인M" pitchFamily="18" charset="-127"/>
                <a:ea typeface="HY헤드라인M" pitchFamily="18" charset="-127"/>
              </a:rPr>
              <a:t>신산업분야</a:t>
            </a:r>
            <a:r>
              <a:rPr lang="ko-KR" altLang="en-US" sz="1600" spc="-30" dirty="0" smtClean="0">
                <a:latin typeface="HY헤드라인M" pitchFamily="18" charset="-127"/>
                <a:ea typeface="HY헤드라인M" pitchFamily="18" charset="-127"/>
              </a:rPr>
              <a:t> 등 </a:t>
            </a:r>
            <a:r>
              <a:rPr lang="ko-KR" altLang="en-US" sz="1600" b="1" spc="-3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중소</a:t>
            </a:r>
            <a:r>
              <a:rPr lang="en-US" altLang="ko-KR" sz="1600" b="1" spc="-3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1" spc="-3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중견기업</a:t>
            </a:r>
            <a:r>
              <a:rPr lang="ko-KR" altLang="en-US" sz="1600" spc="-3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을 세계적 수준의 전문기업으로 육성</a:t>
            </a:r>
            <a:endParaRPr lang="ko-KR" altLang="en-US" sz="1600" spc="-3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22814" y="3407655"/>
            <a:ext cx="8136904" cy="2277674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45427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888" y="2192492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875" y="3554882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868641" y="3452183"/>
            <a:ext cx="7877175" cy="110799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366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150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계속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216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  <a:endParaRPr lang="en-US" altLang="ko-KR" sz="16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err="1">
                <a:latin typeface="HY헤드라인M" pitchFamily="18" charset="-127"/>
                <a:ea typeface="HY헤드라인M" pitchFamily="18" charset="-127"/>
                <a:cs typeface="-윤고딕140"/>
              </a:rPr>
              <a:t>신산업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산업융합기술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로봇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 err="1">
                <a:latin typeface="HY헤드라인M" pitchFamily="18" charset="-127"/>
                <a:ea typeface="HY헤드라인M" pitchFamily="18" charset="-127"/>
                <a:cs typeface="-윤고딕140"/>
              </a:rPr>
              <a:t>바이오의료기기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지식서비스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  <a:cs typeface="-윤고딕140"/>
              </a:rPr>
              <a:t>USN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및</a:t>
            </a:r>
            <a:endParaRPr lang="en-US" altLang="ko-KR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              </a:t>
            </a:r>
            <a:r>
              <a:rPr lang="ko-KR" altLang="en-US" sz="16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주력산업</a:t>
            </a:r>
            <a:r>
              <a:rPr lang="en-US" altLang="ko-KR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ko-KR" altLang="en-US" sz="1400" spc="-50" dirty="0" err="1">
                <a:latin typeface="HY헤드라인M" pitchFamily="18" charset="-127"/>
                <a:ea typeface="HY헤드라인M" pitchFamily="18" charset="-127"/>
                <a:cs typeface="-윤고딕140"/>
              </a:rPr>
              <a:t>그린카</a:t>
            </a:r>
            <a:r>
              <a:rPr lang="ko-KR" altLang="en-US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 등 수송시스템</a:t>
            </a:r>
            <a:r>
              <a:rPr lang="en-US" altLang="ko-KR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산업소재</a:t>
            </a:r>
            <a:r>
              <a:rPr lang="en-US" altLang="ko-KR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제조기반</a:t>
            </a:r>
            <a:r>
              <a:rPr lang="en-US" altLang="ko-KR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50" dirty="0">
                <a:latin typeface="HY헤드라인M" pitchFamily="18" charset="-127"/>
                <a:ea typeface="HY헤드라인M" pitchFamily="18" charset="-127"/>
                <a:cs typeface="-윤고딕140"/>
              </a:rPr>
              <a:t>플랜트엔지니어링</a:t>
            </a:r>
            <a:r>
              <a:rPr lang="en-US" altLang="ko-KR" sz="14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r>
              <a:rPr lang="ko-KR" altLang="en-US" sz="14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등 </a:t>
            </a:r>
            <a:endParaRPr lang="ko-KR" altLang="en-US" sz="1400" spc="-5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516" y="3934676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949" y="4659722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854353" y="4554086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지원자격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World-Class 300</a:t>
            </a:r>
            <a:r>
              <a:rPr lang="en-US" altLang="ko-KR" sz="1400" baseline="300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※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공고시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별도 안내 예정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8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166" y="5013052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 Box 24"/>
          <p:cNvSpPr txBox="1">
            <a:spLocks noChangeArrowheads="1"/>
          </p:cNvSpPr>
          <p:nvPr/>
        </p:nvSpPr>
        <p:spPr bwMode="auto">
          <a:xfrm>
            <a:off x="854353" y="4897120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개발기간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5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 이내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연간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15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내외의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R&amp;D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자금 지원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endParaRPr lang="ko-KR" altLang="en-US" sz="16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grpSp>
        <p:nvGrpSpPr>
          <p:cNvPr id="4" name="그룹 89"/>
          <p:cNvGrpSpPr>
            <a:grpSpLocks/>
          </p:cNvGrpSpPr>
          <p:nvPr/>
        </p:nvGrpSpPr>
        <p:grpSpPr bwMode="auto">
          <a:xfrm>
            <a:off x="397872" y="925579"/>
            <a:ext cx="4730126" cy="499893"/>
            <a:chOff x="1125426" y="886941"/>
            <a:chExt cx="6993016" cy="465244"/>
          </a:xfrm>
        </p:grpSpPr>
        <p:sp>
          <p:nvSpPr>
            <p:cNvPr id="37" name="Oval 8"/>
            <p:cNvSpPr/>
            <p:nvPr/>
          </p:nvSpPr>
          <p:spPr>
            <a:xfrm>
              <a:off x="1193800" y="895350"/>
              <a:ext cx="6877050" cy="456835"/>
            </a:xfrm>
            <a:prstGeom prst="roundRect">
              <a:avLst/>
            </a:prstGeom>
            <a:solidFill>
              <a:srgbClr val="00339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54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srgbClr val="7030A0"/>
                </a:solidFill>
              </a:endParaRPr>
            </a:p>
          </p:txBody>
        </p:sp>
        <p:sp>
          <p:nvSpPr>
            <p:cNvPr id="38" name="Rectangle 27"/>
            <p:cNvSpPr/>
            <p:nvPr/>
          </p:nvSpPr>
          <p:spPr>
            <a:xfrm>
              <a:off x="1125426" y="886941"/>
              <a:ext cx="6993016" cy="458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나</a:t>
              </a: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. 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주력 및 </a:t>
              </a:r>
              <a:r>
                <a:rPr kumimoji="0" lang="ko-KR" altLang="en-US" sz="2000" dirty="0" err="1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신산업</a:t>
              </a: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(World-Class 300)</a:t>
              </a:r>
              <a:endParaRPr kumimoji="0" lang="ko-KR" altLang="en-US" sz="2000" dirty="0">
                <a:gradFill flip="none" rotWithShape="1">
                  <a:gsLst>
                    <a:gs pos="0">
                      <a:srgbClr val="FFC000"/>
                    </a:gs>
                    <a:gs pos="100000">
                      <a:srgbClr val="FFFF00"/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493359" y="1575639"/>
            <a:ext cx="2340000" cy="432000"/>
            <a:chOff x="2047814" y="1529831"/>
            <a:chExt cx="6613586" cy="800203"/>
          </a:xfrm>
        </p:grpSpPr>
        <p:sp>
          <p:nvSpPr>
            <p:cNvPr id="44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5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6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2055" y="1916133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모서리가 둥근 직사각형 36"/>
          <p:cNvSpPr/>
          <p:nvPr/>
        </p:nvSpPr>
        <p:spPr bwMode="auto">
          <a:xfrm>
            <a:off x="499731" y="2941646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37"/>
          <p:cNvSpPr/>
          <p:nvPr/>
        </p:nvSpPr>
        <p:spPr bwMode="auto">
          <a:xfrm>
            <a:off x="796472" y="2926564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49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2055" y="3288671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Text Box 24"/>
          <p:cNvSpPr txBox="1">
            <a:spLocks noChangeArrowheads="1"/>
          </p:cNvSpPr>
          <p:nvPr/>
        </p:nvSpPr>
        <p:spPr bwMode="auto">
          <a:xfrm>
            <a:off x="531523" y="5721326"/>
            <a:ext cx="8208912" cy="43088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※ </a:t>
            </a:r>
            <a:r>
              <a:rPr lang="en-US" altLang="ko-KR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World-Class 300 </a:t>
            </a:r>
            <a:r>
              <a:rPr lang="ko-KR" altLang="en-US" sz="1400" dirty="0" smtClean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사업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글로벌 시장 진출과정에서 지원수요가 큰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R&amp;D,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전문인력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자금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해외마케팅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defRPr/>
            </a:pP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                                   지원 등을 패키지로 제공 </a:t>
            </a:r>
            <a:endParaRPr lang="ko-KR" altLang="en-US" sz="14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53" name="AutoShape 1478"/>
          <p:cNvSpPr>
            <a:spLocks noChangeArrowheads="1"/>
          </p:cNvSpPr>
          <p:nvPr/>
        </p:nvSpPr>
        <p:spPr bwMode="auto">
          <a:xfrm>
            <a:off x="5900729" y="915383"/>
            <a:ext cx="2718489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산업기술개발과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신기술디자인평가팀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32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978" y="5379386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853871" y="5264326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일정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1~3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사업공고 및 접수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(4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사업자 선정평가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(5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협약체결 및 사업비 지급</a:t>
            </a:r>
            <a:endParaRPr lang="ko-KR" altLang="en-US" sz="1600" spc="-5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글로벌전문기술개발사업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주력 </a:t>
            </a:r>
            <a:r>
              <a:rPr kumimoji="0" lang="ko-KR" altLang="en-US" sz="2600" dirty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sz="2600" dirty="0" err="1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신산업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16684" y="789008"/>
            <a:ext cx="8690868" cy="5568950"/>
            <a:chOff x="2835" y="1525"/>
            <a:chExt cx="2677" cy="1171"/>
          </a:xfrm>
        </p:grpSpPr>
        <p:pic>
          <p:nvPicPr>
            <p:cNvPr id="146467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6468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모서리가 둥근 직사각형 4"/>
          <p:cNvSpPr/>
          <p:nvPr/>
        </p:nvSpPr>
        <p:spPr bwMode="auto">
          <a:xfrm>
            <a:off x="496007" y="2074314"/>
            <a:ext cx="8136904" cy="992440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813260" y="2177077"/>
            <a:ext cx="7747644" cy="77970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섬유패션 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스트림간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or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 섬유패션산업과 </a:t>
            </a:r>
            <a:r>
              <a:rPr lang="ko-KR" altLang="en-US" sz="1600" dirty="0" err="1">
                <a:latin typeface="HY헤드라인M" pitchFamily="18" charset="-127"/>
                <a:ea typeface="HY헤드라인M" pitchFamily="18" charset="-127"/>
              </a:rPr>
              <a:t>타산업간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기획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~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기술개발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~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생산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~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마케팅 등을 공동으로 추진하려는 컨소시엄에 대해 공동기술개발 자금을 지원하여 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신기술 및 차별화 제품개발 촉진</a:t>
            </a: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04716" y="3683598"/>
            <a:ext cx="8145613" cy="2451197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46451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409" y="2202566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6068" y="3867055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850544" y="3789089"/>
            <a:ext cx="7608116" cy="6401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340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`171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산업용 섬유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생활용 섬유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의류용 섬유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융합분야를 지원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418" y="4184492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77" y="4568702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844965" y="4518037"/>
            <a:ext cx="7608116" cy="84946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지원대상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주관기관은 중소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중견기업에 한함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참여기관은 제한 없음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-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섬유스트림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3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개 이상의 기업 및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3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개 이상의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단위스트림이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참여한 산학연 컨소시엄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-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패션스트림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400" spc="-3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패션 디자인 개발기업을 포함한 </a:t>
            </a:r>
            <a:r>
              <a:rPr lang="en-US" altLang="ko-KR" sz="1400" spc="-3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2</a:t>
            </a:r>
            <a:r>
              <a:rPr lang="ko-KR" altLang="en-US" sz="1400" spc="-3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개이상</a:t>
            </a:r>
            <a:r>
              <a:rPr lang="ko-KR" altLang="en-US" sz="1400" spc="-3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기업이 참여한 산학연 컨소시엄</a:t>
            </a:r>
            <a:endParaRPr lang="ko-KR" altLang="en-US" sz="1600" spc="-3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8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605" y="5497768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 Box 24"/>
          <p:cNvSpPr txBox="1">
            <a:spLocks noChangeArrowheads="1"/>
          </p:cNvSpPr>
          <p:nvPr/>
        </p:nvSpPr>
        <p:spPr bwMode="auto">
          <a:xfrm>
            <a:off x="836256" y="5418814"/>
            <a:ext cx="7696184" cy="3200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[</a:t>
            </a:r>
            <a:r>
              <a:rPr lang="ko-KR" altLang="en-US" sz="1600" spc="-15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섬유스트림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] 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2</a:t>
            </a:r>
            <a:r>
              <a:rPr lang="ko-KR" altLang="en-US" sz="1600" spc="-1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년이내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연간 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</a:t>
            </a:r>
            <a:r>
              <a:rPr lang="ko-KR" altLang="en-US" sz="1600" spc="-1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내외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spc="-15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패션스트림</a:t>
            </a:r>
            <a:r>
              <a:rPr lang="en-US" altLang="ko-KR" sz="1600" spc="-1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] 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</a:t>
            </a:r>
            <a:r>
              <a:rPr lang="ko-KR" altLang="en-US" sz="1600" spc="-1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년이내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연간 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</a:t>
            </a:r>
            <a:r>
              <a:rPr lang="ko-KR" altLang="en-US" sz="1600" spc="-15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내외</a:t>
            </a:r>
            <a:r>
              <a:rPr lang="en-US" altLang="ko-KR" sz="1600" spc="-1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endParaRPr lang="ko-KR" altLang="en-US" sz="1600" spc="-15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grpSp>
        <p:nvGrpSpPr>
          <p:cNvPr id="4" name="그룹 89"/>
          <p:cNvGrpSpPr>
            <a:grpSpLocks/>
          </p:cNvGrpSpPr>
          <p:nvPr/>
        </p:nvGrpSpPr>
        <p:grpSpPr bwMode="auto">
          <a:xfrm>
            <a:off x="389163" y="950220"/>
            <a:ext cx="3940686" cy="499895"/>
            <a:chOff x="1125426" y="886940"/>
            <a:chExt cx="6623183" cy="465245"/>
          </a:xfrm>
        </p:grpSpPr>
        <p:sp>
          <p:nvSpPr>
            <p:cNvPr id="37" name="Oval 8"/>
            <p:cNvSpPr/>
            <p:nvPr/>
          </p:nvSpPr>
          <p:spPr>
            <a:xfrm>
              <a:off x="1193800" y="895350"/>
              <a:ext cx="6554809" cy="456835"/>
            </a:xfrm>
            <a:prstGeom prst="roundRect">
              <a:avLst/>
            </a:prstGeom>
            <a:solidFill>
              <a:srgbClr val="00339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54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srgbClr val="7030A0"/>
                </a:solidFill>
              </a:endParaRPr>
            </a:p>
          </p:txBody>
        </p:sp>
        <p:sp>
          <p:nvSpPr>
            <p:cNvPr id="38" name="Rectangle 27"/>
            <p:cNvSpPr/>
            <p:nvPr/>
          </p:nvSpPr>
          <p:spPr>
            <a:xfrm>
              <a:off x="1125426" y="886940"/>
              <a:ext cx="6623183" cy="458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다</a:t>
              </a: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. </a:t>
              </a:r>
              <a:r>
                <a:rPr kumimoji="0" lang="ko-KR" altLang="en-US" sz="2000" dirty="0" err="1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섬유패션스트림간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협력기술</a:t>
              </a:r>
              <a:endParaRPr kumimoji="0" lang="ko-KR" altLang="en-US" sz="2000" dirty="0">
                <a:gradFill flip="none" rotWithShape="1">
                  <a:gsLst>
                    <a:gs pos="0">
                      <a:srgbClr val="FFC000"/>
                    </a:gs>
                    <a:gs pos="100000">
                      <a:srgbClr val="FFFF00"/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487298" y="1593057"/>
            <a:ext cx="2340000" cy="432000"/>
            <a:chOff x="2047814" y="1529831"/>
            <a:chExt cx="6613586" cy="800203"/>
          </a:xfrm>
        </p:grpSpPr>
        <p:sp>
          <p:nvSpPr>
            <p:cNvPr id="40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2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5994" y="1933551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모서리가 둥근 직사각형 36"/>
          <p:cNvSpPr/>
          <p:nvPr/>
        </p:nvSpPr>
        <p:spPr bwMode="auto">
          <a:xfrm>
            <a:off x="493670" y="3217589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직사각형 37"/>
          <p:cNvSpPr/>
          <p:nvPr/>
        </p:nvSpPr>
        <p:spPr bwMode="auto">
          <a:xfrm>
            <a:off x="790412" y="3202507"/>
            <a:ext cx="16775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45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5994" y="3564614"/>
            <a:ext cx="1409080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AutoShape 1478"/>
          <p:cNvSpPr>
            <a:spLocks noChangeArrowheads="1"/>
          </p:cNvSpPr>
          <p:nvPr/>
        </p:nvSpPr>
        <p:spPr bwMode="auto">
          <a:xfrm>
            <a:off x="5957967" y="946171"/>
            <a:ext cx="2646481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미래생활섬유과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섬유화학평가팀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31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269" y="5848549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Text Box 24"/>
          <p:cNvSpPr txBox="1">
            <a:spLocks noChangeArrowheads="1"/>
          </p:cNvSpPr>
          <p:nvPr/>
        </p:nvSpPr>
        <p:spPr bwMode="auto">
          <a:xfrm>
            <a:off x="845162" y="5733489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일정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1~2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품목지정 기획회의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(2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공고 및 접수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(4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사업자 선정</a:t>
            </a:r>
            <a:r>
              <a:rPr lang="en-US" altLang="ko-KR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(5</a:t>
            </a:r>
            <a:r>
              <a:rPr lang="ko-KR" altLang="en-US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월</a:t>
            </a:r>
            <a:r>
              <a:rPr lang="en-US" altLang="ko-KR" sz="1600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) </a:t>
            </a:r>
            <a:r>
              <a:rPr lang="ko-KR" altLang="en-US" sz="1600" spc="-5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협약체결</a:t>
            </a:r>
            <a:endParaRPr lang="ko-KR" altLang="en-US" sz="1600" spc="-5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글로벌전문기술개발사업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주력 </a:t>
            </a:r>
            <a:r>
              <a:rPr kumimoji="0" lang="ko-KR" altLang="en-US" sz="2600" dirty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sz="2600" dirty="0" err="1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신산업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71128" y="785794"/>
            <a:ext cx="8592889" cy="5472385"/>
            <a:chOff x="2835" y="1525"/>
            <a:chExt cx="2677" cy="1171"/>
          </a:xfrm>
        </p:grpSpPr>
        <p:pic>
          <p:nvPicPr>
            <p:cNvPr id="151587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1588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모서리가 둥근 직사각형 4"/>
          <p:cNvSpPr/>
          <p:nvPr/>
        </p:nvSpPr>
        <p:spPr bwMode="auto">
          <a:xfrm>
            <a:off x="563343" y="1986909"/>
            <a:ext cx="8041105" cy="774725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 sz="1600">
              <a:ea typeface="-윤고딕140" pitchFamily="18" charset="-127"/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943099" y="2063544"/>
            <a:ext cx="7589341" cy="5950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ko-KR" altLang="en-US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제품의 고부가가치화 및 디자인기업의 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Total Design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능력향상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을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위한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디자인기술 개발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지원</a:t>
            </a: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565679" y="3311349"/>
            <a:ext cx="8038769" cy="2802814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51571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544" y="2131213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404" y="3477388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925879" y="3408131"/>
            <a:ext cx="7877175" cy="6401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108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108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</a:p>
          <a:p>
            <a:pPr>
              <a:lnSpc>
                <a:spcPct val="13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디자인 전반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25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9045" y="3792489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" name="그룹 89"/>
          <p:cNvGrpSpPr>
            <a:grpSpLocks/>
          </p:cNvGrpSpPr>
          <p:nvPr/>
        </p:nvGrpSpPr>
        <p:grpSpPr bwMode="auto">
          <a:xfrm>
            <a:off x="458835" y="929588"/>
            <a:ext cx="2788558" cy="499895"/>
            <a:chOff x="1125426" y="886940"/>
            <a:chExt cx="6945424" cy="465245"/>
          </a:xfrm>
        </p:grpSpPr>
        <p:sp>
          <p:nvSpPr>
            <p:cNvPr id="37" name="Oval 8"/>
            <p:cNvSpPr/>
            <p:nvPr/>
          </p:nvSpPr>
          <p:spPr>
            <a:xfrm>
              <a:off x="1193800" y="895350"/>
              <a:ext cx="6877050" cy="456835"/>
            </a:xfrm>
            <a:prstGeom prst="roundRect">
              <a:avLst/>
            </a:prstGeom>
            <a:solidFill>
              <a:srgbClr val="00339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54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srgbClr val="7030A0"/>
                </a:solidFill>
              </a:endParaRPr>
            </a:p>
          </p:txBody>
        </p:sp>
        <p:sp>
          <p:nvSpPr>
            <p:cNvPr id="38" name="Rectangle 27"/>
            <p:cNvSpPr/>
            <p:nvPr/>
          </p:nvSpPr>
          <p:spPr>
            <a:xfrm>
              <a:off x="1125426" y="886940"/>
              <a:ext cx="6945424" cy="458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라</a:t>
              </a:r>
              <a:r>
                <a:rPr kumimoji="0" lang="en-US" altLang="ko-KR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. </a:t>
              </a: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rgbClr val="FFFF00"/>
                      </a:gs>
                    </a:gsLst>
                    <a:lin ang="16200000" scaled="1"/>
                    <a:tileRect/>
                  </a:gra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디자인 기술개발</a:t>
              </a:r>
              <a:endParaRPr kumimoji="0" lang="ko-KR" altLang="en-US" sz="2000" dirty="0">
                <a:gradFill flip="none" rotWithShape="1">
                  <a:gsLst>
                    <a:gs pos="0">
                      <a:srgbClr val="FFC000"/>
                    </a:gs>
                    <a:gs pos="100000">
                      <a:srgbClr val="FFFF00"/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1" name="모서리가 둥근 직사각형 36"/>
          <p:cNvSpPr/>
          <p:nvPr/>
        </p:nvSpPr>
        <p:spPr bwMode="auto">
          <a:xfrm>
            <a:off x="563342" y="2845340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2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직사각형 37"/>
          <p:cNvSpPr/>
          <p:nvPr/>
        </p:nvSpPr>
        <p:spPr bwMode="auto">
          <a:xfrm>
            <a:off x="860083" y="2830258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151569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5666" y="3192365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그룹 88"/>
          <p:cNvGrpSpPr>
            <a:grpSpLocks/>
          </p:cNvGrpSpPr>
          <p:nvPr/>
        </p:nvGrpSpPr>
        <p:grpSpPr bwMode="auto">
          <a:xfrm>
            <a:off x="556970" y="1505651"/>
            <a:ext cx="2340000" cy="432000"/>
            <a:chOff x="2047814" y="1529831"/>
            <a:chExt cx="6613586" cy="800203"/>
          </a:xfrm>
        </p:grpSpPr>
        <p:sp>
          <p:nvSpPr>
            <p:cNvPr id="52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3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151562" name="그림 37" descr="14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15666" y="1846145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AutoShape 1478"/>
          <p:cNvSpPr>
            <a:spLocks noChangeArrowheads="1"/>
          </p:cNvSpPr>
          <p:nvPr/>
        </p:nvSpPr>
        <p:spPr bwMode="auto">
          <a:xfrm>
            <a:off x="5949258" y="1001595"/>
            <a:ext cx="2718489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디자인브랜드과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err="1" smtClean="0"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신기술디자인평가팀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59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2695" y="4126781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0" name="Text Box 24"/>
          <p:cNvSpPr txBox="1">
            <a:spLocks noChangeArrowheads="1"/>
          </p:cNvSpPr>
          <p:nvPr/>
        </p:nvSpPr>
        <p:spPr bwMode="auto">
          <a:xfrm>
            <a:off x="911591" y="4019558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지원대상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주관기관은 중소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중견기업에 한함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참여기관은 제한 없음</a:t>
            </a:r>
          </a:p>
        </p:txBody>
      </p:sp>
      <p:pic>
        <p:nvPicPr>
          <p:cNvPr id="61" name="Picture 40" descr="그림자없는큰원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2695" y="4465479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2" name="Text Box 24"/>
          <p:cNvSpPr txBox="1">
            <a:spLocks noChangeArrowheads="1"/>
          </p:cNvSpPr>
          <p:nvPr/>
        </p:nvSpPr>
        <p:spPr bwMode="auto">
          <a:xfrm>
            <a:off x="911591" y="4359844"/>
            <a:ext cx="7877175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이내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세부지원사항은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  <a:cs typeface="-윤고딕140"/>
              </a:rPr>
              <a:t>공고시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안내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pic>
        <p:nvPicPr>
          <p:cNvPr id="63" name="Picture 2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19201" y="4803769"/>
            <a:ext cx="6124633" cy="1253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글로벌전문기술개발사업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주력 </a:t>
            </a:r>
            <a:r>
              <a:rPr kumimoji="0" lang="ko-KR" altLang="en-US" sz="2600" dirty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sz="2600" dirty="0" err="1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신산업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8"/>
          <p:cNvGrpSpPr>
            <a:grpSpLocks/>
          </p:cNvGrpSpPr>
          <p:nvPr/>
        </p:nvGrpSpPr>
        <p:grpSpPr bwMode="auto">
          <a:xfrm>
            <a:off x="262419" y="930716"/>
            <a:ext cx="8592889" cy="5212928"/>
            <a:chOff x="2835" y="1525"/>
            <a:chExt cx="2677" cy="1171"/>
          </a:xfrm>
        </p:grpSpPr>
        <p:pic>
          <p:nvPicPr>
            <p:cNvPr id="6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>
              <a:off x="2835" y="1525"/>
              <a:ext cx="2677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3"/>
            <p:cNvPicPr>
              <a:picLocks noChangeAspect="1" noChangeArrowheads="1"/>
            </p:cNvPicPr>
            <p:nvPr/>
          </p:nvPicPr>
          <p:blipFill>
            <a:blip r:embed="rId2" cstate="print"/>
            <a:srcRect t="49240"/>
            <a:stretch>
              <a:fillRect/>
            </a:stretch>
          </p:blipFill>
          <p:spPr bwMode="auto">
            <a:xfrm rot="10800000" flipV="1">
              <a:off x="2835" y="2087"/>
              <a:ext cx="2677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모서리가 둥근 직사각형 7"/>
          <p:cNvSpPr/>
          <p:nvPr/>
        </p:nvSpPr>
        <p:spPr bwMode="auto">
          <a:xfrm>
            <a:off x="565679" y="1755121"/>
            <a:ext cx="8064896" cy="855412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rgbClr val="49681F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sp>
        <p:nvSpPr>
          <p:cNvPr id="9" name="Text Box 24"/>
          <p:cNvSpPr txBox="1">
            <a:spLocks noChangeArrowheads="1"/>
          </p:cNvSpPr>
          <p:nvPr/>
        </p:nvSpPr>
        <p:spPr bwMode="auto">
          <a:xfrm>
            <a:off x="905927" y="1827153"/>
            <a:ext cx="7589341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IT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분야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핵심 잠재 기술력 확보 및 신시장 창출 통한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중소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중견기업이 글로벌 전문기업으로 성장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을 촉진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556970" y="3315845"/>
            <a:ext cx="8082314" cy="2388816"/>
          </a:xfrm>
          <a:prstGeom prst="roundRect">
            <a:avLst>
              <a:gd name="adj" fmla="val 2373"/>
            </a:avLst>
          </a:prstGeom>
          <a:solidFill>
            <a:schemeClr val="bg1">
              <a:lumMod val="85000"/>
              <a:alpha val="15000"/>
            </a:schemeClr>
          </a:solidFill>
          <a:ln w="349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bg1">
                <a:lumMod val="95000"/>
                <a:alpha val="40000"/>
              </a:schemeClr>
            </a:glow>
          </a:effectLst>
        </p:spPr>
        <p:txBody>
          <a:bodyPr lIns="0" tIns="0" rIns="0" bIns="0"/>
          <a:lstStyle/>
          <a:p>
            <a:pPr>
              <a:defRPr/>
            </a:pPr>
            <a:endParaRPr lang="ko-KR" altLang="en-US">
              <a:ea typeface="-윤고딕140" pitchFamily="18" charset="-127"/>
            </a:endParaRPr>
          </a:p>
        </p:txBody>
      </p:sp>
      <p:pic>
        <p:nvPicPr>
          <p:cNvPr id="11" name="Picture 7" descr="ball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663" y="1952655"/>
            <a:ext cx="153987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그룹 88"/>
          <p:cNvGrpSpPr>
            <a:grpSpLocks/>
          </p:cNvGrpSpPr>
          <p:nvPr/>
        </p:nvGrpSpPr>
        <p:grpSpPr bwMode="auto">
          <a:xfrm>
            <a:off x="548261" y="1192510"/>
            <a:ext cx="2340000" cy="432000"/>
            <a:chOff x="2047814" y="1529831"/>
            <a:chExt cx="6613586" cy="800203"/>
          </a:xfrm>
        </p:grpSpPr>
        <p:sp>
          <p:nvSpPr>
            <p:cNvPr id="22" name="모서리가 둥근 직사각형 15"/>
            <p:cNvSpPr/>
            <p:nvPr/>
          </p:nvSpPr>
          <p:spPr>
            <a:xfrm>
              <a:off x="2054581" y="1572075"/>
              <a:ext cx="6393133" cy="719985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chemeClr val="accent5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/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300" dirty="0">
                <a:ln>
                  <a:solidFill>
                    <a:srgbClr val="002060"/>
                  </a:solidFill>
                </a:ln>
                <a:gradFill>
                  <a:gsLst>
                    <a:gs pos="0">
                      <a:schemeClr val="tx1"/>
                    </a:gs>
                    <a:gs pos="35000">
                      <a:schemeClr val="tx1"/>
                    </a:gs>
                  </a:gsLst>
                  <a:lin ang="5400000" scaled="1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3" name="직사각형 7"/>
            <p:cNvSpPr/>
            <p:nvPr/>
          </p:nvSpPr>
          <p:spPr>
            <a:xfrm>
              <a:off x="2047814" y="1529831"/>
              <a:ext cx="6613586" cy="800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 smtClean="0">
                  <a:gradFill flip="none" rotWithShape="1">
                    <a:gsLst>
                      <a:gs pos="0">
                        <a:srgbClr val="000099">
                          <a:shade val="30000"/>
                          <a:satMod val="115000"/>
                        </a:srgbClr>
                      </a:gs>
                      <a:gs pos="50000">
                        <a:srgbClr val="000099">
                          <a:shade val="67500"/>
                          <a:satMod val="115000"/>
                        </a:srgbClr>
                      </a:gs>
                      <a:gs pos="100000">
                        <a:srgbClr val="000099">
                          <a:shade val="100000"/>
                          <a:satMod val="115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HY견고딕" pitchFamily="18" charset="-127"/>
                  <a:ea typeface="HY견고딕" pitchFamily="18" charset="-127"/>
                </a:rPr>
                <a:t>사 업 목 적</a:t>
              </a:r>
              <a:endParaRPr kumimoji="0" lang="ko-KR" altLang="en-US" sz="2000" dirty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4" name="그림 37" descr="147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6957" y="1562500"/>
            <a:ext cx="145891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모서리가 둥근 직사각형 36"/>
          <p:cNvSpPr/>
          <p:nvPr/>
        </p:nvSpPr>
        <p:spPr bwMode="auto">
          <a:xfrm>
            <a:off x="554633" y="2812718"/>
            <a:ext cx="2234451" cy="396000"/>
          </a:xfrm>
          <a:prstGeom prst="roundRect">
            <a:avLst>
              <a:gd name="adj" fmla="val 13383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tx2">
                  <a:lumMod val="20000"/>
                  <a:lumOff val="80000"/>
                </a:schemeClr>
              </a:gs>
              <a:gs pos="100000">
                <a:srgbClr val="333399"/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/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300" dirty="0">
              <a:ln>
                <a:solidFill>
                  <a:srgbClr val="002060"/>
                </a:solidFill>
              </a:ln>
              <a:gradFill>
                <a:gsLst>
                  <a:gs pos="0">
                    <a:schemeClr val="tx1"/>
                  </a:gs>
                  <a:gs pos="35000">
                    <a:schemeClr val="tx1"/>
                  </a:gs>
                </a:gsLst>
                <a:lin ang="5400000" scaled="1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37"/>
          <p:cNvSpPr/>
          <p:nvPr/>
        </p:nvSpPr>
        <p:spPr bwMode="auto">
          <a:xfrm>
            <a:off x="851374" y="2797636"/>
            <a:ext cx="17369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gradFill flip="none" rotWithShape="1">
                  <a:gsLst>
                    <a:gs pos="0">
                      <a:srgbClr val="000099">
                        <a:shade val="30000"/>
                        <a:satMod val="115000"/>
                      </a:srgbClr>
                    </a:gs>
                    <a:gs pos="50000">
                      <a:srgbClr val="000099">
                        <a:shade val="67500"/>
                        <a:satMod val="115000"/>
                      </a:srgbClr>
                    </a:gs>
                    <a:gs pos="100000">
                      <a:srgbClr val="00009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ea typeface="HY견고딕" pitchFamily="18" charset="-127"/>
              </a:rPr>
              <a:t>지 원 내 용</a:t>
            </a:r>
            <a:endParaRPr kumimoji="0" lang="ko-KR" altLang="en-US" sz="2000" dirty="0">
              <a:gradFill flip="none" rotWithShape="1">
                <a:gsLst>
                  <a:gs pos="0">
                    <a:srgbClr val="000099">
                      <a:shade val="30000"/>
                      <a:satMod val="115000"/>
                    </a:srgbClr>
                  </a:gs>
                  <a:gs pos="50000">
                    <a:srgbClr val="000099">
                      <a:shade val="67500"/>
                      <a:satMod val="115000"/>
                    </a:srgbClr>
                  </a:gs>
                  <a:gs pos="100000">
                    <a:srgbClr val="00009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ea typeface="HY견고딕" pitchFamily="18" charset="-127"/>
            </a:endParaRPr>
          </a:p>
        </p:txBody>
      </p:sp>
      <p:pic>
        <p:nvPicPr>
          <p:cNvPr id="27" name="그림 37" descr="147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6957" y="3182037"/>
            <a:ext cx="1458912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AutoShape 1478"/>
          <p:cNvSpPr>
            <a:spLocks noChangeArrowheads="1"/>
          </p:cNvSpPr>
          <p:nvPr/>
        </p:nvSpPr>
        <p:spPr bwMode="auto">
          <a:xfrm>
            <a:off x="5830972" y="1068248"/>
            <a:ext cx="2880320" cy="490686"/>
          </a:xfrm>
          <a:prstGeom prst="roundRect">
            <a:avLst>
              <a:gd name="adj" fmla="val 50000"/>
            </a:avLst>
          </a:prstGeom>
          <a:solidFill>
            <a:schemeClr val="bg2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주무부처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</a:t>
            </a:r>
            <a:r>
              <a:rPr kumimoji="0" lang="ko-KR" altLang="en-US" sz="1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지경부</a:t>
            </a:r>
            <a:r>
              <a:rPr kumimoji="0" lang="ko-KR" altLang="en-US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소프트웨어융합과</a:t>
            </a:r>
            <a:endParaRPr kumimoji="0" lang="en-US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담당팀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ko-KR" sz="1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: KEIT </a:t>
            </a:r>
            <a:r>
              <a:rPr kumimoji="0" lang="ko-KR" altLang="en-US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정보통신</a:t>
            </a:r>
            <a:r>
              <a:rPr kumimoji="0" lang="en-US" altLang="ko-KR" sz="1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PD</a:t>
            </a:r>
            <a:r>
              <a:rPr kumimoji="0" lang="ko-KR" altLang="en-US" sz="12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운영지원팀</a:t>
            </a:r>
            <a:endParaRPr kumimoji="0" lang="ko-KR" altLang="ko-KR" sz="1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28" name="Picture 40" descr="그림자없는큰원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150" y="3496465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40" descr="그림자없는큰원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791" y="3804251"/>
            <a:ext cx="180975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40" descr="그림자없는큰원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859" y="4704984"/>
            <a:ext cx="17938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Text Box 24"/>
          <p:cNvSpPr txBox="1">
            <a:spLocks noChangeArrowheads="1"/>
          </p:cNvSpPr>
          <p:nvPr/>
        </p:nvSpPr>
        <p:spPr bwMode="auto">
          <a:xfrm>
            <a:off x="833919" y="4596339"/>
            <a:ext cx="7877175" cy="31188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지원대상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주관기관은 중소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·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중견기업에 한함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참여기관은 제한 없음</a:t>
            </a:r>
          </a:p>
        </p:txBody>
      </p:sp>
      <p:pic>
        <p:nvPicPr>
          <p:cNvPr id="36" name="Picture 40" descr="그림자없는큰원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150" y="5100395"/>
            <a:ext cx="179387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Text Box 24"/>
          <p:cNvSpPr txBox="1">
            <a:spLocks noChangeArrowheads="1"/>
          </p:cNvSpPr>
          <p:nvPr/>
        </p:nvSpPr>
        <p:spPr bwMode="auto">
          <a:xfrm>
            <a:off x="833919" y="5033172"/>
            <a:ext cx="7877175" cy="6401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ko-KR" altLang="en-US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지원기간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3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년 이내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연간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10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 내외</a:t>
            </a:r>
            <a:endParaRPr lang="en-US" altLang="ko-KR" sz="1600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성과 우수기업은 차년도 지원대상에 포함</a:t>
            </a:r>
            <a:endParaRPr lang="ko-KR" altLang="en-US" sz="1600" dirty="0">
              <a:latin typeface="HY헤드라인M" pitchFamily="18" charset="-127"/>
              <a:ea typeface="HY헤드라인M" pitchFamily="18" charset="-127"/>
              <a:cs typeface="-윤고딕140"/>
            </a:endParaRPr>
          </a:p>
        </p:txBody>
      </p:sp>
      <p:sp>
        <p:nvSpPr>
          <p:cNvPr id="38" name="Text Box 24"/>
          <p:cNvSpPr txBox="1">
            <a:spLocks noChangeArrowheads="1"/>
          </p:cNvSpPr>
          <p:nvPr/>
        </p:nvSpPr>
        <p:spPr bwMode="auto">
          <a:xfrm>
            <a:off x="862420" y="3416414"/>
            <a:ext cx="7992888" cy="120032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12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년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지원규모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277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[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신규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43</a:t>
            </a:r>
            <a:r>
              <a:rPr lang="ko-KR" altLang="en-US" sz="16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억원</a:t>
            </a:r>
            <a:r>
              <a:rPr lang="en-US" altLang="ko-KR" sz="16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  <a:cs typeface="-윤고딕140"/>
              </a:rPr>
              <a:t>]</a:t>
            </a:r>
          </a:p>
          <a:p>
            <a:pPr>
              <a:lnSpc>
                <a:spcPct val="13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지원분야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  <a:cs typeface="-윤고딕140"/>
              </a:rPr>
              <a:t>: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IT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산업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IT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융합 및 지식정보보안 분야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  <a:cs typeface="-윤고딕140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400" spc="-40" dirty="0">
                <a:latin typeface="HY헤드라인M" pitchFamily="18" charset="-127"/>
                <a:ea typeface="HY헤드라인M" pitchFamily="18" charset="-127"/>
                <a:cs typeface="-윤고딕140"/>
              </a:rPr>
              <a:t> - 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품목지정 </a:t>
            </a:r>
            <a:r>
              <a:rPr lang="ko-KR" altLang="en-US" sz="1400" spc="-40" dirty="0">
                <a:latin typeface="HY헤드라인M" pitchFamily="18" charset="-127"/>
                <a:ea typeface="HY헤드라인M" pitchFamily="18" charset="-127"/>
                <a:cs typeface="-윤고딕140"/>
              </a:rPr>
              <a:t>및 자유공모 </a:t>
            </a:r>
            <a:r>
              <a:rPr lang="en-US" altLang="ko-KR" sz="1400" spc="-40" dirty="0">
                <a:latin typeface="HY헤드라인M" pitchFamily="18" charset="-127"/>
                <a:ea typeface="HY헤드라인M" pitchFamily="18" charset="-127"/>
                <a:cs typeface="-윤고딕140"/>
              </a:rPr>
              <a:t>:  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전자정보디바이스</a:t>
            </a:r>
            <a:r>
              <a:rPr lang="en-US" altLang="ko-KR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정보통신미디어</a:t>
            </a:r>
            <a:r>
              <a:rPr lang="en-US" altLang="ko-KR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차세대통신네트워크</a:t>
            </a:r>
            <a:r>
              <a:rPr lang="en-US" altLang="ko-KR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SW· </a:t>
            </a:r>
          </a:p>
          <a:p>
            <a:pPr>
              <a:lnSpc>
                <a:spcPct val="130000"/>
              </a:lnSpc>
              <a:defRPr/>
            </a:pPr>
            <a:r>
              <a:rPr lang="en-US" altLang="ko-KR" sz="1400" spc="-40" dirty="0">
                <a:latin typeface="HY헤드라인M" pitchFamily="18" charset="-127"/>
                <a:ea typeface="HY헤드라인M" pitchFamily="18" charset="-127"/>
                <a:cs typeface="-윤고딕140"/>
              </a:rPr>
              <a:t> </a:t>
            </a:r>
            <a:r>
              <a:rPr lang="en-US" altLang="ko-KR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   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컴퓨팅</a:t>
            </a:r>
            <a:r>
              <a:rPr lang="en-US" altLang="ko-KR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, IT</a:t>
            </a:r>
            <a:r>
              <a:rPr lang="ko-KR" altLang="en-US" sz="1400" spc="-40" dirty="0" smtClean="0">
                <a:latin typeface="HY헤드라인M" pitchFamily="18" charset="-127"/>
                <a:ea typeface="HY헤드라인M" pitchFamily="18" charset="-127"/>
                <a:cs typeface="-윤고딕140"/>
              </a:rPr>
              <a:t>융합 등의 분야로서 </a:t>
            </a:r>
            <a:r>
              <a:rPr lang="ko-KR" altLang="en-US" sz="1400" spc="-40" dirty="0" err="1">
                <a:latin typeface="HY헤드라인M" pitchFamily="18" charset="-127"/>
                <a:ea typeface="HY헤드라인M" pitchFamily="18" charset="-127"/>
                <a:cs typeface="-윤고딕140"/>
              </a:rPr>
              <a:t>공고시</a:t>
            </a:r>
            <a:r>
              <a:rPr lang="ko-KR" altLang="en-US" sz="1400" spc="-40" dirty="0">
                <a:latin typeface="HY헤드라인M" pitchFamily="18" charset="-127"/>
                <a:ea typeface="HY헤드라인M" pitchFamily="18" charset="-127"/>
                <a:cs typeface="-윤고딕140"/>
              </a:rPr>
              <a:t> 지정된 품목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6146" y="150475"/>
            <a:ext cx="7786742" cy="4924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글로벌전문기술개발사업 </a:t>
            </a:r>
            <a:r>
              <a:rPr kumimoji="0" lang="en-US" altLang="ko-KR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600" dirty="0" smtClean="0">
                <a:ln w="10160">
                  <a:noFill/>
                  <a:prstDash val="solid"/>
                </a:ln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정보통신산업</a:t>
            </a:r>
            <a:endParaRPr kumimoji="0" lang="ko-KR" altLang="en-US" sz="2600" dirty="0">
              <a:ln w="10160">
                <a:noFill/>
                <a:prstDash val="solid"/>
              </a:ln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7" name="Rectangle 42"/>
          <p:cNvSpPr>
            <a:spLocks noChangeArrowheads="1"/>
          </p:cNvSpPr>
          <p:nvPr/>
        </p:nvSpPr>
        <p:spPr bwMode="auto">
          <a:xfrm>
            <a:off x="468313" y="620713"/>
            <a:ext cx="8569325" cy="9366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8898" name="그림 5" descr="hand (9).jpg"/>
          <p:cNvPicPr>
            <a:picLocks noChangeAspect="1"/>
          </p:cNvPicPr>
          <p:nvPr/>
        </p:nvPicPr>
        <p:blipFill>
          <a:blip r:embed="rId2" cstate="print">
            <a:lum bright="-2000" contrast="18000"/>
          </a:blip>
          <a:srcRect/>
          <a:stretch>
            <a:fillRect/>
          </a:stretch>
        </p:blipFill>
        <p:spPr bwMode="auto">
          <a:xfrm>
            <a:off x="0" y="0"/>
            <a:ext cx="9324975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714348" y="1973063"/>
            <a:ext cx="7451725" cy="1285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06000" anchor="ctr"/>
          <a:lstStyle/>
          <a:p>
            <a:pPr algn="ctr" defTabSz="762000" fontAlgn="auto">
              <a:spcAft>
                <a:spcPts val="0"/>
              </a:spcAft>
              <a:defRPr/>
            </a:pPr>
            <a:r>
              <a:rPr kumimoji="0" lang="ko-KR" altLang="en-US" sz="4000" b="1" dirty="0">
                <a:ln>
                  <a:solidFill>
                    <a:prstClr val="black"/>
                  </a:solidFill>
                </a:ln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rPr>
              <a:t> 기술혁신 지원에</a:t>
            </a:r>
            <a:endParaRPr kumimoji="0" lang="en-US" altLang="ko-KR" sz="4000" b="1" dirty="0">
              <a:ln>
                <a:solidFill>
                  <a:prstClr val="black"/>
                </a:solidFill>
              </a:ln>
              <a:solidFill>
                <a:srgbClr val="FFC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 defTabSz="762000" fontAlgn="auto">
              <a:spcAft>
                <a:spcPts val="0"/>
              </a:spcAft>
              <a:defRPr/>
            </a:pPr>
            <a:r>
              <a:rPr kumimoji="0" lang="ko-KR" altLang="en-US" sz="4000" b="1" dirty="0">
                <a:ln>
                  <a:solidFill>
                    <a:prstClr val="black"/>
                  </a:solidFill>
                </a:ln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rPr>
              <a:t>최선의 노력을 다하겠습니다</a:t>
            </a:r>
            <a:r>
              <a:rPr kumimoji="0" lang="en-US" altLang="ko-KR" sz="4000" b="1" dirty="0">
                <a:ln>
                  <a:solidFill>
                    <a:prstClr val="black"/>
                  </a:solidFill>
                </a:ln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857224" y="5572139"/>
            <a:ext cx="7451725" cy="1285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06000" anchor="ctr"/>
          <a:lstStyle/>
          <a:p>
            <a:pPr algn="ctr" defTabSz="762000" fontAlgn="auto">
              <a:spcAft>
                <a:spcPts val="0"/>
              </a:spcAft>
              <a:defRPr/>
            </a:pPr>
            <a:r>
              <a:rPr kumimoji="0" lang="ko-KR" altLang="en-US" sz="8000" b="1" dirty="0">
                <a:ln>
                  <a:solidFill>
                    <a:prstClr val="black"/>
                  </a:solidFill>
                </a:ln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rPr>
              <a:t>감사합니다</a:t>
            </a:r>
            <a:r>
              <a:rPr kumimoji="0" lang="en-US" altLang="ko-KR" sz="8000" b="1" dirty="0">
                <a:ln>
                  <a:solidFill>
                    <a:prstClr val="black"/>
                  </a:solidFill>
                </a:ln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03.png"/>
          <p:cNvPicPr>
            <a:picLocks noChangeAspect="1"/>
          </p:cNvPicPr>
          <p:nvPr/>
        </p:nvPicPr>
        <p:blipFill>
          <a:blip r:embed="rId3" cstate="print">
            <a:lum bright="100000"/>
          </a:blip>
          <a:stretch>
            <a:fillRect/>
          </a:stretch>
        </p:blipFill>
        <p:spPr>
          <a:xfrm>
            <a:off x="4059117" y="5429264"/>
            <a:ext cx="1025766" cy="476248"/>
          </a:xfrm>
          <a:prstGeom prst="rect">
            <a:avLst/>
          </a:prstGeom>
        </p:spPr>
      </p:pic>
      <p:sp>
        <p:nvSpPr>
          <p:cNvPr id="7" name="제목 6"/>
          <p:cNvSpPr>
            <a:spLocks noGrp="1"/>
          </p:cNvSpPr>
          <p:nvPr>
            <p:ph type="ctrTitle"/>
          </p:nvPr>
        </p:nvSpPr>
        <p:spPr>
          <a:xfrm>
            <a:off x="755576" y="1955061"/>
            <a:ext cx="7920880" cy="1600438"/>
          </a:xfrm>
        </p:spPr>
        <p:txBody>
          <a:bodyPr/>
          <a:lstStyle/>
          <a:p>
            <a:r>
              <a:rPr lang="ko-KR" altLang="en-US" sz="5000" dirty="0" smtClean="0">
                <a:latin typeface="HY헤드라인M" pitchFamily="18" charset="-127"/>
                <a:ea typeface="HY헤드라인M" pitchFamily="18" charset="-127"/>
              </a:rPr>
              <a:t>②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한국산업기술진흥원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          (KIAT)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2627784" y="3212976"/>
            <a:ext cx="20447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100" dirty="0">
                <a:solidFill>
                  <a:prstClr val="white"/>
                </a:solidFill>
                <a:latin typeface="맑은 고딕"/>
                <a:ea typeface="맑은 고딕"/>
              </a:rPr>
              <a:t>Contents</a:t>
            </a:r>
            <a:endParaRPr kumimoji="0" lang="ko-KR" altLang="en-US" sz="3600" b="1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69781" y="4134083"/>
            <a:ext cx="134017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Ⅰ. KIAT</a:t>
            </a: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소개</a:t>
            </a:r>
            <a:endParaRPr kumimoji="0" lang="ko-KR" altLang="en-US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65265" y="4715852"/>
            <a:ext cx="19447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Ⅱ. </a:t>
            </a: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사업 추진방향</a:t>
            </a:r>
            <a:endParaRPr kumimoji="0" lang="ko-KR" altLang="en-US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65265" y="5291916"/>
            <a:ext cx="19447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Ⅲ. </a:t>
            </a: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주요 사업 안내</a:t>
            </a:r>
            <a:endParaRPr kumimoji="0" lang="ko-KR" altLang="en-US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800177" y="4790465"/>
            <a:ext cx="36513" cy="2349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785890" y="5366529"/>
            <a:ext cx="36512" cy="2349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793257" y="4208696"/>
            <a:ext cx="36513" cy="2349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91233" y="1571612"/>
            <a:ext cx="49450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Ⅰ.  KIAT </a:t>
            </a:r>
            <a:r>
              <a:rPr kumimoji="0" lang="ko-KR" altLang="en-US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소개</a:t>
            </a:r>
            <a:endParaRPr kumimoji="0" lang="ko-KR" altLang="en-US" sz="3600" b="1" spc="-15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65488" y="2522220"/>
            <a:ext cx="263084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설립목적 및 주요기능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2</a:t>
            </a:r>
            <a:r>
              <a:rPr kumimoji="0" lang="en-US" altLang="ko-KR" spc="-100" dirty="0">
                <a:solidFill>
                  <a:prstClr val="white"/>
                </a:solidFill>
                <a:latin typeface="맑은 고딕"/>
                <a:ea typeface="맑은 고딕"/>
              </a:rPr>
              <a:t>. </a:t>
            </a: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사업예산</a:t>
            </a:r>
            <a:endParaRPr kumimoji="0" lang="en-US" altLang="ko-KR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5"/>
          <p:cNvGrpSpPr/>
          <p:nvPr/>
        </p:nvGrpSpPr>
        <p:grpSpPr>
          <a:xfrm>
            <a:off x="196882" y="240789"/>
            <a:ext cx="631767" cy="955963"/>
            <a:chOff x="196882" y="4224343"/>
            <a:chExt cx="631767" cy="955963"/>
          </a:xfrm>
        </p:grpSpPr>
        <p:pic>
          <p:nvPicPr>
            <p:cNvPr id="37" name="그림 36" descr="117.png"/>
            <p:cNvPicPr>
              <a:picLocks noChangeAspect="1"/>
            </p:cNvPicPr>
            <p:nvPr/>
          </p:nvPicPr>
          <p:blipFill>
            <a:blip r:embed="rId3" cstate="print"/>
            <a:srcRect l="16262" t="32458" r="76061" b="52054"/>
            <a:stretch>
              <a:fillRect/>
            </a:stretch>
          </p:blipFill>
          <p:spPr>
            <a:xfrm>
              <a:off x="196882" y="4224343"/>
              <a:ext cx="631767" cy="955963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97646" y="4257501"/>
              <a:ext cx="342209" cy="470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2800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ahoma" pitchFamily="34" charset="0"/>
                  <a:ea typeface="맑은 고딕"/>
                  <a:cs typeface="Tahoma" pitchFamily="34" charset="0"/>
                </a:rPr>
                <a:t>1</a:t>
              </a:r>
              <a:endParaRPr kumimoji="0" lang="ko-KR" altLang="en-US" sz="280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맑은 고딕"/>
                <a:cs typeface="Tahoma" pitchFamily="34" charset="0"/>
              </a:endParaRPr>
            </a:p>
          </p:txBody>
        </p:sp>
      </p:grpSp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856459" y="270273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설립목적 및 주요 기능</a:t>
            </a:r>
            <a:endParaRPr lang="ko-KR" altLang="en-US" dirty="0"/>
          </a:p>
        </p:txBody>
      </p:sp>
      <p:pic>
        <p:nvPicPr>
          <p:cNvPr id="20" name="Picture 48" descr="4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300" y="3113410"/>
            <a:ext cx="8667750" cy="374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8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63" y="1354138"/>
            <a:ext cx="8391525" cy="157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609600" y="1236663"/>
            <a:ext cx="7562850" cy="600075"/>
            <a:chOff x="384" y="779"/>
            <a:chExt cx="4764" cy="378"/>
          </a:xfrm>
        </p:grpSpPr>
        <p:pic>
          <p:nvPicPr>
            <p:cNvPr id="24" name="Picture 6" descr="4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4" y="779"/>
              <a:ext cx="4764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 Box 7"/>
            <p:cNvSpPr txBox="1">
              <a:spLocks noChangeArrowheads="1"/>
            </p:cNvSpPr>
            <p:nvPr/>
          </p:nvSpPr>
          <p:spPr bwMode="auto">
            <a:xfrm>
              <a:off x="833" y="838"/>
              <a:ext cx="646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설립목적</a:t>
              </a:r>
              <a:endParaRPr kumimoji="0" lang="ko-KR" altLang="en-US" sz="20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6" name="Text Box 8"/>
            <p:cNvSpPr txBox="1">
              <a:spLocks noChangeArrowheads="1"/>
            </p:cNvSpPr>
            <p:nvPr/>
          </p:nvSpPr>
          <p:spPr bwMode="auto">
            <a:xfrm>
              <a:off x="476" y="815"/>
              <a:ext cx="0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en-US" altLang="ko-KR" sz="2200" b="1" dirty="0">
                <a:solidFill>
                  <a:srgbClr val="003399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609600" y="3068960"/>
            <a:ext cx="7562850" cy="600075"/>
            <a:chOff x="384" y="2367"/>
            <a:chExt cx="4764" cy="378"/>
          </a:xfrm>
        </p:grpSpPr>
        <p:pic>
          <p:nvPicPr>
            <p:cNvPr id="28" name="Picture 14" descr="4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4" y="2367"/>
              <a:ext cx="4764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Text Box 15"/>
            <p:cNvSpPr txBox="1">
              <a:spLocks noChangeArrowheads="1"/>
            </p:cNvSpPr>
            <p:nvPr/>
          </p:nvSpPr>
          <p:spPr bwMode="auto">
            <a:xfrm>
              <a:off x="833" y="2435"/>
              <a:ext cx="646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주요기능</a:t>
              </a:r>
              <a:endParaRPr kumimoji="0" lang="ko-KR" altLang="en-US" sz="20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0" name="Text Box 16"/>
            <p:cNvSpPr txBox="1">
              <a:spLocks noChangeArrowheads="1"/>
            </p:cNvSpPr>
            <p:nvPr/>
          </p:nvSpPr>
          <p:spPr bwMode="auto">
            <a:xfrm>
              <a:off x="476" y="2412"/>
              <a:ext cx="0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en-US" altLang="ko-KR" sz="2200" b="1" dirty="0">
                <a:solidFill>
                  <a:srgbClr val="006600"/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31" name="Picture 40" descr="23-2"/>
          <p:cNvPicPr>
            <a:picLocks noChangeAspect="1" noChangeArrowheads="1"/>
          </p:cNvPicPr>
          <p:nvPr/>
        </p:nvPicPr>
        <p:blipFill>
          <a:blip r:embed="rId8" cstate="print">
            <a:lum bright="12000"/>
          </a:blip>
          <a:srcRect/>
          <a:stretch>
            <a:fillRect/>
          </a:stretch>
        </p:blipFill>
        <p:spPr bwMode="auto">
          <a:xfrm>
            <a:off x="765175" y="2017715"/>
            <a:ext cx="153988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4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3833414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45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4230713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60"/>
          <p:cNvSpPr>
            <a:spLocks noChangeArrowheads="1"/>
          </p:cNvSpPr>
          <p:nvPr/>
        </p:nvSpPr>
        <p:spPr bwMode="auto">
          <a:xfrm>
            <a:off x="899592" y="3633521"/>
            <a:ext cx="6311343" cy="25853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산업기술혁신 관련 정책연구</a:t>
            </a: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중장기 기술기획 및 성과분석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산업기술기반조성</a:t>
            </a: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인력양성</a:t>
            </a: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산학협력</a:t>
            </a: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기술문화 조성</a:t>
            </a: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산업기술 국제협력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산업기술의 이전 및 사업화 촉진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지역특화산업의 육성 및 지역산업의 혁신지원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소재부품산업의 육성 및 지원</a:t>
            </a:r>
            <a:endParaRPr kumimoji="0" lang="ko-KR" altLang="en-US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Rectangle 6"/>
          <p:cNvSpPr>
            <a:spLocks noChangeArrowheads="1"/>
          </p:cNvSpPr>
          <p:nvPr/>
        </p:nvSpPr>
        <p:spPr bwMode="auto">
          <a:xfrm>
            <a:off x="720080" y="1700808"/>
            <a:ext cx="867645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   효율적이고 </a:t>
            </a:r>
            <a:r>
              <a:rPr kumimoji="0" lang="ko-KR" altLang="en-US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체계적인 사업 추진을 통한 </a:t>
            </a:r>
            <a:r>
              <a:rPr kumimoji="0" lang="ko-KR" altLang="en-US" dirty="0">
                <a:solidFill>
                  <a:srgbClr val="1F497D">
                    <a:lumMod val="60000"/>
                    <a:lumOff val="40000"/>
                  </a:srgbClr>
                </a:solidFill>
                <a:latin typeface="Arial Black" pitchFamily="34" charset="0"/>
                <a:ea typeface="HY헤드라인M" pitchFamily="18" charset="-127"/>
              </a:rPr>
              <a:t>산업기술혁신촉진 및 </a:t>
            </a: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1F497D">
                    <a:lumMod val="60000"/>
                    <a:lumOff val="40000"/>
                  </a:srgbClr>
                </a:solidFill>
                <a:latin typeface="Arial Black" pitchFamily="34" charset="0"/>
                <a:ea typeface="HY헤드라인M" pitchFamily="18" charset="-127"/>
              </a:rPr>
              <a:t>   산업기술혁신관련 정책 개발지원</a:t>
            </a:r>
            <a:r>
              <a:rPr kumimoji="0" lang="en-US" altLang="ko-KR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(</a:t>
            </a:r>
            <a:r>
              <a:rPr kumimoji="0" lang="ko-KR" altLang="en-US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산업기술혁신촉진법 제 </a:t>
            </a:r>
            <a:r>
              <a:rPr kumimoji="0" lang="en-US" altLang="ko-KR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28</a:t>
            </a:r>
            <a:r>
              <a:rPr kumimoji="0" lang="ko-KR" altLang="en-US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조 </a:t>
            </a:r>
            <a:r>
              <a:rPr kumimoji="0" lang="en-US" altLang="ko-KR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1</a:t>
            </a:r>
            <a:r>
              <a:rPr kumimoji="0" lang="ko-KR" altLang="en-US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항</a:t>
            </a:r>
            <a:r>
              <a:rPr kumimoji="0" lang="en-US" altLang="ko-KR" sz="1200" dirty="0">
                <a:solidFill>
                  <a:prstClr val="black"/>
                </a:solidFill>
                <a:latin typeface="Arial Black" pitchFamily="34" charset="0"/>
                <a:ea typeface="HY헤드라인M" pitchFamily="18" charset="-127"/>
              </a:rPr>
              <a:t>)</a:t>
            </a:r>
          </a:p>
        </p:txBody>
      </p:sp>
      <p:pic>
        <p:nvPicPr>
          <p:cNvPr id="38" name="Picture 44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4653136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45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5050435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4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5445224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5" descr="56"/>
          <p:cNvPicPr>
            <a:picLocks noChangeAspect="1" noChangeArrowheads="1"/>
          </p:cNvPicPr>
          <p:nvPr/>
        </p:nvPicPr>
        <p:blipFill>
          <a:blip r:embed="rId9" cstate="print">
            <a:lum contrast="12000"/>
          </a:blip>
          <a:srcRect/>
          <a:stretch>
            <a:fillRect/>
          </a:stretch>
        </p:blipFill>
        <p:spPr bwMode="auto">
          <a:xfrm>
            <a:off x="766763" y="5842523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5"/>
          <p:cNvGrpSpPr/>
          <p:nvPr/>
        </p:nvGrpSpPr>
        <p:grpSpPr>
          <a:xfrm>
            <a:off x="196882" y="240789"/>
            <a:ext cx="631767" cy="955963"/>
            <a:chOff x="196882" y="4224343"/>
            <a:chExt cx="631767" cy="955963"/>
          </a:xfrm>
        </p:grpSpPr>
        <p:pic>
          <p:nvPicPr>
            <p:cNvPr id="37" name="그림 36" descr="117.png"/>
            <p:cNvPicPr>
              <a:picLocks noChangeAspect="1"/>
            </p:cNvPicPr>
            <p:nvPr/>
          </p:nvPicPr>
          <p:blipFill>
            <a:blip r:embed="rId3" cstate="print"/>
            <a:srcRect l="16262" t="32458" r="76061" b="52054"/>
            <a:stretch>
              <a:fillRect/>
            </a:stretch>
          </p:blipFill>
          <p:spPr>
            <a:xfrm>
              <a:off x="196882" y="4224343"/>
              <a:ext cx="631767" cy="955963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97646" y="4257501"/>
              <a:ext cx="3802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2800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ahoma" pitchFamily="34" charset="0"/>
                  <a:ea typeface="맑은 고딕"/>
                  <a:cs typeface="Tahoma" pitchFamily="34" charset="0"/>
                </a:rPr>
                <a:t>2</a:t>
              </a:r>
              <a:endParaRPr kumimoji="0" lang="ko-KR" altLang="en-US" sz="280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맑은 고딕"/>
                <a:cs typeface="Tahoma" pitchFamily="34" charset="0"/>
              </a:endParaRPr>
            </a:p>
          </p:txBody>
        </p:sp>
      </p:grpSp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827584" y="26064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사업예산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약 </a:t>
            </a:r>
            <a:r>
              <a:rPr lang="en-US" altLang="ko-KR" sz="1800" dirty="0" smtClean="0"/>
              <a:t>1.2</a:t>
            </a:r>
            <a:r>
              <a:rPr lang="ko-KR" altLang="en-US" sz="1800" dirty="0" smtClean="0"/>
              <a:t>조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graphicFrame>
        <p:nvGraphicFramePr>
          <p:cNvPr id="43" name="Group 3"/>
          <p:cNvGraphicFramePr>
            <a:graphicFrameLocks noGrp="1"/>
          </p:cNvGraphicFramePr>
          <p:nvPr/>
        </p:nvGraphicFramePr>
        <p:xfrm>
          <a:off x="971601" y="1484784"/>
          <a:ext cx="7488832" cy="4536501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5256583"/>
                <a:gridCol w="2232249"/>
              </a:tblGrid>
              <a:tr h="59827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ko-KR" altLang="en-US" sz="2000" b="1" u="none" strike="noStrike" cap="none" spc="50" normalizeH="0" baseline="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tint val="3000"/>
                              <a:alpha val="95000"/>
                            </a:schemeClr>
                          </a:solidFill>
                          <a:effectLst>
                            <a:innerShdw blurRad="50900" dist="38500" dir="13500000">
                              <a:srgbClr val="000000">
                                <a:alpha val="60000"/>
                              </a:srgbClr>
                            </a:innerShdw>
                          </a:effectLst>
                        </a:rPr>
                        <a:t>주요 사업 분야</a:t>
                      </a:r>
                      <a:endParaRPr kumimoji="1" lang="ko-KR" altLang="en-US" sz="2000" b="1" i="0" u="none" strike="noStrike" cap="none" spc="50" normalizeH="0" baseline="0" dirty="0" smtClean="0">
                        <a:ln w="13500">
                          <a:solidFill>
                            <a:schemeClr val="accent1">
                              <a:shade val="2500"/>
                              <a:alpha val="65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tint val="3000"/>
                            <a:alpha val="95000"/>
                          </a:schemeClr>
                        </a:solidFill>
                        <a:effectLst>
                          <a:innerShdw blurRad="50900" dist="38500" dir="13500000">
                            <a:srgbClr val="000000">
                              <a:alpha val="60000"/>
                            </a:srgbClr>
                          </a:inn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ko-KR" altLang="en-US" sz="2000" b="1" u="none" strike="noStrike" cap="none" spc="50" normalizeH="0" baseline="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tint val="3000"/>
                              <a:alpha val="95000"/>
                            </a:schemeClr>
                          </a:solidFill>
                          <a:effectLst>
                            <a:innerShdw blurRad="50900" dist="38500" dir="13500000">
                              <a:srgbClr val="000000">
                                <a:alpha val="60000"/>
                              </a:srgbClr>
                            </a:innerShdw>
                          </a:effectLst>
                        </a:rPr>
                        <a:t>예  산</a:t>
                      </a:r>
                      <a:endParaRPr kumimoji="1" lang="ko-KR" altLang="en-US" sz="2000" b="1" i="0" u="none" strike="noStrike" cap="none" spc="50" normalizeH="0" baseline="0" dirty="0" smtClean="0">
                        <a:ln w="13500">
                          <a:solidFill>
                            <a:schemeClr val="accent1">
                              <a:shade val="2500"/>
                              <a:alpha val="65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tint val="3000"/>
                            <a:alpha val="95000"/>
                          </a:schemeClr>
                        </a:solidFill>
                        <a:effectLst>
                          <a:innerShdw blurRad="50900" dist="38500" dir="13500000">
                            <a:srgbClr val="000000">
                              <a:alpha val="60000"/>
                            </a:srgbClr>
                          </a:inn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74557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산업기술 정책연구 및 전략 수립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150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666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산업기술 기반조성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2,402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4666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산업기술의 이전 및 사업화 촉진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978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666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부품소재산업의 육성 및 지원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702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74557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산업기술 국제협력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587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4557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6. </a:t>
                      </a: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지역산업의 육성 및 혁신 지원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7,482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7455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ko-KR" alt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합    계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12,301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4" name="내용 개체 틀 58"/>
          <p:cNvSpPr>
            <a:spLocks noGrp="1"/>
          </p:cNvSpPr>
          <p:nvPr>
            <p:ph idx="1"/>
          </p:nvPr>
        </p:nvSpPr>
        <p:spPr>
          <a:xfrm>
            <a:off x="7047738" y="1124744"/>
            <a:ext cx="1484702" cy="307777"/>
          </a:xfrm>
        </p:spPr>
        <p:txBody>
          <a:bodyPr/>
          <a:lstStyle/>
          <a:p>
            <a:pPr lvl="1">
              <a:buNone/>
            </a:pPr>
            <a:r>
              <a:rPr lang="en-US" sz="14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단위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억원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)</a:t>
            </a:r>
            <a:endParaRPr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내용 개체 틀 58"/>
          <p:cNvSpPr txBox="1">
            <a:spLocks/>
          </p:cNvSpPr>
          <p:nvPr/>
        </p:nvSpPr>
        <p:spPr>
          <a:xfrm>
            <a:off x="611560" y="6021288"/>
            <a:ext cx="1967205" cy="276999"/>
          </a:xfrm>
          <a:prstGeom prst="rect">
            <a:avLst/>
          </a:prstGeom>
        </p:spPr>
        <p:txBody>
          <a:bodyPr vert="horz" wrap="none" lIns="91440" tIns="45720" rIns="91440" bIns="45720" rtlCol="0">
            <a:spAutoFit/>
          </a:bodyPr>
          <a:lstStyle/>
          <a:p>
            <a:pPr marL="447675" lvl="1" indent="-180975" fontAlgn="auto" latinLnBrk="0">
              <a:spcBef>
                <a:spcPct val="20000"/>
              </a:spcBef>
              <a:spcAft>
                <a:spcPts val="0"/>
              </a:spcAft>
              <a:buSzPct val="100000"/>
              <a:buFont typeface="맑은 고딕" pitchFamily="50" charset="-127"/>
              <a:buNone/>
              <a:defRPr/>
            </a:pPr>
            <a:r>
              <a:rPr kumimoji="0" lang="en-US" altLang="en-US" sz="1200" dirty="0" smtClean="0">
                <a:solidFill>
                  <a:prstClr val="white"/>
                </a:solidFill>
                <a:latin typeface="굴림" pitchFamily="50" charset="-127"/>
                <a:ea typeface="굴림" pitchFamily="50" charset="-127"/>
              </a:rPr>
              <a:t>* </a:t>
            </a:r>
            <a:r>
              <a:rPr kumimoji="0" lang="ko-KR" altLang="en-US" sz="1200" dirty="0" smtClean="0">
                <a:solidFill>
                  <a:prstClr val="white"/>
                </a:solidFill>
                <a:latin typeface="굴림" pitchFamily="50" charset="-127"/>
                <a:ea typeface="굴림" pitchFamily="50" charset="-127"/>
              </a:rPr>
              <a:t>일부 예산 변동 가능</a:t>
            </a:r>
            <a:endParaRPr kumimoji="0" lang="ko-KR" altLang="en-US" sz="1200" dirty="0">
              <a:solidFill>
                <a:prstClr val="white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91233" y="1571612"/>
            <a:ext cx="49450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Ⅱ. </a:t>
            </a:r>
            <a:r>
              <a:rPr kumimoji="0" lang="ko-KR" altLang="en-US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사업 추진방향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39952" y="2276872"/>
            <a:ext cx="3640740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산업기술 정책연구 및 전략수립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산학협력</a:t>
            </a:r>
            <a:r>
              <a:rPr kumimoji="0" lang="en-US" altLang="ko-KR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체계 구축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산업기술의 이전 및 사업화 촉진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소재부품산업의 육성 및 지원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산업기술 국제협력</a:t>
            </a:r>
            <a:endParaRPr kumimoji="0" lang="en-US" altLang="ko-KR" spc="-100" dirty="0" smtClean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pc="-100" dirty="0" smtClean="0">
                <a:solidFill>
                  <a:prstClr val="white"/>
                </a:solidFill>
                <a:latin typeface="맑은 고딕"/>
                <a:ea typeface="맑은 고딕"/>
              </a:rPr>
              <a:t>지역산업의 육성 및 혁신 지원</a:t>
            </a:r>
            <a:endParaRPr kumimoji="0" lang="en-US" altLang="ko-KR" spc="-10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산업기술 정책연구 및 전략수립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3" name="다이어그램 12"/>
          <p:cNvGraphicFramePr/>
          <p:nvPr/>
        </p:nvGraphicFramePr>
        <p:xfrm>
          <a:off x="611560" y="980728"/>
          <a:ext cx="777686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1042957" y="188640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산학협력 체계구축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6" name="다이어그램 15"/>
          <p:cNvGraphicFramePr/>
          <p:nvPr/>
        </p:nvGraphicFramePr>
        <p:xfrm>
          <a:off x="611560" y="908720"/>
          <a:ext cx="784887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1042957" y="188640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산업기술의 이전 및 사업화 촉진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6" name="다이어그램 15"/>
          <p:cNvGraphicFramePr/>
          <p:nvPr/>
        </p:nvGraphicFramePr>
        <p:xfrm>
          <a:off x="611560" y="908720"/>
          <a:ext cx="784887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1042957" y="188640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소재부품산업의 육성 및 지원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6" name="다이어그램 15"/>
          <p:cNvGraphicFramePr/>
          <p:nvPr/>
        </p:nvGraphicFramePr>
        <p:xfrm>
          <a:off x="611560" y="908720"/>
          <a:ext cx="784887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1042957" y="188640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산업기술 국제협력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6" name="다이어그램 15"/>
          <p:cNvGraphicFramePr/>
          <p:nvPr/>
        </p:nvGraphicFramePr>
        <p:xfrm>
          <a:off x="611560" y="908720"/>
          <a:ext cx="784887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1042957" y="188640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지역산업의 육성 및 혁신 지원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graphicFrame>
        <p:nvGraphicFramePr>
          <p:cNvPr id="16" name="다이어그램 15"/>
          <p:cNvGraphicFramePr/>
          <p:nvPr/>
        </p:nvGraphicFramePr>
        <p:xfrm>
          <a:off x="611560" y="908720"/>
          <a:ext cx="784887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91233" y="1846783"/>
            <a:ext cx="49450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Ⅲ. </a:t>
            </a:r>
            <a:r>
              <a:rPr kumimoji="0" lang="ko-KR" altLang="en-US" sz="3600" b="1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주요 사업 안내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산업전문인력역량강화사업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67544" y="1556792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467544" y="4245776"/>
            <a:ext cx="8136904" cy="2207560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467544" y="3861048"/>
            <a:ext cx="1958667" cy="45668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467544" y="4365104"/>
            <a:ext cx="8136904" cy="2007995"/>
          </a:xfrm>
          <a:prstGeom prst="roundRect">
            <a:avLst>
              <a:gd name="adj" fmla="val 9803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68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64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718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58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660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5" name="Rectangle 6"/>
          <p:cNvSpPr>
            <a:spLocks noChangeArrowheads="1"/>
          </p:cNvSpPr>
          <p:nvPr/>
        </p:nvSpPr>
        <p:spPr bwMode="auto">
          <a:xfrm>
            <a:off x="611560" y="2852936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고부가가치산업 및 미래산업을 선도할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기초 및 고급인력의 역량 강화 지원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Rectangle 9"/>
          <p:cNvSpPr>
            <a:spLocks noChangeArrowheads="1"/>
          </p:cNvSpPr>
          <p:nvPr/>
        </p:nvSpPr>
        <p:spPr bwMode="auto">
          <a:xfrm>
            <a:off x="611560" y="3140968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우수인력의 기업공급 및 활용 촉진을 통해 인력수급불균형 해소 및 기술혁신역량 확충</a:t>
            </a:r>
            <a:endParaRPr kumimoji="0" lang="ko-KR" altLang="en-US" sz="155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7" name="Rectangle 6"/>
          <p:cNvSpPr>
            <a:spLocks noChangeArrowheads="1"/>
          </p:cNvSpPr>
          <p:nvPr/>
        </p:nvSpPr>
        <p:spPr bwMode="auto">
          <a:xfrm>
            <a:off x="611560" y="4581128"/>
            <a:ext cx="756602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산업분야 전반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단체 및 기업 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3050" lvl="1" indent="184150" fontAlgn="auto"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세부사업별로 상이하며 과제당 평균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1~3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내외로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3050" lvl="1" indent="184150" fontAlgn="auto"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 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이내로 사업별 단계평가를 통해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차기단계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지원을 결정할 수 있음</a:t>
            </a:r>
          </a:p>
          <a:p>
            <a:pPr marL="273050" lvl="1" indent="184150" fontAlgn="auto"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초중고생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해외기술인력 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(12. 2, 4, 5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(12. 4, 5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(12. 5, 6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산학융합지구조성사업</a:t>
            </a:r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75" name="모서리가 둥근 직사각형 74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67" name="모서리가 둥근 직사각형 66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76" name="모서리가 둥근 직사각형 75"/>
          <p:cNvSpPr/>
          <p:nvPr/>
        </p:nvSpPr>
        <p:spPr>
          <a:xfrm>
            <a:off x="467544" y="4293096"/>
            <a:ext cx="8136904" cy="2088232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68" name="모서리가 둥근 직사각형 67"/>
          <p:cNvSpPr/>
          <p:nvPr/>
        </p:nvSpPr>
        <p:spPr>
          <a:xfrm>
            <a:off x="467544" y="3933056"/>
            <a:ext cx="1958667" cy="432000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69" name="모서리가 둥근 직사각형 68"/>
          <p:cNvSpPr/>
          <p:nvPr/>
        </p:nvSpPr>
        <p:spPr>
          <a:xfrm>
            <a:off x="467544" y="4365104"/>
            <a:ext cx="8136904" cy="1944216"/>
          </a:xfrm>
          <a:prstGeom prst="roundRect">
            <a:avLst>
              <a:gd name="adj" fmla="val 1007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467544" y="1556792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420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신규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180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억원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계속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240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억원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611560" y="2780928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t" anchorCtr="0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가는각진제목체" pitchFamily="18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산업단지와 대학을 공간적으로 통합하고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현장 중심의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산학융합형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교육시스템을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도입함으로써 산업 현장에서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R&amp;D-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인력양성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고용이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선순환되는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체계 구축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가는각진제목체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1560" y="4426565"/>
            <a:ext cx="777686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산업집적활성화 및 공장설립에 관한 법률 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항에 의한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지방자치단체의 장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공단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대통령령으로 정하는 관리기관 또는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대통령령으로 정하는 비영리법인</a:t>
            </a: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지원기간 총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(‘12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～’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16)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미정</a:t>
            </a:r>
            <a:endParaRPr kumimoji="0" lang="ko-KR" altLang="en-US" sz="1600" dirty="0" smtClean="0">
              <a:solidFill>
                <a:prstClr val="black"/>
              </a:solidFill>
              <a:latin typeface="맑은 고딕"/>
              <a:ea typeface="가는각진제목체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사업화연계기술개발사업 </a:t>
            </a:r>
            <a:r>
              <a:rPr lang="en-US" altLang="ko-KR" dirty="0" smtClean="0"/>
              <a:t>(</a:t>
            </a:r>
            <a:r>
              <a:rPr lang="ko-KR" altLang="en-US" dirty="0" smtClean="0"/>
              <a:t>사업화</a:t>
            </a:r>
            <a:r>
              <a:rPr lang="en-US" altLang="ko-KR" dirty="0" smtClean="0"/>
              <a:t>)</a:t>
            </a:r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34" name="모서리가 둥근 직사각형 33"/>
          <p:cNvSpPr/>
          <p:nvPr/>
        </p:nvSpPr>
        <p:spPr>
          <a:xfrm>
            <a:off x="467544" y="1556792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467544" y="4317784"/>
            <a:ext cx="8136904" cy="227956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3933056"/>
            <a:ext cx="1958667" cy="45668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7544" y="4437112"/>
            <a:ext cx="8136904" cy="2088232"/>
          </a:xfrm>
          <a:prstGeom prst="roundRect">
            <a:avLst>
              <a:gd name="adj" fmla="val 10427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270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171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99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611560" y="2780928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t" anchorCtr="0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국내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외에서 개발된 우수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유망기술에 대한 추가 기술개발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상품화개발 등 </a:t>
            </a:r>
            <a:r>
              <a:rPr kumimoji="0" lang="ko-KR" altLang="en-US" sz="158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사업화과정</a:t>
            </a:r>
            <a:endParaRPr kumimoji="0" lang="en-US" altLang="ko-KR" sz="158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지원을 통해 기술개발 성과의 사업화 촉진 및 기술혁신형 중소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중견기업 육성 </a:t>
            </a: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1560" y="4365010"/>
            <a:ext cx="914501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全 산업분야 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중소기업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중견기업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정부출연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전문생산기술연구소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</a:p>
          <a:p>
            <a:pPr marL="273050" lvl="1" indent="18415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en-US" altLang="ko-KR" sz="14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기관연계형</a:t>
            </a:r>
            <a:r>
              <a:rPr kumimoji="0" lang="en-US" altLang="ko-KR" sz="14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중소기업에 이전한 개발기술의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사업화개발을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지원하고자 하는 출연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연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)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및 </a:t>
            </a:r>
            <a:endParaRPr kumimoji="0" lang="en-US" altLang="ko-KR" sz="14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73050" lvl="1" indent="18415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전문생산기술연구소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대학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[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과제당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1.5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억원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]</a:t>
            </a:r>
          </a:p>
          <a:p>
            <a:pPr marL="273050" lvl="1" indent="18415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(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글로벌공동형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)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사업화대상 핵심기술과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사업화개발을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추진할 핵심역량을 보유하고 있는 </a:t>
            </a:r>
            <a:endParaRPr kumimoji="0" lang="en-US" altLang="ko-KR" sz="14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73050" lvl="1" indent="18415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중소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․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중견기업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[50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억원이내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/2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년이내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산학연 또는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BA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자격기관과의 컨소시엄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]</a:t>
            </a:r>
            <a:endParaRPr kumimoji="0" lang="en-US" altLang="ko-KR" sz="14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~8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9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국제공동기술개발사업</a:t>
            </a:r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35" name="모서리가 둥근 직사각형 34"/>
          <p:cNvSpPr/>
          <p:nvPr/>
        </p:nvSpPr>
        <p:spPr>
          <a:xfrm>
            <a:off x="467544" y="1556792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4293096"/>
            <a:ext cx="8136904" cy="2088232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7544" y="3933056"/>
            <a:ext cx="1958667" cy="432000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467544" y="4365104"/>
            <a:ext cx="8136904" cy="1944216"/>
          </a:xfrm>
          <a:prstGeom prst="roundRect">
            <a:avLst>
              <a:gd name="adj" fmla="val 8091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443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339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611560" y="2780928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t" anchorCtr="0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개방과 융합의 시대에 해외 우수 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자원의 활용으로 첨단기술개발 및 해외시장진출 </a:t>
            </a:r>
            <a:endParaRPr kumimoji="0" lang="en-US" altLang="ko-KR" sz="158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촉진을 통해 국내 산업구조 고도화에 기여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1560" y="4293096"/>
            <a:ext cx="835292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50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외국과의 공동연구를 통해 기술확보</a:t>
            </a:r>
            <a:r>
              <a:rPr kumimoji="0" lang="en-US" altLang="ko-KR" sz="1550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50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시장창출 등 국제협력의 시너지가  </a:t>
            </a:r>
            <a:endParaRPr kumimoji="0" lang="en-US" altLang="ko-KR" sz="1550" spc="-3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550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      </a:t>
            </a:r>
            <a:r>
              <a:rPr kumimoji="0" lang="ko-KR" altLang="en-US" sz="1550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큰 기술분야</a:t>
            </a:r>
            <a:endParaRPr kumimoji="0" lang="en-US" altLang="ko-KR" sz="1550" spc="-3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6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국내외 산학연 국제컨소시엄 형태로 신청하되</a:t>
            </a:r>
            <a:r>
              <a:rPr kumimoji="0" lang="en-US" altLang="ko-KR" sz="156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6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외국기관과 국내기업의 참여 필수</a:t>
            </a:r>
            <a:endParaRPr kumimoji="0" lang="en-US" altLang="ko-KR" sz="1560" spc="-9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360363" lvl="1" indent="-82550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외국과의 공동기술개발 자금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사업공고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(12.2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과제접수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(12.5,9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(12. 6, 10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(12. 7, 10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국제공동기술개발사업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세부사업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2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pic>
        <p:nvPicPr>
          <p:cNvPr id="80" name="Picture 48" descr="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300" y="3500438"/>
            <a:ext cx="866775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38" descr="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939" y="1108590"/>
            <a:ext cx="8391525" cy="2434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" name="Rectangle 4"/>
          <p:cNvSpPr>
            <a:spLocks noChangeArrowheads="1"/>
          </p:cNvSpPr>
          <p:nvPr/>
        </p:nvSpPr>
        <p:spPr bwMode="auto">
          <a:xfrm>
            <a:off x="919163" y="1616709"/>
            <a:ext cx="7744428" cy="16389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지식경제통합기술 청사진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14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대 분야를 중심으로  외국과의 공동연구를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/>
            </a:r>
            <a:b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</a:b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통해 기술확보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시장창출 등 국제협력의 시너지가 큰 기술분야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지원내용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전략기술개발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: 5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년 이내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연간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7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억 내외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수요기술개발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: 3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년 이내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연간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3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억 이내</a:t>
            </a:r>
            <a:endParaRPr kumimoji="0" lang="en-US" altLang="ko-KR" sz="14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글로벌 상용기술개발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: 3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년 이내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,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연간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5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억 내외</a:t>
            </a:r>
            <a:endParaRPr kumimoji="0" lang="en-US" altLang="ko-KR" sz="1400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pSp>
        <p:nvGrpSpPr>
          <p:cNvPr id="2" name="Group 61"/>
          <p:cNvGrpSpPr>
            <a:grpSpLocks/>
          </p:cNvGrpSpPr>
          <p:nvPr/>
        </p:nvGrpSpPr>
        <p:grpSpPr bwMode="auto">
          <a:xfrm>
            <a:off x="609600" y="1004485"/>
            <a:ext cx="7562850" cy="600075"/>
            <a:chOff x="384" y="779"/>
            <a:chExt cx="4764" cy="378"/>
          </a:xfrm>
        </p:grpSpPr>
        <p:pic>
          <p:nvPicPr>
            <p:cNvPr id="84" name="Picture 6" descr="4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4" y="779"/>
              <a:ext cx="4764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5" name="Text Box 7"/>
            <p:cNvSpPr txBox="1">
              <a:spLocks noChangeArrowheads="1"/>
            </p:cNvSpPr>
            <p:nvPr/>
          </p:nvSpPr>
          <p:spPr bwMode="auto">
            <a:xfrm>
              <a:off x="833" y="838"/>
              <a:ext cx="203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</a:pPr>
              <a:r>
                <a:rPr kumimoji="0" lang="ko-KR" altLang="en-US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국제공동기술개발사업</a:t>
              </a:r>
              <a:r>
                <a:rPr kumimoji="0" lang="en-US" altLang="ko-KR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(</a:t>
              </a:r>
              <a:r>
                <a:rPr kumimoji="0" lang="ko-KR" altLang="en-US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양자</a:t>
              </a:r>
              <a:r>
                <a:rPr kumimoji="0" lang="en-US" altLang="ko-KR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)</a:t>
              </a:r>
              <a:endParaRPr kumimoji="0" lang="ko-KR" altLang="en-US" sz="20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  <a:cs typeface="Arial" charset="0"/>
              </a:endParaRPr>
            </a:p>
          </p:txBody>
        </p:sp>
        <p:sp>
          <p:nvSpPr>
            <p:cNvPr id="86" name="Text Box 8"/>
            <p:cNvSpPr txBox="1">
              <a:spLocks noChangeArrowheads="1"/>
            </p:cNvSpPr>
            <p:nvPr/>
          </p:nvSpPr>
          <p:spPr bwMode="auto">
            <a:xfrm>
              <a:off x="545" y="815"/>
              <a:ext cx="101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2200" b="1">
                  <a:solidFill>
                    <a:prstClr val="white"/>
                  </a:solidFill>
                  <a:latin typeface="맑은 고딕"/>
                  <a:ea typeface="맑은 고딕"/>
                </a:rPr>
                <a:t>1</a:t>
              </a:r>
              <a:endParaRPr kumimoji="0" lang="en-US" altLang="ko-KR" sz="2200" b="1">
                <a:solidFill>
                  <a:srgbClr val="003399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3" name="Group 62"/>
          <p:cNvGrpSpPr>
            <a:grpSpLocks/>
          </p:cNvGrpSpPr>
          <p:nvPr/>
        </p:nvGrpSpPr>
        <p:grpSpPr bwMode="auto">
          <a:xfrm>
            <a:off x="609600" y="3525435"/>
            <a:ext cx="7562850" cy="600075"/>
            <a:chOff x="384" y="2367"/>
            <a:chExt cx="4764" cy="378"/>
          </a:xfrm>
        </p:grpSpPr>
        <p:pic>
          <p:nvPicPr>
            <p:cNvPr id="88" name="Picture 14" descr="4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4" y="2367"/>
              <a:ext cx="4764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" name="Text Box 15"/>
            <p:cNvSpPr txBox="1">
              <a:spLocks noChangeArrowheads="1"/>
            </p:cNvSpPr>
            <p:nvPr/>
          </p:nvSpPr>
          <p:spPr bwMode="auto">
            <a:xfrm>
              <a:off x="833" y="2435"/>
              <a:ext cx="2672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</a:pPr>
              <a:r>
                <a:rPr kumimoji="0" lang="ko-KR" altLang="en-US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국제공동기술개발사업</a:t>
              </a:r>
              <a:r>
                <a:rPr kumimoji="0" lang="en-US" altLang="ko-KR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(</a:t>
              </a:r>
              <a:r>
                <a:rPr kumimoji="0" lang="ko-KR" altLang="en-US" sz="2000" dirty="0" err="1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유레카</a:t>
              </a:r>
              <a:r>
                <a:rPr kumimoji="0" lang="en-US" altLang="ko-KR" sz="2000" dirty="0" smtClean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  <a:cs typeface="Arial" charset="0"/>
                </a:rPr>
                <a:t>, EU FP)</a:t>
              </a:r>
              <a:endParaRPr kumimoji="0" lang="ko-KR" altLang="en-US" sz="20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  <a:cs typeface="Arial" charset="0"/>
              </a:endParaRPr>
            </a:p>
          </p:txBody>
        </p:sp>
        <p:sp>
          <p:nvSpPr>
            <p:cNvPr id="90" name="Text Box 16"/>
            <p:cNvSpPr txBox="1">
              <a:spLocks noChangeArrowheads="1"/>
            </p:cNvSpPr>
            <p:nvPr/>
          </p:nvSpPr>
          <p:spPr bwMode="auto">
            <a:xfrm>
              <a:off x="545" y="2412"/>
              <a:ext cx="101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2200" b="1">
                  <a:solidFill>
                    <a:srgbClr val="FFFFFF"/>
                  </a:solidFill>
                  <a:latin typeface="맑은 고딕"/>
                  <a:ea typeface="맑은 고딕"/>
                </a:rPr>
                <a:t>2</a:t>
              </a:r>
              <a:endParaRPr kumimoji="0" lang="en-US" altLang="ko-KR" sz="2200" b="1">
                <a:solidFill>
                  <a:srgbClr val="006600"/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91" name="Picture 40" descr="23-2"/>
          <p:cNvPicPr>
            <a:picLocks noChangeAspect="1" noChangeArrowheads="1"/>
          </p:cNvPicPr>
          <p:nvPr/>
        </p:nvPicPr>
        <p:blipFill>
          <a:blip r:embed="rId7" cstate="print">
            <a:lum bright="12000"/>
          </a:blip>
          <a:srcRect/>
          <a:stretch>
            <a:fillRect/>
          </a:stretch>
        </p:blipFill>
        <p:spPr bwMode="auto">
          <a:xfrm>
            <a:off x="755576" y="1803707"/>
            <a:ext cx="153988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" name="Picture 44" descr="56"/>
          <p:cNvPicPr>
            <a:picLocks noChangeAspect="1" noChangeArrowheads="1"/>
          </p:cNvPicPr>
          <p:nvPr/>
        </p:nvPicPr>
        <p:blipFill>
          <a:blip r:embed="rId8" cstate="print">
            <a:lum contrast="12000"/>
          </a:blip>
          <a:srcRect/>
          <a:stretch>
            <a:fillRect/>
          </a:stretch>
        </p:blipFill>
        <p:spPr bwMode="auto">
          <a:xfrm>
            <a:off x="766763" y="4157583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" name="Picture 45" descr="56"/>
          <p:cNvPicPr>
            <a:picLocks noChangeAspect="1" noChangeArrowheads="1"/>
          </p:cNvPicPr>
          <p:nvPr/>
        </p:nvPicPr>
        <p:blipFill>
          <a:blip r:embed="rId8" cstate="print">
            <a:lum contrast="12000"/>
          </a:blip>
          <a:srcRect/>
          <a:stretch>
            <a:fillRect/>
          </a:stretch>
        </p:blipFill>
        <p:spPr bwMode="auto">
          <a:xfrm>
            <a:off x="766763" y="4454867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" name="Picture 40" descr="23-2"/>
          <p:cNvPicPr>
            <a:picLocks noChangeAspect="1" noChangeArrowheads="1"/>
          </p:cNvPicPr>
          <p:nvPr/>
        </p:nvPicPr>
        <p:blipFill>
          <a:blip r:embed="rId7" cstate="print">
            <a:lum bright="12000"/>
          </a:blip>
          <a:srcRect/>
          <a:stretch>
            <a:fillRect/>
          </a:stretch>
        </p:blipFill>
        <p:spPr bwMode="auto">
          <a:xfrm>
            <a:off x="755576" y="2467217"/>
            <a:ext cx="153988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" name="Rectangle 4"/>
          <p:cNvSpPr>
            <a:spLocks noChangeArrowheads="1"/>
          </p:cNvSpPr>
          <p:nvPr/>
        </p:nvSpPr>
        <p:spPr bwMode="auto">
          <a:xfrm>
            <a:off x="919163" y="3991833"/>
            <a:ext cx="7207422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지원조건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[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유레카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]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유레카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정회국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최소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2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개국 이상의 산학연이 참여한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컨소시움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구성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지원내용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[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유레카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]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24" name="Group 55"/>
          <p:cNvGraphicFramePr>
            <a:graphicFrameLocks noGrp="1"/>
          </p:cNvGraphicFramePr>
          <p:nvPr/>
        </p:nvGraphicFramePr>
        <p:xfrm>
          <a:off x="899592" y="4635842"/>
          <a:ext cx="7526611" cy="1219200"/>
        </p:xfrm>
        <a:graphic>
          <a:graphicData uri="http://schemas.openxmlformats.org/drawingml/2006/table">
            <a:tbl>
              <a:tblPr/>
              <a:tblGrid>
                <a:gridCol w="1328226"/>
                <a:gridCol w="1517972"/>
                <a:gridCol w="1454722"/>
                <a:gridCol w="1517972"/>
                <a:gridCol w="1707719"/>
              </a:tblGrid>
              <a:tr h="138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중장기 대형과제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단기 소형과제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유레카 분류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0C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클러스터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(Cluster)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엄브렐러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(Umbrella)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인디비쥬얼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(Individual)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유로스타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Eurostar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</a:tr>
              <a:tr h="138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지원기간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0C9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1~3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 이내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</a:tr>
              <a:tr h="138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지원금액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0C9F4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억원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내외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D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6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과제접수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0C9F4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분기별 접수 및 평가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FE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" name="Picture 44" descr="56"/>
          <p:cNvPicPr>
            <a:picLocks noChangeAspect="1" noChangeArrowheads="1"/>
          </p:cNvPicPr>
          <p:nvPr/>
        </p:nvPicPr>
        <p:blipFill>
          <a:blip r:embed="rId8" cstate="print">
            <a:lum contrast="12000"/>
          </a:blip>
          <a:srcRect/>
          <a:stretch>
            <a:fillRect/>
          </a:stretch>
        </p:blipFill>
        <p:spPr bwMode="auto">
          <a:xfrm>
            <a:off x="766826" y="6030136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5" descr="56"/>
          <p:cNvPicPr>
            <a:picLocks noChangeAspect="1" noChangeArrowheads="1"/>
          </p:cNvPicPr>
          <p:nvPr/>
        </p:nvPicPr>
        <p:blipFill>
          <a:blip r:embed="rId8" cstate="print">
            <a:lum contrast="12000"/>
          </a:blip>
          <a:srcRect/>
          <a:stretch>
            <a:fillRect/>
          </a:stretch>
        </p:blipFill>
        <p:spPr bwMode="auto">
          <a:xfrm>
            <a:off x="766826" y="632742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919226" y="5864386"/>
            <a:ext cx="6638164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지원조건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[EU FP]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EU FP(Framework Program)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에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/>
                <a:ea typeface="맑은 고딕"/>
              </a:rPr>
              <a:t>참여가 확정된 국내 산학연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지원내용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[EU FP]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: 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년 이내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억 내외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광역경제권선도산업육성사업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46" name="모서리가 둥근 직사각형 45"/>
          <p:cNvSpPr/>
          <p:nvPr/>
        </p:nvSpPr>
        <p:spPr>
          <a:xfrm>
            <a:off x="467544" y="4036289"/>
            <a:ext cx="8136904" cy="242358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67544" y="3573778"/>
            <a:ext cx="1958667" cy="45668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467544" y="4034971"/>
            <a:ext cx="8136904" cy="2232248"/>
          </a:xfrm>
          <a:prstGeom prst="roundRect">
            <a:avLst>
              <a:gd name="adj" fmla="val 10427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grpSp>
        <p:nvGrpSpPr>
          <p:cNvPr id="2" name="그룹 15"/>
          <p:cNvGrpSpPr/>
          <p:nvPr/>
        </p:nvGrpSpPr>
        <p:grpSpPr>
          <a:xfrm>
            <a:off x="467544" y="1014396"/>
            <a:ext cx="8136904" cy="864096"/>
            <a:chOff x="467544" y="1014396"/>
            <a:chExt cx="8136904" cy="864096"/>
          </a:xfrm>
        </p:grpSpPr>
        <p:sp>
          <p:nvSpPr>
            <p:cNvPr id="38" name="모서리가 둥근 직사각형 37"/>
            <p:cNvSpPr/>
            <p:nvPr/>
          </p:nvSpPr>
          <p:spPr>
            <a:xfrm>
              <a:off x="467544" y="1374436"/>
              <a:ext cx="8136904" cy="504056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467544" y="1014396"/>
              <a:ext cx="1958667" cy="432000"/>
            </a:xfrm>
            <a:prstGeom prst="roundRect">
              <a:avLst>
                <a:gd name="adj" fmla="val 46905"/>
              </a:avLst>
            </a:prstGeom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b="1" dirty="0" smtClean="0">
                  <a:solidFill>
                    <a:prstClr val="white"/>
                  </a:solidFill>
                </a:rPr>
                <a:t>지원규모</a:t>
              </a: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467544" y="1446444"/>
              <a:ext cx="8136904" cy="360040"/>
            </a:xfrm>
            <a:prstGeom prst="roundRect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4000">
                  <a:schemeClr val="bg2">
                    <a:lumMod val="20000"/>
                    <a:lumOff val="80000"/>
                    <a:alpha val="3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611560" y="1446444"/>
              <a:ext cx="7566025" cy="350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Tx/>
                <a:buBlip>
                  <a:blip r:embed="rId4"/>
                </a:buBlip>
                <a:defRPr/>
              </a:pP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총 사업비 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kumimoji="0" lang="en-US" altLang="ko-KR" sz="1600" b="1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2,850</a:t>
              </a:r>
              <a:r>
                <a:rPr kumimoji="0" lang="ko-KR" altLang="en-US" sz="1600" b="1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억원</a:t>
              </a:r>
              <a:r>
                <a:rPr kumimoji="0" lang="ko-KR" altLang="en-US" sz="1600" b="1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신규사업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그룹 16"/>
          <p:cNvGrpSpPr/>
          <p:nvPr/>
        </p:nvGrpSpPr>
        <p:grpSpPr>
          <a:xfrm>
            <a:off x="467544" y="2090728"/>
            <a:ext cx="8136904" cy="1296144"/>
            <a:chOff x="467544" y="2348880"/>
            <a:chExt cx="8136904" cy="1296144"/>
          </a:xfrm>
        </p:grpSpPr>
        <p:sp>
          <p:nvSpPr>
            <p:cNvPr id="42" name="모서리가 둥근 직사각형 41"/>
            <p:cNvSpPr/>
            <p:nvPr/>
          </p:nvSpPr>
          <p:spPr>
            <a:xfrm>
              <a:off x="467544" y="2708920"/>
              <a:ext cx="8136904" cy="936104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467544" y="2348880"/>
              <a:ext cx="1958667" cy="432000"/>
            </a:xfrm>
            <a:prstGeom prst="roundRect">
              <a:avLst>
                <a:gd name="adj" fmla="val 49654"/>
              </a:avLst>
            </a:prstGeom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b="1" dirty="0" smtClean="0">
                  <a:solidFill>
                    <a:prstClr val="white"/>
                  </a:solidFill>
                </a:rPr>
                <a:t>사업개요</a:t>
              </a: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467544" y="2780928"/>
              <a:ext cx="8136904" cy="792088"/>
            </a:xfrm>
            <a:prstGeom prst="roundRect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50000">
                  <a:schemeClr val="bg2">
                    <a:lumMod val="20000"/>
                    <a:lumOff val="80000"/>
                    <a:alpha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Rectangle 6"/>
            <p:cNvSpPr>
              <a:spLocks noChangeArrowheads="1"/>
            </p:cNvSpPr>
            <p:nvPr/>
          </p:nvSpPr>
          <p:spPr bwMode="auto">
            <a:xfrm>
              <a:off x="611560" y="2852936"/>
              <a:ext cx="7566025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anchor="ctr"/>
            <a:lstStyle/>
            <a:p>
              <a:pPr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Tx/>
                <a:buBlip>
                  <a:blip r:embed="rId4"/>
                </a:buBlip>
                <a:defRPr/>
              </a:pP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광역경제권 발전을 위해 </a:t>
              </a:r>
              <a:r>
                <a:rPr kumimoji="0" lang="ko-KR" altLang="en-US" sz="1600" kern="1100" spc="-9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미래성장동력 창출과 주력산업의 글로벌 경쟁력 강화를 통한</a:t>
              </a:r>
              <a:endParaRPr kumimoji="0" lang="en-US" altLang="ko-KR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kern="1100" spc="-9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  <a:r>
                <a:rPr kumimoji="0" lang="ko-KR" altLang="en-US" sz="1600" kern="1100" spc="-9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일자리 창출 및 지역경제 활성화 도모</a:t>
              </a:r>
              <a:endPara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71472" y="4090652"/>
            <a:ext cx="796096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1600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개권역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22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선도산업 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(40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프로젝트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1163638" algn="l"/>
                <a:tab pos="1258888" algn="l"/>
              </a:tabLs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tabLst>
                <a:tab pos="1163638" algn="l"/>
                <a:tab pos="1258888" algn="l"/>
              </a:tabLs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지역발전 지원기관 등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주관기관은 반드시 기업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단독참여 불가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4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tabLst>
                <a:tab pos="1163638" algn="l"/>
                <a:tab pos="1258888" algn="l"/>
              </a:tabLs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산업생태계지원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이상의 지역발전 지원기관이 참여하는 컨소시엄 형태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58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년내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글로벌 경쟁력을 갖추기 위한 유망품목 개발 및 유망품목을 개발하기 위한</a:t>
            </a:r>
            <a:endParaRPr kumimoji="0" lang="en-US" altLang="ko-KR" sz="158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개월 이내로 연차평가를 통해 계속 지원여부 결정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 및 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(12.3~4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~)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광역경제권연계협력사업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38" name="모서리가 둥근 직사각형 37"/>
          <p:cNvSpPr/>
          <p:nvPr/>
        </p:nvSpPr>
        <p:spPr>
          <a:xfrm>
            <a:off x="467544" y="1556792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46905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49654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467544" y="4245776"/>
            <a:ext cx="8136904" cy="242358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67544" y="3861048"/>
            <a:ext cx="1958667" cy="45668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467544" y="4365104"/>
            <a:ext cx="8136904" cy="2232248"/>
          </a:xfrm>
          <a:prstGeom prst="roundRect">
            <a:avLst>
              <a:gd name="adj" fmla="val 10427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52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1,150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포함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Rectangle 6"/>
          <p:cNvSpPr>
            <a:spLocks noChangeArrowheads="1"/>
          </p:cNvSpPr>
          <p:nvPr/>
        </p:nvSpPr>
        <p:spPr bwMode="auto">
          <a:xfrm>
            <a:off x="611560" y="2852936"/>
            <a:ext cx="7566025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광역경제권 내 시도간 또는 광역경제권 간 시도의 연계협력 촉진과 다양한 분야의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지역간 협력사업 추진을 통해 시너지 효과 제고 및 광역경제권 발전 구체화 도모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11560" y="4293096"/>
            <a:ext cx="950505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광역경제권의 발전비전을 구체화를 기대할 수 있는 부문의 시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도간 연계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   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협력 사업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1163638" algn="l"/>
                <a:tab pos="1258888" algn="l"/>
              </a:tabLs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지자체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지역발전 지원기관</a:t>
            </a:r>
            <a:r>
              <a:rPr kumimoji="0" lang="en-US" altLang="ko-KR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 비영리 연구기관 등 광역시도 </a:t>
            </a:r>
            <a:endParaRPr kumimoji="0" lang="en-US" altLang="ko-KR" sz="159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tabLst>
                <a:tab pos="1163638" algn="l"/>
                <a:tab pos="1258888" algn="l"/>
              </a:tabLs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소재 기관 및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이상 기관이 참여한 컨소시엄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광역경제권 발전비전을 구체화하기 위한 기술개발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기업지원서비스</a:t>
            </a: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기획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네트워킹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문화관광 등 모든 유형의 사업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7813" lvl="1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개월 이내로 연차평가를 통해 계속 지원여부 결정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~)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12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지역연고산업육성사업</a:t>
            </a:r>
            <a:r>
              <a:rPr lang="en-US" altLang="ko-KR" dirty="0" smtClean="0"/>
              <a:t>(</a:t>
            </a:r>
            <a:r>
              <a:rPr dirty="0" smtClean="0"/>
              <a:t>지역특화산업</a:t>
            </a:r>
            <a:r>
              <a:rPr lang="en-US" altLang="ko-KR" dirty="0" smtClean="0"/>
              <a:t>)</a:t>
            </a:r>
            <a:endParaRPr dirty="0"/>
          </a:p>
        </p:txBody>
      </p:sp>
      <p:pic>
        <p:nvPicPr>
          <p:cNvPr id="31747" name="그림 30" descr="116.png"/>
          <p:cNvPicPr>
            <a:picLocks noChangeAspect="1"/>
          </p:cNvPicPr>
          <p:nvPr/>
        </p:nvPicPr>
        <p:blipFill>
          <a:blip r:embed="rId3" cstate="print"/>
          <a:srcRect l="16364" t="31786" r="75658" b="52322"/>
          <a:stretch>
            <a:fillRect/>
          </a:stretch>
        </p:blipFill>
        <p:spPr bwMode="auto">
          <a:xfrm>
            <a:off x="161925" y="185738"/>
            <a:ext cx="6572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모서리가 둥근 직사각형 33"/>
          <p:cNvSpPr/>
          <p:nvPr/>
        </p:nvSpPr>
        <p:spPr>
          <a:xfrm>
            <a:off x="468313" y="1413322"/>
            <a:ext cx="8135937" cy="5032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67544" y="1052736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지원규모</a:t>
            </a: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68313" y="1484759"/>
            <a:ext cx="8135937" cy="360363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68313" y="2420243"/>
            <a:ext cx="8135937" cy="93662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2060848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사업개요</a:t>
            </a: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8313" y="2493268"/>
            <a:ext cx="8135937" cy="792163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468313" y="3788544"/>
            <a:ext cx="8135937" cy="2650356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3429000"/>
            <a:ext cx="1958667" cy="432000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지원내용</a:t>
            </a: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8313" y="3861568"/>
            <a:ext cx="8135937" cy="2510657"/>
          </a:xfrm>
          <a:prstGeom prst="roundRect">
            <a:avLst>
              <a:gd name="adj" fmla="val 1007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611188" y="1484759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ko-KR" altLang="en-US" sz="1600" b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96</a:t>
            </a:r>
            <a:r>
              <a:rPr kumimoji="0" lang="ko-KR" altLang="en-US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484</a:t>
            </a:r>
            <a:r>
              <a:rPr kumimoji="0" lang="ko-KR" altLang="en-US" sz="16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611188" y="2420243"/>
            <a:ext cx="75660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/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55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대내외의 산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기업지원기관 간의 협력촉진과 연계강화를 통해 지역발전</a:t>
            </a:r>
            <a:endParaRPr kumimoji="0" lang="en-US" altLang="ko-KR" sz="1600" spc="-9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역량을 결집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확충하여 </a:t>
            </a:r>
            <a:r>
              <a:rPr kumimoji="0" lang="ko-KR" altLang="en-US" sz="1600" spc="-9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지역내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연고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특화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자원의 산업화로 지역경제활성화 및 고용창출에 </a:t>
            </a:r>
            <a:endParaRPr kumimoji="0" lang="en-US" altLang="ko-KR" sz="1600" spc="-9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기여함을 목적으로 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11189" y="3861048"/>
            <a:ext cx="8281292" cy="2285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지역전략산업 이외의 새로운 자원발굴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일자리 창출 및 소득증대를 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    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지역특화산업분야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수산업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임업 등의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중심은 제외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연구소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TP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지역혁신역량을 보유하고 기업지원이 가능한 기관</a:t>
            </a:r>
          </a:p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</a:p>
          <a:p>
            <a:pPr marL="273050" lvl="1" indent="184150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지원방식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국비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지방비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민간부담금 대응자금 방식</a:t>
            </a:r>
          </a:p>
          <a:p>
            <a:pPr marL="273050" lvl="1" indent="184150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지원기간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 내외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73050" lvl="1" indent="184150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사업단구성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주관기관 및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이상의 참여기관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수도권 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(11.12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신청서 제출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(12.1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(12. 2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~3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(12. 3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954107"/>
          </a:xfrm>
        </p:spPr>
        <p:txBody>
          <a:bodyPr/>
          <a:lstStyle/>
          <a:p>
            <a:r>
              <a:rPr lang="ko-KR" altLang="en-US" dirty="0" smtClean="0"/>
              <a:t>지역산업기술개발사업</a:t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35" name="모서리가 둥근 직사각형 34"/>
          <p:cNvSpPr/>
          <p:nvPr/>
        </p:nvSpPr>
        <p:spPr>
          <a:xfrm>
            <a:off x="467544" y="1484784"/>
            <a:ext cx="8136904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67544" y="1196752"/>
            <a:ext cx="1958667" cy="432000"/>
          </a:xfrm>
          <a:prstGeom prst="roundRect">
            <a:avLst>
              <a:gd name="adj" fmla="val 49654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467544" y="1628800"/>
            <a:ext cx="8136904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4245776"/>
            <a:ext cx="8136904" cy="2207560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7544" y="3861048"/>
            <a:ext cx="1958667" cy="45668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467544" y="4365104"/>
            <a:ext cx="8136904" cy="2007995"/>
          </a:xfrm>
          <a:prstGeom prst="roundRect">
            <a:avLst>
              <a:gd name="adj" fmla="val 9803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668.5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611560" y="2780928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t" anchorCtr="0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지역전략산업육성사업의 일환으로 지역별 특성을 반영하여 지정된 지역전략산업분야의 </a:t>
            </a:r>
            <a:endParaRPr kumimoji="0" lang="en-US" altLang="ko-KR" sz="1600" spc="-9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58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 지원을 통해 지역기업의 기술개발 역량을 강화하고 지역경제 활성화 유도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1560" y="4293096"/>
            <a:ext cx="9433048" cy="238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지역별 전략산업 분야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1163638" algn="l"/>
              </a:tabLst>
              <a:defRPr/>
            </a:pP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신청자격 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수도권을 제외 </a:t>
            </a:r>
            <a:r>
              <a:rPr kumimoji="0" lang="en-US" altLang="ko-KR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13</a:t>
            </a:r>
            <a:r>
              <a:rPr kumimoji="0" lang="ko-KR" altLang="en-US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시</a:t>
            </a:r>
            <a:r>
              <a:rPr kumimoji="0" lang="en-US" altLang="ko-KR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 지역별 특성을 반영한 전략산업</a:t>
            </a:r>
            <a:r>
              <a:rPr kumimoji="0" lang="en-US" altLang="ko-KR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특화분야</a:t>
            </a:r>
            <a:r>
              <a:rPr kumimoji="0" lang="en-US" altLang="ko-KR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kern="1100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 기업 </a:t>
            </a:r>
            <a:endParaRPr kumimoji="0" lang="en-US" altLang="ko-KR" sz="1600" kern="1100" spc="-9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1163638" algn="l"/>
              </a:tabLst>
              <a:defRPr/>
            </a:pP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창업한지 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이상인 기업 또는 해당지역 및 타 지역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수도권 포함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에 </a:t>
            </a:r>
            <a:endParaRPr kumimoji="0" lang="en-US" altLang="ko-KR" sz="1600" kern="1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indent="-8572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1254125" algn="l"/>
              </a:tabLst>
              <a:defRPr/>
            </a:pP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소재하는 대학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비영리연구기관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TP, 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지역특화센터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법인</a:t>
            </a:r>
            <a:r>
              <a:rPr kumimoji="0" lang="en-US" altLang="ko-KR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kern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지역혁신센터 등</a:t>
            </a:r>
            <a:endParaRPr kumimoji="0" lang="en-US" altLang="ko-KR" sz="1600" kern="1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지원내용</a:t>
            </a:r>
          </a:p>
          <a:p>
            <a:pPr marL="277813" lvl="1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맑은 고딕" pitchFamily="50" charset="-127"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지역별 전략산업 범위 내에서 지원하며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과제지정형과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자유공모형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기술개발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‘12.3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~11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계속과제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연차평가 및 사업비 지급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감성터치플랫폼개발 및 </a:t>
            </a:r>
            <a:r>
              <a:rPr lang="ko-KR" altLang="en-US" dirty="0" err="1" smtClean="0"/>
              <a:t>신산업화</a:t>
            </a:r>
            <a:r>
              <a:rPr lang="ko-KR" altLang="en-US" dirty="0" smtClean="0"/>
              <a:t> 지원사업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07588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1872208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디스플레이 등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출력 디바이스 대비 경쟁력이 취약한 입력 디바이스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터치센서 등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)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    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분야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핵심기술 개발을 통해 글로벌 경쟁력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확보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감성터치 관련 핵심기술개발 및 제품 신뢰성 및 인증기반구축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smtClean="0"/>
              <a:t>전자의료기기부품소재 산업화 기반구축사업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07588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1872208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58.87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전자의료기기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부품소재 개발 및 생산을 위한 산업화 기반조성을 통하여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첨단의료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기기산업의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글로벌 거점으로 육성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상용화기술개발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의료영상기기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생체신호기기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재활 및 복지기기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원격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                  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및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재택의료기기 등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031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err="1" smtClean="0"/>
              <a:t>첨단메디컬신소재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섬유</a:t>
            </a:r>
            <a:r>
              <a:rPr lang="en-US" altLang="ko-KR" dirty="0" smtClean="0"/>
              <a:t>) </a:t>
            </a:r>
            <a:r>
              <a:rPr lang="ko-KR" altLang="en-US" dirty="0" smtClean="0"/>
              <a:t>개발사업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21990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2088232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68.5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섬유업체의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사업 다각화 및 고부가가치 신소재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섬유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)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생산체제로의 전환을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촉진하기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위해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첨단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메디컬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소재의 국산화 및 수출산업화 지원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7920880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상용화기술개발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치료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/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수술용 섬유소재 개발사업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헬스케어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/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위생용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                      섬유소재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개발사업 등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547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dirty="0" err="1" smtClean="0"/>
              <a:t>탄소밸리구축사업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07588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1872208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탄소소재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관련 원천기술 및 응용기술 개발을 통한 국가 경쟁력의 원천인 핵심 소재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기술경쟁력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확보 및 비즈니스 신규 수요 창출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핵심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탄소소재원천기술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탄소소재응용기술개발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678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954107"/>
          </a:xfrm>
        </p:spPr>
        <p:txBody>
          <a:bodyPr/>
          <a:lstStyle/>
          <a:p>
            <a:r>
              <a:rPr lang="ko-KR" altLang="en-US" b="1" dirty="0" smtClean="0">
                <a:effectLst/>
              </a:rPr>
              <a:t>그린전기자동차차량부품개발 </a:t>
            </a:r>
            <a:r>
              <a:rPr lang="ko-KR" altLang="en-US" b="1" dirty="0">
                <a:effectLst/>
              </a:rPr>
              <a:t>및 연구기반구축사업</a:t>
            </a:r>
            <a:r>
              <a:rPr lang="ko-KR" altLang="en-US" dirty="0">
                <a:effectLst/>
              </a:rPr>
              <a:t/>
            </a:r>
            <a:br>
              <a:rPr lang="ko-KR" altLang="en-US" dirty="0">
                <a:effectLst/>
              </a:rPr>
            </a:b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07588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1872208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114.5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화석연료의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사용을 최소화한 친환경 전기자동차 기술강국으로 도약하고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세계적인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수준의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친환경차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클러스터와 전기자동차 글로벌 선도기업 육성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그린전기차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응용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기술개발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423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b="1" dirty="0" err="1" smtClean="0">
                <a:effectLst/>
              </a:rPr>
              <a:t>클린디젤자동차</a:t>
            </a:r>
            <a:r>
              <a:rPr lang="ko-KR" altLang="en-US" b="1" dirty="0" smtClean="0">
                <a:effectLst/>
              </a:rPr>
              <a:t> 핵심부품산업육성사업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075888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1872208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향후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5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년 이내의 현실적인 대안인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그린카로서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클린디젤자동차의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핵심부품 기술개발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및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조기 양산화로 글로벌 경쟁력을 확보하여 친환경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클린디젤자동차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부품산업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세계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4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위 달성 및 미래시장을 선점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클린디젤차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핵심부품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기술개발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(12.4~5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(12. 7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142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b="1" dirty="0" err="1">
                <a:effectLst/>
              </a:rPr>
              <a:t>수출전략형</a:t>
            </a:r>
            <a:r>
              <a:rPr lang="ko-KR" altLang="en-US" b="1" dirty="0">
                <a:effectLst/>
              </a:rPr>
              <a:t> </a:t>
            </a:r>
            <a:r>
              <a:rPr lang="en-US" altLang="ko-KR" b="1" dirty="0">
                <a:effectLst/>
              </a:rPr>
              <a:t>FGCV</a:t>
            </a:r>
            <a:r>
              <a:rPr lang="ko-KR" altLang="en-US" b="1" dirty="0" smtClean="0">
                <a:effectLst/>
              </a:rPr>
              <a:t>연구개발사업</a:t>
            </a:r>
            <a:r>
              <a:rPr lang="ko-KR" altLang="en-US" dirty="0">
                <a:effectLst/>
              </a:rPr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신규사업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21990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2016224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신규사업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FTA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시대의 상용차 국내시장 방어와 수출 경쟁력 강화를 위해 상용차부품산업을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신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성장동력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고부가가치산업으로 육성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365104"/>
            <a:ext cx="8136904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상용화부품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핵심요소기술개발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R&amp;D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 인프라구축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주행성능 실증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   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기반구축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904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b="1" dirty="0">
                <a:effectLst/>
              </a:rPr>
              <a:t>로봇산업 클러스터 </a:t>
            </a:r>
            <a:r>
              <a:rPr lang="ko-KR" altLang="en-US" b="1" dirty="0" smtClean="0">
                <a:effectLst/>
              </a:rPr>
              <a:t>조성사업</a:t>
            </a:r>
            <a:r>
              <a:rPr lang="ko-KR" altLang="en-US" dirty="0" smtClean="0">
                <a:effectLst/>
              </a:rPr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신규사업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21990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2016224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신규사업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로봇산업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R&amp;D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혁신과 기업역량 강화를 위한 집적화된 클러스터 조성으로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로봇산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업의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성장 동력원 및 글로벌 경쟁력을 강화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441304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로봇산업 상용화 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로봇혁신센터 기반구축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53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43" cy="523220"/>
          </a:xfrm>
        </p:spPr>
        <p:txBody>
          <a:bodyPr/>
          <a:lstStyle/>
          <a:p>
            <a:r>
              <a:rPr lang="ko-KR" altLang="en-US" b="1" dirty="0">
                <a:effectLst/>
              </a:rPr>
              <a:t>초광역연계 </a:t>
            </a:r>
            <a:r>
              <a:rPr lang="en-US" altLang="ko-KR" b="1" dirty="0">
                <a:effectLst/>
              </a:rPr>
              <a:t>3D </a:t>
            </a:r>
            <a:r>
              <a:rPr lang="ko-KR" altLang="en-US" b="1" dirty="0">
                <a:effectLst/>
              </a:rPr>
              <a:t>융합산업 </a:t>
            </a:r>
            <a:r>
              <a:rPr lang="ko-KR" altLang="en-US" b="1" dirty="0" smtClean="0">
                <a:effectLst/>
              </a:rPr>
              <a:t>육성</a:t>
            </a:r>
            <a:r>
              <a:rPr lang="ko-KR" altLang="en-US" dirty="0" smtClean="0">
                <a:effectLst/>
              </a:rPr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신규사업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21990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2016224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신규사업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7920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영상산업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영화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방송 등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)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이외의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他산업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분야에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3D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영상기술을 접목하여 고부가가치 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3D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융합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신산업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창출 및 육성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493632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제품화 및 기반기술개발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기술지원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센터구축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173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9"/>
            <a:ext cx="8424415" cy="892691"/>
          </a:xfrm>
        </p:spPr>
        <p:txBody>
          <a:bodyPr>
            <a:normAutofit fontScale="90000"/>
          </a:bodyPr>
          <a:lstStyle/>
          <a:p>
            <a:r>
              <a:rPr lang="ko-KR" altLang="en-US" b="1" dirty="0">
                <a:effectLst/>
              </a:rPr>
              <a:t>실감미디어산업 </a:t>
            </a:r>
            <a:r>
              <a:rPr lang="en-US" altLang="ko-KR" b="1" dirty="0">
                <a:effectLst/>
              </a:rPr>
              <a:t>R&amp;D</a:t>
            </a:r>
            <a:r>
              <a:rPr lang="ko-KR" altLang="en-US" b="1" dirty="0">
                <a:effectLst/>
              </a:rPr>
              <a:t>기반구축 및 </a:t>
            </a:r>
            <a:r>
              <a:rPr lang="ko-KR" altLang="en-US" b="1" dirty="0" smtClean="0">
                <a:effectLst/>
              </a:rPr>
              <a:t>성과확산사업</a:t>
            </a:r>
            <a:r>
              <a:rPr lang="ko-KR" altLang="en-US" dirty="0" smtClean="0">
                <a:effectLst/>
              </a:rPr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신규사업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1" name="그림 30" descr="116.png"/>
          <p:cNvPicPr>
            <a:picLocks noChangeAspect="1"/>
          </p:cNvPicPr>
          <p:nvPr/>
        </p:nvPicPr>
        <p:blipFill>
          <a:blip r:embed="rId3" cstate="print"/>
          <a:srcRect l="16363" t="31785" r="75657" b="52323"/>
          <a:stretch>
            <a:fillRect/>
          </a:stretch>
        </p:blipFill>
        <p:spPr>
          <a:xfrm>
            <a:off x="161894" y="186444"/>
            <a:ext cx="656722" cy="980886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467544" y="1556792"/>
            <a:ext cx="806489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지원규모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628800"/>
            <a:ext cx="8064896" cy="36004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7544" y="2708920"/>
            <a:ext cx="813690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사업개요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2780928"/>
            <a:ext cx="8136904" cy="792088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67544" y="4305440"/>
            <a:ext cx="8136904" cy="2219904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prstClr val="white"/>
                </a:solidFill>
              </a:rPr>
              <a:t>지원내용</a:t>
            </a:r>
            <a:endParaRPr kumimoji="0" lang="ko-KR" altLang="en-US" sz="2000" b="1" dirty="0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437112"/>
            <a:ext cx="8136904" cy="2016224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1560" y="1628800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(2012)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신규사업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0" y="2780928"/>
            <a:ext cx="813690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실감콘텐츠와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미디어분야의 개발을 통한 원천 및 상용화 기술확보를 통한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지역경제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발전과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국가 경쟁력 확보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1560" y="4493632"/>
            <a:ext cx="8136904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지원대상 분야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실감미디어 관련 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기반구축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성과확산사업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연구기관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기업 등 지원대상분야에 대한 역량을 보유한 기관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지원내용</a:t>
            </a: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지원유형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기술개발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기반조성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총사업기간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이내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추진일정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공고접수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협약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(12. 6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HY중고딕" pitchFamily="18" charset="-127"/>
                <a:ea typeface="가는각진제목체"/>
              </a:rPr>
              <a:t> 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* 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세부 지원내용은 사업기획에 따라 변경될 수 있음</a:t>
            </a:r>
            <a:endParaRPr kumimoji="0" lang="ko-KR" altLang="en-US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765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제목 56"/>
          <p:cNvSpPr>
            <a:spLocks noGrp="1"/>
          </p:cNvSpPr>
          <p:nvPr>
            <p:ph type="title"/>
          </p:nvPr>
        </p:nvSpPr>
        <p:spPr>
          <a:xfrm>
            <a:off x="900113" y="274638"/>
            <a:ext cx="8101012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산업기술연구기반구축</a:t>
            </a:r>
          </a:p>
        </p:txBody>
      </p:sp>
      <p:pic>
        <p:nvPicPr>
          <p:cNvPr id="8195" name="그림 30" descr="116.png"/>
          <p:cNvPicPr>
            <a:picLocks noChangeAspect="1"/>
          </p:cNvPicPr>
          <p:nvPr/>
        </p:nvPicPr>
        <p:blipFill>
          <a:blip r:embed="rId3" cstate="print"/>
          <a:srcRect l="16364" t="31786" r="75658" b="52322"/>
          <a:stretch>
            <a:fillRect/>
          </a:stretch>
        </p:blipFill>
        <p:spPr bwMode="auto">
          <a:xfrm>
            <a:off x="161925" y="185738"/>
            <a:ext cx="6572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모서리가 둥근 직사각형 33"/>
          <p:cNvSpPr/>
          <p:nvPr/>
        </p:nvSpPr>
        <p:spPr>
          <a:xfrm>
            <a:off x="468313" y="1557338"/>
            <a:ext cx="8064500" cy="5032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67544" y="1196752"/>
            <a:ext cx="1941333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지원규모</a:t>
            </a: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68313" y="1628775"/>
            <a:ext cx="8064500" cy="360363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4000">
                <a:schemeClr val="bg2">
                  <a:lumMod val="20000"/>
                  <a:lumOff val="80000"/>
                  <a:alpha val="3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68313" y="2708275"/>
            <a:ext cx="8135937" cy="93662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467544" y="2348880"/>
            <a:ext cx="1958667" cy="432000"/>
          </a:xfrm>
          <a:prstGeom prst="roundRect">
            <a:avLst>
              <a:gd name="adj" fmla="val 50000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사업개요</a:t>
            </a:r>
          </a:p>
        </p:txBody>
      </p:sp>
      <p:sp>
        <p:nvSpPr>
          <p:cNvPr id="40" name="모서리가 둥근 직사각형 39"/>
          <p:cNvSpPr/>
          <p:nvPr/>
        </p:nvSpPr>
        <p:spPr>
          <a:xfrm>
            <a:off x="468313" y="2781300"/>
            <a:ext cx="8135937" cy="792163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468313" y="4305300"/>
            <a:ext cx="8135937" cy="2292350"/>
          </a:xfrm>
          <a:prstGeom prst="roundRect">
            <a:avLst>
              <a:gd name="adj" fmla="val 813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467544" y="3933056"/>
            <a:ext cx="1958667" cy="444343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127000"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prstClr val="white"/>
                </a:solidFill>
              </a:rPr>
              <a:t>지원내용</a:t>
            </a:r>
          </a:p>
        </p:txBody>
      </p:sp>
      <p:sp>
        <p:nvSpPr>
          <p:cNvPr id="44" name="모서리가 둥근 직사각형 43"/>
          <p:cNvSpPr/>
          <p:nvPr/>
        </p:nvSpPr>
        <p:spPr>
          <a:xfrm>
            <a:off x="468313" y="4437063"/>
            <a:ext cx="8135937" cy="2087562"/>
          </a:xfrm>
          <a:prstGeom prst="roundRect">
            <a:avLst>
              <a:gd name="adj" fmla="val 12178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611188" y="1628775"/>
            <a:ext cx="75660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/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총 사업비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1,095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62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1,033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611188" y="2781300"/>
            <a:ext cx="7848600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/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연구시설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장비 등 기술개발에 필요한 인프라 구축을 지원하고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산업전반의 제조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</a:p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혁신에 영향을 미치는 디자인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엔지니어링 육성기반을 조성하여 지식경제 기술혁신</a:t>
            </a:r>
            <a:endParaRPr kumimoji="0" lang="en-US" altLang="ko-KR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역량강화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11188" y="4341813"/>
            <a:ext cx="10801350" cy="197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지원대상 분야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500" dirty="0">
                <a:solidFill>
                  <a:prstClr val="black"/>
                </a:solidFill>
                <a:latin typeface="맑은 고딕"/>
                <a:ea typeface="맑은 고딕"/>
              </a:rPr>
              <a:t>산업융합연구기반구축</a:t>
            </a:r>
            <a:r>
              <a:rPr kumimoji="0" lang="en-US" altLang="ko-KR" sz="15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500" dirty="0">
                <a:solidFill>
                  <a:prstClr val="black"/>
                </a:solidFill>
                <a:latin typeface="맑은 고딕"/>
                <a:ea typeface="맑은 고딕"/>
              </a:rPr>
              <a:t>디자인기반구축</a:t>
            </a:r>
            <a:r>
              <a:rPr kumimoji="0" lang="en-US" altLang="ko-KR" sz="15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500" dirty="0">
                <a:solidFill>
                  <a:prstClr val="black"/>
                </a:solidFill>
                <a:latin typeface="맑은 고딕"/>
                <a:ea typeface="맑은 고딕"/>
              </a:rPr>
              <a:t>엔지니어링기술진흥기반구축 등</a:t>
            </a:r>
            <a:endParaRPr kumimoji="0" lang="en-US" altLang="ko-KR" sz="15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신청자격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/>
                <a:ea typeface="맑은 고딕"/>
              </a:rPr>
              <a:t>대학</a:t>
            </a:r>
            <a:r>
              <a:rPr kumimoji="0" lang="en-US" altLang="ko-KR" sz="1600" spc="-9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spc="-90" dirty="0">
                <a:solidFill>
                  <a:prstClr val="black"/>
                </a:solidFill>
                <a:latin typeface="맑은 고딕"/>
                <a:ea typeface="맑은 고딕"/>
              </a:rPr>
              <a:t>업종별 단체 등 산업기술혁신촉진법에 의한 기술기반조성사업 실시 기관</a:t>
            </a:r>
            <a:endParaRPr kumimoji="0" lang="en-US" altLang="ko-KR" sz="1600" spc="-9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지원내용</a:t>
            </a:r>
            <a:endParaRPr kumimoji="0" lang="en-US" altLang="ko-KR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  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공고시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수행조건에 따라 기관단독 또는 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학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연 간의 공동개발형태로 수행되며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   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출연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기업 또는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지자체가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참여하는 경우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매칭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형태로 지원</a:t>
            </a:r>
            <a:endParaRPr kumimoji="0" lang="en-US" altLang="ko-KR" sz="160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  -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지원기간 및 금액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각 세부사업별 지원내용 참조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 *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상세 내용은 해당 세부사업 신규사업자 선정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/>
                <a:ea typeface="맑은 고딕"/>
              </a:rPr>
              <a:t>공고시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 안내 예정임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24936" cy="553998"/>
          </a:xfrm>
        </p:spPr>
        <p:txBody>
          <a:bodyPr/>
          <a:lstStyle/>
          <a:p>
            <a:r>
              <a:rPr lang="ko-KR" altLang="en-US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기타 문의사항 </a:t>
            </a:r>
            <a:r>
              <a:rPr lang="en-US" altLang="ko-KR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: </a:t>
            </a:r>
            <a:r>
              <a:rPr lang="en-US" altLang="ko-KR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ambria" pitchFamily="18" charset="0"/>
                <a:ea typeface="MS PGothic" pitchFamily="34" charset="-128"/>
              </a:rPr>
              <a:t>www.kiat.or.kr</a:t>
            </a:r>
            <a:r>
              <a:rPr lang="en-US" altLang="ko-KR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Kozuka Mincho Pro H" pitchFamily="18" charset="-128"/>
                <a:ea typeface="Kozuka Mincho Pro H" pitchFamily="18" charset="-128"/>
              </a:rPr>
              <a:t> </a:t>
            </a:r>
            <a:r>
              <a:rPr lang="en-US" altLang="ko-KR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   </a:t>
            </a:r>
            <a:r>
              <a:rPr lang="ko-KR" altLang="en-US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참여     </a:t>
            </a:r>
            <a:r>
              <a:rPr lang="en-US" altLang="ko-KR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Q&amp;A</a:t>
            </a:r>
            <a:r>
              <a:rPr lang="ko-KR" altLang="en-US" sz="3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 </a:t>
            </a:r>
            <a:endParaRPr lang="ko-KR" altLang="en-US" sz="30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6012160" y="620688"/>
            <a:ext cx="360040" cy="216024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오른쪽 화살표 6"/>
          <p:cNvSpPr/>
          <p:nvPr/>
        </p:nvSpPr>
        <p:spPr>
          <a:xfrm>
            <a:off x="7452320" y="620688"/>
            <a:ext cx="360040" cy="216024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그림 7" descr="제목 없음.bmp"/>
          <p:cNvPicPr>
            <a:picLocks noChangeAspect="1"/>
          </p:cNvPicPr>
          <p:nvPr/>
        </p:nvPicPr>
        <p:blipFill>
          <a:blip r:embed="rId2" cstate="print"/>
          <a:srcRect l="-858" b="5832"/>
          <a:stretch>
            <a:fillRect/>
          </a:stretch>
        </p:blipFill>
        <p:spPr>
          <a:xfrm>
            <a:off x="683568" y="1844824"/>
            <a:ext cx="7560840" cy="4633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모서리가 둥근 직사각형 8"/>
          <p:cNvSpPr/>
          <p:nvPr/>
        </p:nvSpPr>
        <p:spPr>
          <a:xfrm>
            <a:off x="5940152" y="3429000"/>
            <a:ext cx="648072" cy="432048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467544" y="1052736"/>
            <a:ext cx="8208912" cy="0"/>
          </a:xfrm>
          <a:prstGeom prst="line">
            <a:avLst/>
          </a:prstGeom>
          <a:ln w="254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827584" y="1150144"/>
            <a:ext cx="734481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dirty="0" smtClean="0">
                <a:solidFill>
                  <a:prstClr val="black"/>
                </a:solidFill>
              </a:rPr>
              <a:t>   - </a:t>
            </a:r>
            <a:r>
              <a:rPr kumimoji="0" lang="ko-KR" altLang="en-US" dirty="0" smtClean="0">
                <a:solidFill>
                  <a:prstClr val="black"/>
                </a:solidFill>
              </a:rPr>
              <a:t>콜 센터 </a:t>
            </a:r>
            <a:r>
              <a:rPr kumimoji="0" lang="en-US" altLang="ko-KR" dirty="0" smtClean="0">
                <a:solidFill>
                  <a:prstClr val="black"/>
                </a:solidFill>
              </a:rPr>
              <a:t>: 02-6009-3000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66991" y="1857364"/>
            <a:ext cx="4327525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6000" b="1" spc="-150" dirty="0">
                <a:solidFill>
                  <a:prstClr val="white"/>
                </a:solidFill>
                <a:latin typeface="맑은 고딕"/>
                <a:ea typeface="맑은 고딕"/>
              </a:rPr>
              <a:t>Thank You !</a:t>
            </a:r>
            <a:endParaRPr kumimoji="0" lang="ko-KR" altLang="en-US" sz="6000" b="1" spc="-15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4278" y="2733664"/>
            <a:ext cx="401295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spc="-150" dirty="0" smtClean="0">
                <a:solidFill>
                  <a:prstClr val="white"/>
                </a:solidFill>
                <a:latin typeface="맑은 고딕"/>
                <a:ea typeface="맑은 고딕"/>
              </a:rPr>
              <a:t>Ideas Changing the World</a:t>
            </a:r>
            <a:endParaRPr kumimoji="0" lang="ko-KR" altLang="en-US" sz="2800" spc="-15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0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834934"/>
            <a:ext cx="2886075" cy="1533525"/>
          </a:xfrm>
          <a:prstGeom prst="rect">
            <a:avLst/>
          </a:prstGeom>
        </p:spPr>
      </p:pic>
      <p:pic>
        <p:nvPicPr>
          <p:cNvPr id="24" name="그림 23" descr="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153561"/>
            <a:ext cx="2143140" cy="2704439"/>
          </a:xfrm>
          <a:prstGeom prst="rect">
            <a:avLst/>
          </a:prstGeom>
        </p:spPr>
      </p:pic>
      <p:pic>
        <p:nvPicPr>
          <p:cNvPr id="8" name="그림 7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53250" y="1357298"/>
            <a:ext cx="2190750" cy="4210050"/>
          </a:xfrm>
          <a:prstGeom prst="rect">
            <a:avLst/>
          </a:prstGeom>
        </p:spPr>
      </p:pic>
      <p:pic>
        <p:nvPicPr>
          <p:cNvPr id="9" name="그림 8" descr="00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86600" y="3643314"/>
            <a:ext cx="2057400" cy="2857500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701648" y="1714488"/>
            <a:ext cx="785818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44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</a:t>
            </a:r>
            <a:r>
              <a:rPr lang="en-US" altLang="ko-KR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en-US" altLang="ko-KR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한국</a:t>
            </a:r>
            <a:r>
              <a:rPr lang="ko-KR" altLang="en-US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에너지기술평가원</a:t>
            </a:r>
            <a:endParaRPr lang="en-US" altLang="ko-KR" sz="4000" b="1" spc="50" dirty="0" smtClean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3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(KETEP)</a:t>
            </a:r>
            <a:endParaRPr lang="en-US" altLang="ko-KR" sz="4000" b="1" spc="50" dirty="0" smtClean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3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838481" y="6307786"/>
            <a:ext cx="253787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altLang="ko-KR" sz="800" b="1" dirty="0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ea typeface="굴림" pitchFamily="50" charset="-127"/>
              </a:rPr>
              <a:t>Leading the way into a </a:t>
            </a:r>
            <a:r>
              <a:rPr lang="en-US" altLang="ko-KR" sz="800" b="1" dirty="0" smtClean="0">
                <a:solidFill>
                  <a:srgbClr val="66FF66"/>
                </a:solidFill>
                <a:latin typeface="Arial" pitchFamily="34" charset="0"/>
                <a:ea typeface="굴림" pitchFamily="50" charset="-127"/>
              </a:rPr>
              <a:t>Green Future</a:t>
            </a:r>
          </a:p>
          <a:p>
            <a:pPr algn="r"/>
            <a:r>
              <a:rPr lang="en-US" altLang="ko-KR" sz="800" b="1" dirty="0" smtClean="0">
                <a:solidFill>
                  <a:prstClr val="white">
                    <a:lumMod val="85000"/>
                  </a:prstClr>
                </a:solidFill>
                <a:latin typeface="Arial" pitchFamily="34" charset="0"/>
                <a:ea typeface="굴림" pitchFamily="50" charset="-127"/>
              </a:rPr>
              <a:t>through National Energy Technology Innovation</a:t>
            </a:r>
            <a:endParaRPr lang="ko-KR" altLang="ko-KR" sz="800" dirty="0" smtClean="0">
              <a:solidFill>
                <a:prstClr val="white">
                  <a:lumMod val="85000"/>
                </a:prstClr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 descr="logo0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58082" y="6350366"/>
            <a:ext cx="1614485" cy="288579"/>
          </a:xfrm>
          <a:prstGeom prst="rect">
            <a:avLst/>
          </a:prstGeom>
        </p:spPr>
      </p:pic>
      <p:pic>
        <p:nvPicPr>
          <p:cNvPr id="10" name="그림 9" descr="00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57554" y="3910793"/>
            <a:ext cx="1019175" cy="12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81491"/>
            <a:ext cx="2886075" cy="1533525"/>
          </a:xfrm>
          <a:prstGeom prst="rect">
            <a:avLst/>
          </a:prstGeom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828714" y="1000108"/>
            <a:ext cx="1519968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o-KR" altLang="en-US" sz="4400" b="1" spc="50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목 차</a:t>
            </a:r>
            <a:endParaRPr lang="en-US" altLang="ko-KR" sz="4400" b="1" spc="50" dirty="0" smtClean="0">
              <a:ln w="11430"/>
              <a:solidFill>
                <a:prstClr val="black">
                  <a:lumMod val="95000"/>
                  <a:lumOff val="5000"/>
                </a:prst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14517" y="1849758"/>
            <a:ext cx="5972193" cy="827423"/>
          </a:xfrm>
          <a:prstGeom prst="rect">
            <a:avLst/>
          </a:prstGeom>
        </p:spPr>
      </p:pic>
      <p:pic>
        <p:nvPicPr>
          <p:cNvPr id="26" name="그림 25" descr="b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14517" y="2610258"/>
            <a:ext cx="5972193" cy="827423"/>
          </a:xfrm>
          <a:prstGeom prst="rect">
            <a:avLst/>
          </a:prstGeom>
        </p:spPr>
      </p:pic>
      <p:pic>
        <p:nvPicPr>
          <p:cNvPr id="27" name="그림 26" descr="b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14517" y="3370758"/>
            <a:ext cx="5972193" cy="827423"/>
          </a:xfrm>
          <a:prstGeom prst="rect">
            <a:avLst/>
          </a:prstGeom>
        </p:spPr>
      </p:pic>
      <p:pic>
        <p:nvPicPr>
          <p:cNvPr id="28" name="그림 27" descr="b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14517" y="4130680"/>
            <a:ext cx="5972193" cy="82742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32541" y="2025185"/>
            <a:ext cx="1685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KETEP </a:t>
            </a:r>
            <a:r>
              <a:rPr kumimoji="0" lang="ko-KR" altLang="en-US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소개</a:t>
            </a:r>
            <a:endParaRPr kumimoji="0" lang="ko-KR" altLang="en-US" sz="24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62447" y="2012973"/>
            <a:ext cx="26802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</a:t>
            </a:r>
            <a:endParaRPr kumimoji="0"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632541" y="2782097"/>
            <a:ext cx="3980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2012</a:t>
            </a:r>
            <a:r>
              <a:rPr kumimoji="0" lang="ko-KR" altLang="en-US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년도 기획 및 추진방향</a:t>
            </a:r>
            <a:endParaRPr kumimoji="0" lang="ko-KR" altLang="en-US" sz="24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21624" y="2763638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</a:t>
            </a:r>
            <a:endParaRPr kumimoji="0"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32541" y="3528376"/>
            <a:ext cx="2441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사업별 지원계획</a:t>
            </a:r>
            <a:endParaRPr kumimoji="0" lang="ko-KR" altLang="en-US" sz="24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83493" y="3502538"/>
            <a:ext cx="43473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III</a:t>
            </a:r>
            <a:endParaRPr kumimoji="0"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632541" y="430372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기타사항</a:t>
            </a:r>
            <a:endParaRPr kumimoji="0" lang="ko-KR" altLang="en-US" sz="24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63081" y="4285678"/>
            <a:ext cx="47641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IV</a:t>
            </a:r>
            <a:endParaRPr kumimoji="0" lang="ko-KR" altLang="en-US" sz="2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그림 18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85199" y="2637642"/>
            <a:ext cx="1558799" cy="2995604"/>
          </a:xfrm>
          <a:prstGeom prst="rect">
            <a:avLst/>
          </a:prstGeom>
        </p:spPr>
      </p:pic>
      <p:pic>
        <p:nvPicPr>
          <p:cNvPr id="20" name="그림 19" descr="001.png"/>
          <p:cNvPicPr>
            <a:picLocks noChangeAspect="1"/>
          </p:cNvPicPr>
          <p:nvPr/>
        </p:nvPicPr>
        <p:blipFill>
          <a:blip r:embed="rId6" cstate="print"/>
          <a:srcRect b="11687"/>
          <a:stretch>
            <a:fillRect/>
          </a:stretch>
        </p:blipFill>
        <p:spPr>
          <a:xfrm>
            <a:off x="7858148" y="4137840"/>
            <a:ext cx="1285851" cy="157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81491"/>
            <a:ext cx="2886075" cy="1533525"/>
          </a:xfrm>
          <a:prstGeom prst="rect">
            <a:avLst/>
          </a:prstGeom>
        </p:spPr>
      </p:pic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2500306"/>
            <a:ext cx="7072362" cy="114300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57422" y="2739233"/>
            <a:ext cx="2435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KETEP </a:t>
            </a:r>
            <a:r>
              <a:rPr kumimoji="0" lang="ko-KR" altLang="en-US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소개</a:t>
            </a:r>
            <a:endParaRPr kumimoji="0" lang="ko-KR" altLang="en-US" sz="36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20396" y="2681282"/>
            <a:ext cx="312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</a:t>
            </a:r>
            <a:endParaRPr kumimoji="0" lang="ko-KR" altLang="en-US" sz="4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그림 18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85199" y="2637642"/>
            <a:ext cx="1558799" cy="2995604"/>
          </a:xfrm>
          <a:prstGeom prst="rect">
            <a:avLst/>
          </a:prstGeom>
        </p:spPr>
      </p:pic>
      <p:pic>
        <p:nvPicPr>
          <p:cNvPr id="20" name="그림 19" descr="001.png"/>
          <p:cNvPicPr>
            <a:picLocks noChangeAspect="1"/>
          </p:cNvPicPr>
          <p:nvPr/>
        </p:nvPicPr>
        <p:blipFill>
          <a:blip r:embed="rId6" cstate="print"/>
          <a:srcRect b="11687"/>
          <a:stretch>
            <a:fillRect/>
          </a:stretch>
        </p:blipFill>
        <p:spPr>
          <a:xfrm>
            <a:off x="7858148" y="4137840"/>
            <a:ext cx="1285851" cy="157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42888" y="285750"/>
            <a:ext cx="34291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charset="0"/>
              </a:rPr>
              <a:t>KETEP </a:t>
            </a:r>
            <a:r>
              <a:rPr kumimoji="0" lang="ko-KR" altLang="en-US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charset="0"/>
              </a:rPr>
              <a:t>설립근거 및 연혁</a:t>
            </a:r>
            <a:endParaRPr kumimoji="0" lang="en-US" altLang="ko-KR" sz="24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charset="0"/>
            </a:endParaRPr>
          </a:p>
        </p:txBody>
      </p:sp>
      <p:grpSp>
        <p:nvGrpSpPr>
          <p:cNvPr id="2" name="Group 61"/>
          <p:cNvGrpSpPr>
            <a:grpSpLocks/>
          </p:cNvGrpSpPr>
          <p:nvPr/>
        </p:nvGrpSpPr>
        <p:grpSpPr bwMode="auto">
          <a:xfrm>
            <a:off x="786045" y="1591895"/>
            <a:ext cx="8167630" cy="638208"/>
            <a:chOff x="385" y="956"/>
            <a:chExt cx="4990" cy="1772"/>
          </a:xfrm>
        </p:grpSpPr>
        <p:sp>
          <p:nvSpPr>
            <p:cNvPr id="57384" name="AutoShape 55"/>
            <p:cNvSpPr>
              <a:spLocks noChangeArrowheads="1"/>
            </p:cNvSpPr>
            <p:nvPr/>
          </p:nvSpPr>
          <p:spPr bwMode="auto">
            <a:xfrm>
              <a:off x="385" y="956"/>
              <a:ext cx="4990" cy="177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7385" name="AutoShape 56"/>
            <p:cNvSpPr>
              <a:spLocks noChangeArrowheads="1"/>
            </p:cNvSpPr>
            <p:nvPr/>
          </p:nvSpPr>
          <p:spPr bwMode="auto">
            <a:xfrm>
              <a:off x="427" y="992"/>
              <a:ext cx="4906" cy="1700"/>
            </a:xfrm>
            <a:prstGeom prst="roundRect">
              <a:avLst>
                <a:gd name="adj" fmla="val 14884"/>
              </a:avLst>
            </a:prstGeom>
            <a:gradFill rotWithShape="1">
              <a:gsLst>
                <a:gs pos="0">
                  <a:srgbClr val="DEEBAF"/>
                </a:gs>
                <a:gs pos="100000">
                  <a:srgbClr val="AFB98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2" name="AutoShape 57"/>
            <p:cNvSpPr>
              <a:spLocks noChangeArrowheads="1"/>
            </p:cNvSpPr>
            <p:nvPr/>
          </p:nvSpPr>
          <p:spPr bwMode="auto">
            <a:xfrm>
              <a:off x="529" y="1009"/>
              <a:ext cx="4715" cy="22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57382" name="Picture 59" descr="g_s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3" y="1356312"/>
            <a:ext cx="2288246" cy="113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WordArt 60"/>
          <p:cNvSpPr>
            <a:spLocks noChangeArrowheads="1" noChangeShapeType="1" noTextEdit="1"/>
          </p:cNvSpPr>
          <p:nvPr/>
        </p:nvSpPr>
        <p:spPr bwMode="auto">
          <a:xfrm>
            <a:off x="745682" y="1542926"/>
            <a:ext cx="1137871" cy="52673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5380"/>
              </a:avLst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kern="10" dirty="0">
                <a:ln w="9525">
                  <a:noFill/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25400" dir="10800000" algn="ctr" rotWithShape="0">
                    <a:prstClr val="black">
                      <a:alpha val="50000"/>
                    </a:prstClr>
                  </a:outerShdw>
                </a:effectLst>
                <a:latin typeface="HY견고딕"/>
                <a:ea typeface="HY견고딕"/>
              </a:rPr>
              <a:t>2008. 8</a:t>
            </a:r>
            <a:r>
              <a:rPr kumimoji="0" lang="ko-KR" altLang="en-US" sz="3200" kern="10" dirty="0">
                <a:ln w="9525">
                  <a:noFill/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25400" dir="10800000" algn="ctr" rotWithShape="0">
                    <a:prstClr val="black">
                      <a:alpha val="50000"/>
                    </a:prstClr>
                  </a:outerShdw>
                </a:effectLst>
                <a:latin typeface="HY견고딕"/>
                <a:ea typeface="HY견고딕"/>
              </a:rPr>
              <a:t>월</a:t>
            </a:r>
          </a:p>
        </p:txBody>
      </p:sp>
      <p:pic>
        <p:nvPicPr>
          <p:cNvPr id="57351" name="Picture 110" descr="na_c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5184" y="1820390"/>
            <a:ext cx="212784" cy="208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2" name="직사각형 33"/>
          <p:cNvSpPr>
            <a:spLocks noChangeArrowheads="1"/>
          </p:cNvSpPr>
          <p:nvPr/>
        </p:nvSpPr>
        <p:spPr bwMode="auto">
          <a:xfrm>
            <a:off x="2889007" y="1639540"/>
            <a:ext cx="496932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에너지</a:t>
            </a:r>
            <a:r>
              <a:rPr kumimoji="0"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R&amp;D </a:t>
            </a: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전담조직</a:t>
            </a:r>
            <a:r>
              <a:rPr kumimoji="0"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(4</a:t>
            </a: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개</a:t>
            </a:r>
            <a:r>
              <a:rPr kumimoji="0"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기관</a:t>
            </a:r>
            <a:r>
              <a:rPr kumimoji="0"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통합 결정</a:t>
            </a:r>
          </a:p>
        </p:txBody>
      </p:sp>
      <p:grpSp>
        <p:nvGrpSpPr>
          <p:cNvPr id="4" name="Group 61"/>
          <p:cNvGrpSpPr>
            <a:grpSpLocks/>
          </p:cNvGrpSpPr>
          <p:nvPr/>
        </p:nvGrpSpPr>
        <p:grpSpPr bwMode="auto">
          <a:xfrm>
            <a:off x="786045" y="2379806"/>
            <a:ext cx="8167630" cy="638208"/>
            <a:chOff x="385" y="956"/>
            <a:chExt cx="4990" cy="1772"/>
          </a:xfrm>
        </p:grpSpPr>
        <p:sp>
          <p:nvSpPr>
            <p:cNvPr id="57379" name="AutoShape 55"/>
            <p:cNvSpPr>
              <a:spLocks noChangeArrowheads="1"/>
            </p:cNvSpPr>
            <p:nvPr/>
          </p:nvSpPr>
          <p:spPr bwMode="auto">
            <a:xfrm>
              <a:off x="385" y="956"/>
              <a:ext cx="4990" cy="177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7380" name="AutoShape 56"/>
            <p:cNvSpPr>
              <a:spLocks noChangeArrowheads="1"/>
            </p:cNvSpPr>
            <p:nvPr/>
          </p:nvSpPr>
          <p:spPr bwMode="auto">
            <a:xfrm>
              <a:off x="427" y="992"/>
              <a:ext cx="4906" cy="1700"/>
            </a:xfrm>
            <a:prstGeom prst="roundRect">
              <a:avLst>
                <a:gd name="adj" fmla="val 14884"/>
              </a:avLst>
            </a:prstGeom>
            <a:gradFill rotWithShape="1">
              <a:gsLst>
                <a:gs pos="0">
                  <a:srgbClr val="DEEBAF"/>
                </a:gs>
                <a:gs pos="100000">
                  <a:srgbClr val="AFB98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AutoShape 57"/>
            <p:cNvSpPr>
              <a:spLocks noChangeArrowheads="1"/>
            </p:cNvSpPr>
            <p:nvPr/>
          </p:nvSpPr>
          <p:spPr bwMode="auto">
            <a:xfrm>
              <a:off x="529" y="1008"/>
              <a:ext cx="4715" cy="22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" name="Group 58"/>
          <p:cNvGrpSpPr>
            <a:grpSpLocks/>
          </p:cNvGrpSpPr>
          <p:nvPr/>
        </p:nvGrpSpPr>
        <p:grpSpPr bwMode="auto">
          <a:xfrm>
            <a:off x="50143" y="2144223"/>
            <a:ext cx="2288246" cy="1137743"/>
            <a:chOff x="295" y="663"/>
            <a:chExt cx="1464" cy="756"/>
          </a:xfrm>
        </p:grpSpPr>
        <p:pic>
          <p:nvPicPr>
            <p:cNvPr id="57377" name="Picture 59" descr="g_s0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663"/>
              <a:ext cx="146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WordArt 60"/>
            <p:cNvSpPr>
              <a:spLocks noChangeArrowheads="1" noChangeShapeType="1" noTextEdit="1"/>
            </p:cNvSpPr>
            <p:nvPr/>
          </p:nvSpPr>
          <p:spPr bwMode="auto">
            <a:xfrm>
              <a:off x="740" y="787"/>
              <a:ext cx="728" cy="35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538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200" kern="10" dirty="0">
                  <a:ln w="9525">
                    <a:noFill/>
                    <a:round/>
                    <a:headEnd/>
                    <a:tailEnd/>
                  </a:ln>
                  <a:solidFill>
                    <a:prstClr val="white"/>
                  </a:solidFill>
                  <a:effectLst>
                    <a:outerShdw dist="25400" dir="10800000" algn="ctr" rotWithShape="0">
                      <a:prstClr val="black">
                        <a:alpha val="50000"/>
                      </a:prstClr>
                    </a:outerShdw>
                  </a:effectLst>
                  <a:latin typeface="HY견고딕"/>
                  <a:ea typeface="HY견고딕"/>
                </a:rPr>
                <a:t>2009. 1</a:t>
              </a:r>
              <a:r>
                <a:rPr kumimoji="0" lang="ko-KR" altLang="en-US" sz="3200" kern="10" dirty="0">
                  <a:ln w="9525">
                    <a:noFill/>
                    <a:round/>
                    <a:headEnd/>
                    <a:tailEnd/>
                  </a:ln>
                  <a:solidFill>
                    <a:prstClr val="white"/>
                  </a:solidFill>
                  <a:effectLst>
                    <a:outerShdw dist="25400" dir="10800000" algn="ctr" rotWithShape="0">
                      <a:prstClr val="black">
                        <a:alpha val="50000"/>
                      </a:prstClr>
                    </a:outerShdw>
                  </a:effectLst>
                  <a:latin typeface="HY견고딕"/>
                  <a:ea typeface="HY견고딕"/>
                </a:rPr>
                <a:t>월</a:t>
              </a:r>
            </a:p>
          </p:txBody>
        </p:sp>
      </p:grpSp>
      <p:pic>
        <p:nvPicPr>
          <p:cNvPr id="57355" name="Picture 110" descr="na_c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7001" y="2608301"/>
            <a:ext cx="212784" cy="208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6" name="직사각형 39"/>
          <p:cNvSpPr>
            <a:spLocks noChangeArrowheads="1"/>
          </p:cNvSpPr>
          <p:nvPr/>
        </p:nvSpPr>
        <p:spPr bwMode="auto">
          <a:xfrm>
            <a:off x="2880824" y="2427451"/>
            <a:ext cx="4432360" cy="502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한국에너지기술평가원 설립근거 마련</a:t>
            </a:r>
          </a:p>
        </p:txBody>
      </p:sp>
      <p:pic>
        <p:nvPicPr>
          <p:cNvPr id="57357" name="Picture 66" descr="7-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11636" y="2386638"/>
            <a:ext cx="1149033" cy="559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807323" y="3230750"/>
            <a:ext cx="8167630" cy="638208"/>
            <a:chOff x="385" y="956"/>
            <a:chExt cx="4990" cy="1772"/>
          </a:xfrm>
        </p:grpSpPr>
        <p:sp>
          <p:nvSpPr>
            <p:cNvPr id="57374" name="AutoShape 55"/>
            <p:cNvSpPr>
              <a:spLocks noChangeArrowheads="1"/>
            </p:cNvSpPr>
            <p:nvPr/>
          </p:nvSpPr>
          <p:spPr bwMode="auto">
            <a:xfrm>
              <a:off x="385" y="956"/>
              <a:ext cx="4990" cy="177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7375" name="AutoShape 56"/>
            <p:cNvSpPr>
              <a:spLocks noChangeArrowheads="1"/>
            </p:cNvSpPr>
            <p:nvPr/>
          </p:nvSpPr>
          <p:spPr bwMode="auto">
            <a:xfrm>
              <a:off x="427" y="992"/>
              <a:ext cx="4906" cy="1700"/>
            </a:xfrm>
            <a:prstGeom prst="roundRect">
              <a:avLst>
                <a:gd name="adj" fmla="val 14884"/>
              </a:avLst>
            </a:prstGeom>
            <a:gradFill rotWithShape="1">
              <a:gsLst>
                <a:gs pos="0">
                  <a:srgbClr val="DEEBAF"/>
                </a:gs>
                <a:gs pos="100000">
                  <a:srgbClr val="AFB98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57"/>
            <p:cNvSpPr>
              <a:spLocks noChangeArrowheads="1"/>
            </p:cNvSpPr>
            <p:nvPr/>
          </p:nvSpPr>
          <p:spPr bwMode="auto">
            <a:xfrm>
              <a:off x="529" y="1007"/>
              <a:ext cx="4715" cy="21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7" name="Group 58"/>
          <p:cNvGrpSpPr>
            <a:grpSpLocks/>
          </p:cNvGrpSpPr>
          <p:nvPr/>
        </p:nvGrpSpPr>
        <p:grpSpPr bwMode="auto">
          <a:xfrm>
            <a:off x="45233" y="2995167"/>
            <a:ext cx="2288246" cy="1137743"/>
            <a:chOff x="295" y="663"/>
            <a:chExt cx="1464" cy="756"/>
          </a:xfrm>
        </p:grpSpPr>
        <p:pic>
          <p:nvPicPr>
            <p:cNvPr id="57372" name="Picture 59" descr="g_s0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663"/>
              <a:ext cx="146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WordArt 60"/>
            <p:cNvSpPr>
              <a:spLocks noChangeArrowheads="1" noChangeShapeType="1" noTextEdit="1"/>
            </p:cNvSpPr>
            <p:nvPr/>
          </p:nvSpPr>
          <p:spPr bwMode="auto">
            <a:xfrm>
              <a:off x="740" y="787"/>
              <a:ext cx="728" cy="35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538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200" kern="10" dirty="0">
                  <a:ln w="9525">
                    <a:noFill/>
                    <a:round/>
                    <a:headEnd/>
                    <a:tailEnd/>
                  </a:ln>
                  <a:solidFill>
                    <a:prstClr val="white"/>
                  </a:solidFill>
                  <a:effectLst>
                    <a:outerShdw dist="25400" dir="10800000" algn="ctr" rotWithShape="0">
                      <a:prstClr val="black">
                        <a:alpha val="50000"/>
                      </a:prstClr>
                    </a:outerShdw>
                  </a:effectLst>
                  <a:latin typeface="HY견고딕"/>
                  <a:ea typeface="HY견고딕"/>
                </a:rPr>
                <a:t>2009. 5</a:t>
              </a:r>
              <a:r>
                <a:rPr kumimoji="0" lang="ko-KR" altLang="en-US" sz="3200" kern="10" dirty="0">
                  <a:ln w="9525">
                    <a:noFill/>
                    <a:round/>
                    <a:headEnd/>
                    <a:tailEnd/>
                  </a:ln>
                  <a:solidFill>
                    <a:prstClr val="white"/>
                  </a:solidFill>
                  <a:effectLst>
                    <a:outerShdw dist="25400" dir="10800000" algn="ctr" rotWithShape="0">
                      <a:prstClr val="black">
                        <a:alpha val="50000"/>
                      </a:prstClr>
                    </a:outerShdw>
                  </a:effectLst>
                  <a:latin typeface="HY견고딕"/>
                  <a:ea typeface="HY견고딕"/>
                </a:rPr>
                <a:t>월</a:t>
              </a:r>
            </a:p>
          </p:txBody>
        </p:sp>
      </p:grpSp>
      <p:pic>
        <p:nvPicPr>
          <p:cNvPr id="57360" name="Picture 110" descr="na_c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9916" y="3459244"/>
            <a:ext cx="212784" cy="208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61" name="직사각형 75"/>
          <p:cNvSpPr>
            <a:spLocks noChangeArrowheads="1"/>
          </p:cNvSpPr>
          <p:nvPr/>
        </p:nvSpPr>
        <p:spPr bwMode="auto">
          <a:xfrm>
            <a:off x="2822262" y="3278395"/>
            <a:ext cx="5947462" cy="496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750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에너지법</a:t>
            </a:r>
            <a:r>
              <a:rPr kumimoji="0" lang="ko-KR" altLang="en-US" sz="175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개정법률 </a:t>
            </a:r>
            <a:r>
              <a:rPr kumimoji="0" lang="ko-KR" altLang="en-US" sz="17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시행 및 </a:t>
            </a:r>
            <a:r>
              <a:rPr kumimoji="0" lang="ko-KR" altLang="en-US" sz="175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한국에너지기술평가원 출범</a:t>
            </a:r>
            <a:endParaRPr kumimoji="0" lang="ko-KR" altLang="en-US" sz="17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457613" y="4509499"/>
            <a:ext cx="8336221" cy="1848439"/>
            <a:chOff x="282" y="2676"/>
            <a:chExt cx="5093" cy="1173"/>
          </a:xfrm>
        </p:grpSpPr>
        <p:sp>
          <p:nvSpPr>
            <p:cNvPr id="57363" name="AutoShape 63"/>
            <p:cNvSpPr>
              <a:spLocks noChangeArrowheads="1"/>
            </p:cNvSpPr>
            <p:nvPr/>
          </p:nvSpPr>
          <p:spPr bwMode="auto">
            <a:xfrm>
              <a:off x="385" y="2947"/>
              <a:ext cx="4990" cy="902"/>
            </a:xfrm>
            <a:prstGeom prst="roundRect">
              <a:avLst>
                <a:gd name="adj" fmla="val 26273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7364" name="AutoShape 64"/>
            <p:cNvSpPr>
              <a:spLocks noChangeArrowheads="1"/>
            </p:cNvSpPr>
            <p:nvPr/>
          </p:nvSpPr>
          <p:spPr bwMode="auto">
            <a:xfrm>
              <a:off x="427" y="2976"/>
              <a:ext cx="4906" cy="844"/>
            </a:xfrm>
            <a:prstGeom prst="roundRect">
              <a:avLst>
                <a:gd name="adj" fmla="val 24134"/>
              </a:avLst>
            </a:prstGeom>
            <a:gradFill rotWithShape="1">
              <a:gsLst>
                <a:gs pos="0">
                  <a:srgbClr val="DEEBAF"/>
                </a:gs>
                <a:gs pos="100000">
                  <a:srgbClr val="AFB98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1" name="AutoShape 65"/>
            <p:cNvSpPr>
              <a:spLocks noChangeArrowheads="1"/>
            </p:cNvSpPr>
            <p:nvPr/>
          </p:nvSpPr>
          <p:spPr bwMode="auto">
            <a:xfrm>
              <a:off x="529" y="3000"/>
              <a:ext cx="4702" cy="11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9" name="Group 42"/>
            <p:cNvGrpSpPr>
              <a:grpSpLocks/>
            </p:cNvGrpSpPr>
            <p:nvPr/>
          </p:nvGrpSpPr>
          <p:grpSpPr bwMode="auto">
            <a:xfrm>
              <a:off x="282" y="2676"/>
              <a:ext cx="1398" cy="722"/>
              <a:chOff x="249" y="2719"/>
              <a:chExt cx="1464" cy="756"/>
            </a:xfrm>
          </p:grpSpPr>
          <p:pic>
            <p:nvPicPr>
              <p:cNvPr id="57370" name="Picture 43" descr="g_s04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9" y="2719"/>
                <a:ext cx="1464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7371" name="WordArt 44"/>
              <p:cNvSpPr>
                <a:spLocks noChangeArrowheads="1" noChangeShapeType="1" noTextEdit="1"/>
              </p:cNvSpPr>
              <p:nvPr/>
            </p:nvSpPr>
            <p:spPr bwMode="auto">
              <a:xfrm>
                <a:off x="711" y="2834"/>
                <a:ext cx="728" cy="350"/>
              </a:xfrm>
              <a:prstGeom prst="rect">
                <a:avLst/>
              </a:prstGeom>
            </p:spPr>
            <p:txBody>
              <a:bodyPr wrap="none" fromWordArt="1">
                <a:prstTxWarp prst="textSlantUp">
                  <a:avLst>
                    <a:gd name="adj" fmla="val 35380"/>
                  </a:avLst>
                </a:prstTxWarp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3200" kern="10" dirty="0">
                    <a:ln w="9525">
                      <a:noFill/>
                      <a:round/>
                      <a:headEnd/>
                      <a:tailEnd/>
                    </a:ln>
                    <a:solidFill>
                      <a:prstClr val="white"/>
                    </a:solidFill>
                    <a:effectLst>
                      <a:outerShdw dist="25400" dir="10800000" algn="ctr" rotWithShape="0">
                        <a:prstClr val="black">
                          <a:alpha val="50000"/>
                        </a:prstClr>
                      </a:outerShdw>
                    </a:effectLst>
                    <a:latin typeface="HY견고딕"/>
                    <a:ea typeface="HY견고딕"/>
                  </a:rPr>
                  <a:t>설립근거</a:t>
                </a:r>
              </a:p>
            </p:txBody>
          </p:sp>
        </p:grpSp>
        <p:sp>
          <p:nvSpPr>
            <p:cNvPr id="23" name="WordArt 47"/>
            <p:cNvSpPr>
              <a:spLocks noChangeArrowheads="1" noChangeShapeType="1" noTextEdit="1"/>
            </p:cNvSpPr>
            <p:nvPr/>
          </p:nvSpPr>
          <p:spPr bwMode="auto">
            <a:xfrm>
              <a:off x="3106" y="3214"/>
              <a:ext cx="739" cy="33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2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44000"/>
                    </a:srgbClr>
                  </a:solidFill>
                  <a:latin typeface="HY견고딕"/>
                  <a:ea typeface="HY견고딕"/>
                </a:rPr>
                <a:t>제</a:t>
              </a:r>
              <a:r>
                <a:rPr kumimoji="0" lang="en-US" altLang="ko-KR" sz="12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44000"/>
                    </a:srgbClr>
                  </a:solidFill>
                  <a:latin typeface="HY견고딕"/>
                  <a:ea typeface="HY견고딕"/>
                </a:rPr>
                <a:t>13</a:t>
              </a:r>
              <a:r>
                <a:rPr kumimoji="0" lang="ko-KR" altLang="en-US" sz="12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000000">
                      <a:alpha val="44000"/>
                    </a:srgbClr>
                  </a:solidFill>
                  <a:latin typeface="HY견고딕"/>
                  <a:ea typeface="HY견고딕"/>
                </a:rPr>
                <a:t>조</a:t>
              </a:r>
            </a:p>
          </p:txBody>
        </p:sp>
        <p:pic>
          <p:nvPicPr>
            <p:cNvPr id="57368" name="Picture 66" descr="7-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33" y="3057"/>
              <a:ext cx="1270" cy="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4" name="WordArt 47"/>
            <p:cNvSpPr>
              <a:spLocks noChangeArrowheads="1" noChangeShapeType="1" noTextEdit="1"/>
            </p:cNvSpPr>
            <p:nvPr/>
          </p:nvSpPr>
          <p:spPr bwMode="auto">
            <a:xfrm>
              <a:off x="1661" y="3214"/>
              <a:ext cx="1309" cy="33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200" kern="10" dirty="0" err="1" smtClean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/>
                  </a:solidFill>
                  <a:latin typeface="HY견고딕"/>
                  <a:ea typeface="HY견고딕"/>
                </a:rPr>
                <a:t>에너지법</a:t>
              </a:r>
              <a:endParaRPr kumimoji="0" lang="ko-KR" altLang="en-US" sz="1200" kern="10" dirty="0">
                <a:ln w="9525">
                  <a:noFill/>
                  <a:round/>
                  <a:headEnd/>
                  <a:tailEnd/>
                </a:ln>
                <a:solidFill>
                  <a:sysClr val="windowText" lastClr="000000"/>
                </a:solidFill>
                <a:latin typeface="HY견고딕"/>
                <a:ea typeface="HY견고딕"/>
              </a:endParaRPr>
            </a:p>
          </p:txBody>
        </p:sp>
      </p:grpSp>
      <p:sp>
        <p:nvSpPr>
          <p:cNvPr id="43" name="슬라이드 번호 개체 틀 42"/>
          <p:cNvSpPr>
            <a:spLocks noGrp="1"/>
          </p:cNvSpPr>
          <p:nvPr>
            <p:ph type="sldNum" sz="quarter" idx="4294967295"/>
          </p:nvPr>
        </p:nvSpPr>
        <p:spPr>
          <a:xfrm>
            <a:off x="8429652" y="6564695"/>
            <a:ext cx="679423" cy="3143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B8CBEF5-4FB6-455B-8003-2A90D0BB2D6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58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504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그림 69" descr="그림3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27458" b="24076"/>
          <a:stretch>
            <a:fillRect/>
          </a:stretch>
        </p:blipFill>
        <p:spPr bwMode="auto">
          <a:xfrm rot="5400000" flipV="1">
            <a:off x="5325040" y="172613"/>
            <a:ext cx="2928941" cy="4441093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223335" y="283862"/>
            <a:ext cx="2390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charset="0"/>
              </a:rPr>
              <a:t>KETEP</a:t>
            </a:r>
            <a:r>
              <a:rPr kumimoji="0" lang="ko-KR" altLang="en-US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charset="0"/>
              </a:rPr>
              <a:t>의 기능</a:t>
            </a:r>
            <a:endParaRPr kumimoji="0" lang="en-US" altLang="ko-KR" sz="24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Arial" charset="0"/>
            </a:endParaRPr>
          </a:p>
        </p:txBody>
      </p:sp>
      <p:pic>
        <p:nvPicPr>
          <p:cNvPr id="59424" name="그림 96" descr="그림3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rcRect r="20546" b="44315"/>
          <a:stretch>
            <a:fillRect/>
          </a:stretch>
        </p:blipFill>
        <p:spPr bwMode="auto">
          <a:xfrm>
            <a:off x="4607506" y="3836044"/>
            <a:ext cx="4402550" cy="2521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그림 3" descr="그림3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27458" b="24076"/>
          <a:stretch>
            <a:fillRect/>
          </a:stretch>
        </p:blipFill>
        <p:spPr bwMode="auto">
          <a:xfrm rot="16200000" flipH="1" flipV="1">
            <a:off x="1102802" y="245572"/>
            <a:ext cx="2928938" cy="4295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28" name="그림 98" descr="그림3.png"/>
          <p:cNvPicPr>
            <a:picLocks noChangeAspect="1"/>
          </p:cNvPicPr>
          <p:nvPr/>
        </p:nvPicPr>
        <p:blipFill>
          <a:blip r:embed="rId4" cstate="print">
            <a:lum bright="30000"/>
          </a:blip>
          <a:srcRect t="44315" r="20546"/>
          <a:stretch>
            <a:fillRect/>
          </a:stretch>
        </p:blipFill>
        <p:spPr bwMode="auto">
          <a:xfrm flipH="1" flipV="1">
            <a:off x="383764" y="3836044"/>
            <a:ext cx="4331112" cy="2521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9" name="직사각형 29"/>
          <p:cNvSpPr>
            <a:spLocks noChangeArrowheads="1"/>
          </p:cNvSpPr>
          <p:nvPr/>
        </p:nvSpPr>
        <p:spPr bwMode="auto">
          <a:xfrm>
            <a:off x="5420010" y="1174408"/>
            <a:ext cx="34163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 성장동력화를 선도하는 </a:t>
            </a:r>
            <a:endParaRPr kumimoji="0" lang="en-US" altLang="ko-KR" dirty="0" smtClean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 인력저변확대</a:t>
            </a:r>
            <a:endParaRPr kumimoji="0" lang="en-US" altLang="ko-KR" dirty="0" smtClean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및 전문인력 양성 </a:t>
            </a:r>
            <a:endParaRPr kumimoji="0" lang="ko-KR" altLang="en-US" dirty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9400" name="그림 111" descr="%C7%D8%BF%DC%C0%CC%BB%E72...._1-cilceo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643050"/>
            <a:ext cx="3294255" cy="2249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1" name="그림 110" descr="NISI20061219_0003352816_web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088097"/>
            <a:ext cx="2508960" cy="1769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2" name="그림 108" descr="rosedavi_7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4925" y="1725738"/>
            <a:ext cx="2984067" cy="190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403" name="직사각형 30"/>
          <p:cNvSpPr>
            <a:spLocks noChangeArrowheads="1"/>
          </p:cNvSpPr>
          <p:nvPr/>
        </p:nvSpPr>
        <p:spPr bwMode="auto">
          <a:xfrm>
            <a:off x="500034" y="5385534"/>
            <a:ext cx="3687955" cy="645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에너지기술 정책지원 및 </a:t>
            </a: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국내</a:t>
            </a:r>
            <a:r>
              <a:rPr kumimoji="0" lang="en-US" altLang="ko-KR" dirty="0" smtClean="0">
                <a:solidFill>
                  <a:srgbClr val="373425"/>
                </a:solidFill>
                <a:latin typeface="굴림"/>
                <a:ea typeface="굴림"/>
              </a:rPr>
              <a:t>·</a:t>
            </a: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외  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기술동향 조사</a:t>
            </a:r>
            <a:r>
              <a:rPr kumimoji="0" lang="en-US" altLang="ko-KR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분석 공유</a:t>
            </a:r>
          </a:p>
        </p:txBody>
      </p:sp>
      <p:sp>
        <p:nvSpPr>
          <p:cNvPr id="59404" name="직사각형 28"/>
          <p:cNvSpPr>
            <a:spLocks noChangeArrowheads="1"/>
          </p:cNvSpPr>
          <p:nvPr/>
        </p:nvSpPr>
        <p:spPr bwMode="auto">
          <a:xfrm>
            <a:off x="554182" y="1142984"/>
            <a:ext cx="34259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에너지기술개발 분야의 </a:t>
            </a:r>
            <a:endParaRPr kumimoji="0" lang="en-US" altLang="ko-KR" dirty="0" smtClean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중장기전략 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dirty="0" err="1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로드맵</a:t>
            </a: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 수립</a:t>
            </a:r>
            <a:r>
              <a:rPr kumimoji="0" lang="en-US" altLang="ko-KR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endParaRPr kumimoji="0" lang="en-US" altLang="ko-KR" dirty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</a:t>
            </a:r>
            <a:r>
              <a:rPr kumimoji="0" lang="en-US" altLang="ko-KR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R&amp;D  </a:t>
            </a: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기획</a:t>
            </a:r>
            <a:r>
              <a:rPr kumimoji="0" lang="en-US" altLang="ko-KR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평가</a:t>
            </a:r>
            <a:r>
              <a:rPr kumimoji="0" lang="en-US" altLang="ko-KR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관리</a:t>
            </a:r>
          </a:p>
        </p:txBody>
      </p:sp>
      <p:pic>
        <p:nvPicPr>
          <p:cNvPr id="59405" name="그림 14" descr="j0316807 copy1.png"/>
          <p:cNvPicPr>
            <a:picLocks noChangeAspect="1"/>
          </p:cNvPicPr>
          <p:nvPr/>
        </p:nvPicPr>
        <p:blipFill>
          <a:blip r:embed="rId8" cstate="print"/>
          <a:srcRect l="16061"/>
          <a:stretch>
            <a:fillRect/>
          </a:stretch>
        </p:blipFill>
        <p:spPr bwMode="auto">
          <a:xfrm>
            <a:off x="5929322" y="3643314"/>
            <a:ext cx="3071834" cy="27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406" name="직사각형 31"/>
          <p:cNvSpPr>
            <a:spLocks noChangeArrowheads="1"/>
          </p:cNvSpPr>
          <p:nvPr/>
        </p:nvSpPr>
        <p:spPr bwMode="auto">
          <a:xfrm>
            <a:off x="5298072" y="5357826"/>
            <a:ext cx="35605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에너지기술혁신 네트워크 </a:t>
            </a:r>
            <a:r>
              <a:rPr kumimoji="0" lang="ko-KR" altLang="en-US" dirty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거점</a:t>
            </a:r>
            <a:endParaRPr kumimoji="0" lang="en-US" altLang="ko-KR" dirty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국제협력사업</a:t>
            </a:r>
            <a:endParaRPr kumimoji="0" lang="en-US" altLang="ko-KR" dirty="0" smtClean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* IEA, CSLF, APP, APEC </a:t>
            </a:r>
            <a:r>
              <a:rPr kumimoji="0" lang="ko-KR" altLang="en-US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등</a:t>
            </a:r>
            <a:r>
              <a:rPr kumimoji="0" lang="en-US" altLang="ko-KR" dirty="0" smtClean="0">
                <a:solidFill>
                  <a:srgbClr val="373425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kumimoji="0" lang="ko-KR" altLang="en-US" dirty="0">
              <a:solidFill>
                <a:srgbClr val="373425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52"/>
          <p:cNvGrpSpPr>
            <a:grpSpLocks/>
          </p:cNvGrpSpPr>
          <p:nvPr/>
        </p:nvGrpSpPr>
        <p:grpSpPr bwMode="auto">
          <a:xfrm>
            <a:off x="2844800" y="2185567"/>
            <a:ext cx="3614882" cy="3278191"/>
            <a:chOff x="2653221" y="2071679"/>
            <a:chExt cx="3847604" cy="3643338"/>
          </a:xfrm>
        </p:grpSpPr>
        <p:grpSp>
          <p:nvGrpSpPr>
            <p:cNvPr id="3" name="그룹 45"/>
            <p:cNvGrpSpPr>
              <a:grpSpLocks/>
            </p:cNvGrpSpPr>
            <p:nvPr/>
          </p:nvGrpSpPr>
          <p:grpSpPr bwMode="auto">
            <a:xfrm>
              <a:off x="2653221" y="2071679"/>
              <a:ext cx="1823802" cy="1785950"/>
              <a:chOff x="2653221" y="2071679"/>
              <a:chExt cx="1823802" cy="1785950"/>
            </a:xfrm>
          </p:grpSpPr>
          <p:sp>
            <p:nvSpPr>
              <p:cNvPr id="66" name="자유형 65"/>
              <p:cNvSpPr>
                <a:spLocks noChangeArrowheads="1"/>
              </p:cNvSpPr>
              <p:nvPr/>
            </p:nvSpPr>
            <p:spPr bwMode="auto">
              <a:xfrm rot="-5400000">
                <a:off x="2682690" y="2042486"/>
                <a:ext cx="1762562" cy="1821499"/>
              </a:xfrm>
              <a:custGeom>
                <a:avLst/>
                <a:gdLst>
                  <a:gd name="T0" fmla="*/ 0 w 2448975"/>
                  <a:gd name="T1" fmla="*/ 1822215 h 2417500"/>
                  <a:gd name="T2" fmla="*/ 1571765 w 2448975"/>
                  <a:gd name="T3" fmla="*/ 1822215 h 2417500"/>
                  <a:gd name="T4" fmla="*/ 9138 w 2448975"/>
                  <a:gd name="T5" fmla="*/ 12965 h 2417500"/>
                  <a:gd name="T6" fmla="*/ 0 w 2448975"/>
                  <a:gd name="T7" fmla="*/ 1822215 h 24175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48975"/>
                  <a:gd name="T13" fmla="*/ 0 h 2417500"/>
                  <a:gd name="T14" fmla="*/ 2448975 w 2448975"/>
                  <a:gd name="T15" fmla="*/ 2417500 h 24175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48975" h="2417500">
                    <a:moveTo>
                      <a:pt x="0" y="2417500"/>
                    </a:moveTo>
                    <a:lnTo>
                      <a:pt x="2184400" y="2417500"/>
                    </a:lnTo>
                    <a:cubicBezTo>
                      <a:pt x="2448975" y="140483"/>
                      <a:pt x="1183278" y="0"/>
                      <a:pt x="12700" y="17200"/>
                    </a:cubicBezTo>
                    <a:cubicBezTo>
                      <a:pt x="8467" y="817300"/>
                      <a:pt x="4233" y="1617400"/>
                      <a:pt x="0" y="24175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B7F00"/>
                  </a:gs>
                  <a:gs pos="16000">
                    <a:srgbClr val="86B800"/>
                  </a:gs>
                  <a:gs pos="94000">
                    <a:srgbClr val="C3D69B"/>
                  </a:gs>
                  <a:gs pos="100000">
                    <a:srgbClr val="C3D69B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dir="10800000" algn="r" rotWithShape="0">
                  <a:srgbClr val="000000">
                    <a:alpha val="39999"/>
                  </a:srgbClr>
                </a:outerShdw>
              </a:effec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7" name="자유형 66"/>
              <p:cNvSpPr>
                <a:spLocks noChangeArrowheads="1"/>
              </p:cNvSpPr>
              <p:nvPr/>
            </p:nvSpPr>
            <p:spPr bwMode="auto">
              <a:xfrm rot="-5400000">
                <a:off x="2785566" y="2166610"/>
                <a:ext cx="1572016" cy="1809671"/>
              </a:xfrm>
              <a:custGeom>
                <a:avLst/>
                <a:gdLst>
                  <a:gd name="T0" fmla="*/ 0 w 2184400"/>
                  <a:gd name="T1" fmla="*/ 1809517 h 2400300"/>
                  <a:gd name="T2" fmla="*/ 1571636 w 2184400"/>
                  <a:gd name="T3" fmla="*/ 1809517 h 2400300"/>
                  <a:gd name="T4" fmla="*/ 9137 w 2184400"/>
                  <a:gd name="T5" fmla="*/ 0 h 2400300"/>
                  <a:gd name="T6" fmla="*/ 0 w 2184400"/>
                  <a:gd name="T7" fmla="*/ 1809517 h 24003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84400"/>
                  <a:gd name="T13" fmla="*/ 0 h 2400300"/>
                  <a:gd name="T14" fmla="*/ 2184400 w 2184400"/>
                  <a:gd name="T15" fmla="*/ 2400300 h 24003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84400" h="2400300">
                    <a:moveTo>
                      <a:pt x="0" y="2400300"/>
                    </a:moveTo>
                    <a:lnTo>
                      <a:pt x="2184400" y="2400300"/>
                    </a:lnTo>
                    <a:cubicBezTo>
                      <a:pt x="933496" y="2065809"/>
                      <a:pt x="58794" y="1528114"/>
                      <a:pt x="12700" y="0"/>
                    </a:cubicBezTo>
                    <a:cubicBezTo>
                      <a:pt x="8467" y="800100"/>
                      <a:pt x="4233" y="1600200"/>
                      <a:pt x="0" y="24003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4571B"/>
                  </a:gs>
                  <a:gs pos="50000">
                    <a:srgbClr val="64802B"/>
                  </a:gs>
                  <a:gs pos="100000">
                    <a:srgbClr val="799936"/>
                  </a:gs>
                </a:gsLst>
                <a:lin ang="162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dir="10800000" algn="r" rotWithShape="0">
                  <a:srgbClr val="000000">
                    <a:alpha val="39999"/>
                  </a:srgbClr>
                </a:outerShdw>
              </a:effec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4" name="그룹 46"/>
            <p:cNvGrpSpPr>
              <a:grpSpLocks/>
            </p:cNvGrpSpPr>
            <p:nvPr/>
          </p:nvGrpSpPr>
          <p:grpSpPr bwMode="auto">
            <a:xfrm flipH="1">
              <a:off x="4673849" y="2071679"/>
              <a:ext cx="1823801" cy="1785950"/>
              <a:chOff x="2653160" y="2071679"/>
              <a:chExt cx="1823801" cy="1785950"/>
            </a:xfrm>
          </p:grpSpPr>
          <p:sp>
            <p:nvSpPr>
              <p:cNvPr id="64" name="자유형 63"/>
              <p:cNvSpPr>
                <a:spLocks noChangeArrowheads="1"/>
              </p:cNvSpPr>
              <p:nvPr/>
            </p:nvSpPr>
            <p:spPr bwMode="auto">
              <a:xfrm rot="-5400000">
                <a:off x="2682985" y="2042486"/>
                <a:ext cx="1762562" cy="1821498"/>
              </a:xfrm>
              <a:custGeom>
                <a:avLst/>
                <a:gdLst>
                  <a:gd name="T0" fmla="*/ 0 w 2448975"/>
                  <a:gd name="T1" fmla="*/ 1822215 h 2417500"/>
                  <a:gd name="T2" fmla="*/ 1571765 w 2448975"/>
                  <a:gd name="T3" fmla="*/ 1822215 h 2417500"/>
                  <a:gd name="T4" fmla="*/ 9138 w 2448975"/>
                  <a:gd name="T5" fmla="*/ 12965 h 2417500"/>
                  <a:gd name="T6" fmla="*/ 0 w 2448975"/>
                  <a:gd name="T7" fmla="*/ 1822215 h 24175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48975"/>
                  <a:gd name="T13" fmla="*/ 0 h 2417500"/>
                  <a:gd name="T14" fmla="*/ 2448975 w 2448975"/>
                  <a:gd name="T15" fmla="*/ 2417500 h 24175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48975" h="2417500">
                    <a:moveTo>
                      <a:pt x="0" y="2417500"/>
                    </a:moveTo>
                    <a:lnTo>
                      <a:pt x="2184400" y="2417500"/>
                    </a:lnTo>
                    <a:cubicBezTo>
                      <a:pt x="2448975" y="140483"/>
                      <a:pt x="1183278" y="0"/>
                      <a:pt x="12700" y="17200"/>
                    </a:cubicBezTo>
                    <a:cubicBezTo>
                      <a:pt x="8467" y="817300"/>
                      <a:pt x="4233" y="1617400"/>
                      <a:pt x="0" y="24175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B7F00"/>
                  </a:gs>
                  <a:gs pos="16000">
                    <a:srgbClr val="86B800"/>
                  </a:gs>
                  <a:gs pos="94000">
                    <a:srgbClr val="C3D69B"/>
                  </a:gs>
                  <a:gs pos="100000">
                    <a:srgbClr val="C3D69B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algn="l" rotWithShape="0">
                  <a:srgbClr val="000000">
                    <a:alpha val="39999"/>
                  </a:srgbClr>
                </a:outerShdw>
              </a:effectLst>
            </p:spPr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5" name="자유형 64"/>
              <p:cNvSpPr>
                <a:spLocks noChangeArrowheads="1"/>
              </p:cNvSpPr>
              <p:nvPr/>
            </p:nvSpPr>
            <p:spPr bwMode="auto">
              <a:xfrm rot="-5400000">
                <a:off x="2785863" y="2166610"/>
                <a:ext cx="1572016" cy="1809670"/>
              </a:xfrm>
              <a:custGeom>
                <a:avLst/>
                <a:gdLst>
                  <a:gd name="T0" fmla="*/ 0 w 2184400"/>
                  <a:gd name="T1" fmla="*/ 1809517 h 2400300"/>
                  <a:gd name="T2" fmla="*/ 1571636 w 2184400"/>
                  <a:gd name="T3" fmla="*/ 1809517 h 2400300"/>
                  <a:gd name="T4" fmla="*/ 9137 w 2184400"/>
                  <a:gd name="T5" fmla="*/ 0 h 2400300"/>
                  <a:gd name="T6" fmla="*/ 0 w 2184400"/>
                  <a:gd name="T7" fmla="*/ 1809517 h 24003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84400"/>
                  <a:gd name="T13" fmla="*/ 0 h 2400300"/>
                  <a:gd name="T14" fmla="*/ 2184400 w 2184400"/>
                  <a:gd name="T15" fmla="*/ 2400300 h 24003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84400" h="2400300">
                    <a:moveTo>
                      <a:pt x="0" y="2400300"/>
                    </a:moveTo>
                    <a:lnTo>
                      <a:pt x="2184400" y="2400300"/>
                    </a:lnTo>
                    <a:cubicBezTo>
                      <a:pt x="933496" y="2065809"/>
                      <a:pt x="58794" y="1528114"/>
                      <a:pt x="12700" y="0"/>
                    </a:cubicBezTo>
                    <a:cubicBezTo>
                      <a:pt x="8467" y="800100"/>
                      <a:pt x="4233" y="1600200"/>
                      <a:pt x="0" y="24003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4571B"/>
                  </a:gs>
                  <a:gs pos="50000">
                    <a:srgbClr val="64802B"/>
                  </a:gs>
                  <a:gs pos="100000">
                    <a:srgbClr val="799936"/>
                  </a:gs>
                </a:gsLst>
                <a:lin ang="162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algn="l" rotWithShape="0">
                  <a:srgbClr val="000000">
                    <a:alpha val="39999"/>
                  </a:srgbClr>
                </a:outerShdw>
              </a:effectLst>
            </p:spPr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5" name="그룹 61"/>
            <p:cNvGrpSpPr>
              <a:grpSpLocks/>
            </p:cNvGrpSpPr>
            <p:nvPr/>
          </p:nvGrpSpPr>
          <p:grpSpPr bwMode="auto">
            <a:xfrm flipV="1">
              <a:off x="2653221" y="3927479"/>
              <a:ext cx="1823802" cy="1785951"/>
              <a:chOff x="500033" y="3143732"/>
              <a:chExt cx="1823802" cy="1785951"/>
            </a:xfrm>
          </p:grpSpPr>
          <p:sp>
            <p:nvSpPr>
              <p:cNvPr id="62" name="자유형 61"/>
              <p:cNvSpPr>
                <a:spLocks noChangeArrowheads="1"/>
              </p:cNvSpPr>
              <p:nvPr/>
            </p:nvSpPr>
            <p:spPr bwMode="auto">
              <a:xfrm rot="-5400000">
                <a:off x="529501" y="3114170"/>
                <a:ext cx="1762563" cy="1821499"/>
              </a:xfrm>
              <a:custGeom>
                <a:avLst/>
                <a:gdLst>
                  <a:gd name="T0" fmla="*/ 0 w 2448975"/>
                  <a:gd name="T1" fmla="*/ 1822215 h 2417500"/>
                  <a:gd name="T2" fmla="*/ 1571765 w 2448975"/>
                  <a:gd name="T3" fmla="*/ 1822215 h 2417500"/>
                  <a:gd name="T4" fmla="*/ 9138 w 2448975"/>
                  <a:gd name="T5" fmla="*/ 12965 h 2417500"/>
                  <a:gd name="T6" fmla="*/ 0 w 2448975"/>
                  <a:gd name="T7" fmla="*/ 1822215 h 24175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48975"/>
                  <a:gd name="T13" fmla="*/ 0 h 2417500"/>
                  <a:gd name="T14" fmla="*/ 2448975 w 2448975"/>
                  <a:gd name="T15" fmla="*/ 2417500 h 24175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48975" h="2417500">
                    <a:moveTo>
                      <a:pt x="0" y="2417500"/>
                    </a:moveTo>
                    <a:lnTo>
                      <a:pt x="2184400" y="2417500"/>
                    </a:lnTo>
                    <a:cubicBezTo>
                      <a:pt x="2448975" y="140483"/>
                      <a:pt x="1183278" y="0"/>
                      <a:pt x="12700" y="17200"/>
                    </a:cubicBezTo>
                    <a:cubicBezTo>
                      <a:pt x="8467" y="817300"/>
                      <a:pt x="4233" y="1617400"/>
                      <a:pt x="0" y="24175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58ED5"/>
                  </a:gs>
                  <a:gs pos="48000">
                    <a:srgbClr val="93CDDD"/>
                  </a:gs>
                  <a:gs pos="94000">
                    <a:srgbClr val="C6D9F1"/>
                  </a:gs>
                  <a:gs pos="100000">
                    <a:srgbClr val="C6D9F1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dir="10800000" algn="r" rotWithShape="0">
                  <a:srgbClr val="000000">
                    <a:alpha val="39999"/>
                  </a:srgbClr>
                </a:outerShdw>
              </a:effec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3" name="자유형 62"/>
              <p:cNvSpPr>
                <a:spLocks noChangeArrowheads="1"/>
              </p:cNvSpPr>
              <p:nvPr/>
            </p:nvSpPr>
            <p:spPr bwMode="auto">
              <a:xfrm rot="-5400000">
                <a:off x="632380" y="3238294"/>
                <a:ext cx="1572015" cy="1809671"/>
              </a:xfrm>
              <a:custGeom>
                <a:avLst/>
                <a:gdLst>
                  <a:gd name="T0" fmla="*/ 0 w 2184400"/>
                  <a:gd name="T1" fmla="*/ 1809517 h 2400300"/>
                  <a:gd name="T2" fmla="*/ 1571636 w 2184400"/>
                  <a:gd name="T3" fmla="*/ 1809517 h 2400300"/>
                  <a:gd name="T4" fmla="*/ 9137 w 2184400"/>
                  <a:gd name="T5" fmla="*/ 0 h 2400300"/>
                  <a:gd name="T6" fmla="*/ 0 w 2184400"/>
                  <a:gd name="T7" fmla="*/ 1809517 h 24003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84400"/>
                  <a:gd name="T13" fmla="*/ 0 h 2400300"/>
                  <a:gd name="T14" fmla="*/ 2184400 w 2184400"/>
                  <a:gd name="T15" fmla="*/ 2400300 h 24003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84400" h="2400300">
                    <a:moveTo>
                      <a:pt x="0" y="2400300"/>
                    </a:moveTo>
                    <a:lnTo>
                      <a:pt x="2184400" y="2400300"/>
                    </a:lnTo>
                    <a:cubicBezTo>
                      <a:pt x="933496" y="2065809"/>
                      <a:pt x="58794" y="1528114"/>
                      <a:pt x="12700" y="0"/>
                    </a:cubicBezTo>
                    <a:cubicBezTo>
                      <a:pt x="8467" y="800100"/>
                      <a:pt x="4233" y="1600200"/>
                      <a:pt x="0" y="24003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85081"/>
                  </a:gs>
                  <a:gs pos="50000">
                    <a:srgbClr val="3E76BB"/>
                  </a:gs>
                  <a:gs pos="100000">
                    <a:srgbClr val="4B8DDE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dir="10800000" algn="r" rotWithShape="0">
                  <a:srgbClr val="000000">
                    <a:alpha val="39999"/>
                  </a:srgbClr>
                </a:outerShdw>
              </a:effec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6" name="그룹 62"/>
            <p:cNvGrpSpPr>
              <a:grpSpLocks/>
            </p:cNvGrpSpPr>
            <p:nvPr/>
          </p:nvGrpSpPr>
          <p:grpSpPr bwMode="auto">
            <a:xfrm flipH="1" flipV="1">
              <a:off x="4677024" y="3929067"/>
              <a:ext cx="1823801" cy="1785950"/>
              <a:chOff x="500035" y="3143247"/>
              <a:chExt cx="1823801" cy="1785950"/>
            </a:xfrm>
          </p:grpSpPr>
          <p:sp>
            <p:nvSpPr>
              <p:cNvPr id="60" name="자유형 59"/>
              <p:cNvSpPr>
                <a:spLocks noChangeArrowheads="1"/>
              </p:cNvSpPr>
              <p:nvPr/>
            </p:nvSpPr>
            <p:spPr bwMode="auto">
              <a:xfrm rot="-5400000">
                <a:off x="529656" y="3113509"/>
                <a:ext cx="1762562" cy="1821498"/>
              </a:xfrm>
              <a:custGeom>
                <a:avLst/>
                <a:gdLst>
                  <a:gd name="T0" fmla="*/ 0 w 2448975"/>
                  <a:gd name="T1" fmla="*/ 1822215 h 2417500"/>
                  <a:gd name="T2" fmla="*/ 1571765 w 2448975"/>
                  <a:gd name="T3" fmla="*/ 1822215 h 2417500"/>
                  <a:gd name="T4" fmla="*/ 9138 w 2448975"/>
                  <a:gd name="T5" fmla="*/ 12965 h 2417500"/>
                  <a:gd name="T6" fmla="*/ 0 w 2448975"/>
                  <a:gd name="T7" fmla="*/ 1822215 h 24175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48975"/>
                  <a:gd name="T13" fmla="*/ 0 h 2417500"/>
                  <a:gd name="T14" fmla="*/ 2448975 w 2448975"/>
                  <a:gd name="T15" fmla="*/ 2417500 h 24175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48975" h="2417500">
                    <a:moveTo>
                      <a:pt x="0" y="2417500"/>
                    </a:moveTo>
                    <a:lnTo>
                      <a:pt x="2184400" y="2417500"/>
                    </a:lnTo>
                    <a:cubicBezTo>
                      <a:pt x="2448975" y="140483"/>
                      <a:pt x="1183278" y="0"/>
                      <a:pt x="12700" y="17200"/>
                    </a:cubicBezTo>
                    <a:cubicBezTo>
                      <a:pt x="8467" y="817300"/>
                      <a:pt x="4233" y="1617400"/>
                      <a:pt x="0" y="24175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58ED5"/>
                  </a:gs>
                  <a:gs pos="48000">
                    <a:srgbClr val="93CDDD"/>
                  </a:gs>
                  <a:gs pos="94000">
                    <a:srgbClr val="C6D9F1"/>
                  </a:gs>
                  <a:gs pos="100000">
                    <a:srgbClr val="C6D9F1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algn="l" rotWithShape="0">
                  <a:srgbClr val="000000">
                    <a:alpha val="39999"/>
                  </a:srgbClr>
                </a:outerShdw>
              </a:effectLst>
            </p:spPr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61" name="자유형 60"/>
              <p:cNvSpPr>
                <a:spLocks noChangeArrowheads="1"/>
              </p:cNvSpPr>
              <p:nvPr/>
            </p:nvSpPr>
            <p:spPr bwMode="auto">
              <a:xfrm rot="-5400000">
                <a:off x="632533" y="3237632"/>
                <a:ext cx="1572016" cy="1809670"/>
              </a:xfrm>
              <a:custGeom>
                <a:avLst/>
                <a:gdLst>
                  <a:gd name="T0" fmla="*/ 0 w 2184400"/>
                  <a:gd name="T1" fmla="*/ 1809517 h 2400300"/>
                  <a:gd name="T2" fmla="*/ 1571636 w 2184400"/>
                  <a:gd name="T3" fmla="*/ 1809517 h 2400300"/>
                  <a:gd name="T4" fmla="*/ 9137 w 2184400"/>
                  <a:gd name="T5" fmla="*/ 0 h 2400300"/>
                  <a:gd name="T6" fmla="*/ 0 w 2184400"/>
                  <a:gd name="T7" fmla="*/ 1809517 h 24003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84400"/>
                  <a:gd name="T13" fmla="*/ 0 h 2400300"/>
                  <a:gd name="T14" fmla="*/ 2184400 w 2184400"/>
                  <a:gd name="T15" fmla="*/ 2400300 h 24003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84400" h="2400300">
                    <a:moveTo>
                      <a:pt x="0" y="2400300"/>
                    </a:moveTo>
                    <a:lnTo>
                      <a:pt x="2184400" y="2400300"/>
                    </a:lnTo>
                    <a:cubicBezTo>
                      <a:pt x="933496" y="2065809"/>
                      <a:pt x="58794" y="1528114"/>
                      <a:pt x="12700" y="0"/>
                    </a:cubicBezTo>
                    <a:cubicBezTo>
                      <a:pt x="8467" y="800100"/>
                      <a:pt x="4233" y="1600200"/>
                      <a:pt x="0" y="24003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85081"/>
                  </a:gs>
                  <a:gs pos="50000">
                    <a:srgbClr val="3E76BB"/>
                  </a:gs>
                  <a:gs pos="100000">
                    <a:srgbClr val="4B8DDE"/>
                  </a:gs>
                </a:gsLst>
                <a:lin ang="18900000" scaled="1"/>
              </a:gradFill>
              <a:ln w="25400" algn="ctr">
                <a:noFill/>
                <a:miter lim="800000"/>
                <a:headEnd/>
                <a:tailEnd/>
              </a:ln>
              <a:effectLst>
                <a:outerShdw dist="38100" algn="l" rotWithShape="0">
                  <a:srgbClr val="000000">
                    <a:alpha val="39999"/>
                  </a:srgbClr>
                </a:outerShdw>
              </a:effectLst>
            </p:spPr>
            <p:txBody>
              <a:bodyPr rot="10800000"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160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grpSp>
        <p:nvGrpSpPr>
          <p:cNvPr id="7" name="그룹 49"/>
          <p:cNvGrpSpPr>
            <a:grpSpLocks/>
          </p:cNvGrpSpPr>
          <p:nvPr/>
        </p:nvGrpSpPr>
        <p:grpSpPr bwMode="auto">
          <a:xfrm>
            <a:off x="2858222" y="2709403"/>
            <a:ext cx="3534352" cy="2356869"/>
            <a:chOff x="2596039" y="2500306"/>
            <a:chExt cx="3761911" cy="2619384"/>
          </a:xfrm>
        </p:grpSpPr>
        <p:sp>
          <p:nvSpPr>
            <p:cNvPr id="53" name="직사각형 52"/>
            <p:cNvSpPr/>
            <p:nvPr/>
          </p:nvSpPr>
          <p:spPr>
            <a:xfrm flipH="1">
              <a:off x="4786314" y="2500306"/>
              <a:ext cx="1571636" cy="76199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dirty="0">
                  <a:ln w="12700">
                    <a:solidFill>
                      <a:srgbClr val="9BBB59">
                        <a:lumMod val="50000"/>
                      </a:srgbClr>
                    </a:solidFill>
                  </a:ln>
                  <a:solidFill>
                    <a:prstClr val="white"/>
                  </a:solidFill>
                  <a:effectLst>
                    <a:glow rad="101600">
                      <a:prstClr val="black">
                        <a:alpha val="60000"/>
                      </a:prstClr>
                    </a:glow>
                  </a:effectLst>
                  <a:latin typeface="HY헤드라인M" pitchFamily="18" charset="-127"/>
                  <a:ea typeface="(한)각머리C" pitchFamily="18" charset="-127"/>
                </a:rPr>
                <a:t>인력 </a:t>
              </a:r>
            </a:p>
          </p:txBody>
        </p:sp>
        <p:sp>
          <p:nvSpPr>
            <p:cNvPr id="54" name="직사각형 53"/>
            <p:cNvSpPr/>
            <p:nvPr/>
          </p:nvSpPr>
          <p:spPr>
            <a:xfrm flipH="1">
              <a:off x="2596039" y="4357694"/>
              <a:ext cx="1571636" cy="76199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dirty="0">
                  <a:ln w="12700">
                    <a:solidFill>
                      <a:srgbClr val="9BBB59">
                        <a:lumMod val="50000"/>
                      </a:srgbClr>
                    </a:solidFill>
                  </a:ln>
                  <a:solidFill>
                    <a:prstClr val="white"/>
                  </a:solidFill>
                  <a:effectLst>
                    <a:glow rad="101600">
                      <a:prstClr val="black">
                        <a:alpha val="60000"/>
                      </a:prstClr>
                    </a:glow>
                  </a:effectLst>
                  <a:latin typeface="HY헤드라인M" pitchFamily="18" charset="-127"/>
                  <a:ea typeface="(한)각머리C" pitchFamily="18" charset="-127"/>
                </a:rPr>
                <a:t>정보</a:t>
              </a:r>
            </a:p>
          </p:txBody>
        </p:sp>
        <p:sp>
          <p:nvSpPr>
            <p:cNvPr id="55" name="직사각형 54"/>
            <p:cNvSpPr/>
            <p:nvPr/>
          </p:nvSpPr>
          <p:spPr>
            <a:xfrm flipH="1">
              <a:off x="4786314" y="4357694"/>
              <a:ext cx="1571636" cy="761996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dirty="0">
                  <a:ln w="12700">
                    <a:solidFill>
                      <a:srgbClr val="9BBB59">
                        <a:lumMod val="50000"/>
                      </a:srgbClr>
                    </a:solidFill>
                  </a:ln>
                  <a:solidFill>
                    <a:prstClr val="white"/>
                  </a:solidFill>
                  <a:effectLst>
                    <a:glow rad="101600">
                      <a:prstClr val="black">
                        <a:alpha val="60000"/>
                      </a:prstClr>
                    </a:glow>
                  </a:effectLst>
                  <a:latin typeface="HY헤드라인M" pitchFamily="18" charset="-127"/>
                  <a:ea typeface="(한)각머리C" pitchFamily="18" charset="-127"/>
                </a:rPr>
                <a:t>네트워크</a:t>
              </a:r>
            </a:p>
          </p:txBody>
        </p:sp>
      </p:grpSp>
      <p:sp>
        <p:nvSpPr>
          <p:cNvPr id="74" name="직사각형 73"/>
          <p:cNvSpPr/>
          <p:nvPr/>
        </p:nvSpPr>
        <p:spPr bwMode="auto">
          <a:xfrm flipH="1">
            <a:off x="2938451" y="2693083"/>
            <a:ext cx="1704776" cy="68563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200" b="1" dirty="0">
                <a:ln w="12700">
                  <a:solidFill>
                    <a:srgbClr val="9BBB59">
                      <a:lumMod val="50000"/>
                    </a:srgbClr>
                  </a:solidFill>
                </a:ln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(한)각머리C" pitchFamily="18" charset="-127"/>
              </a:rPr>
              <a:t>기획 </a:t>
            </a:r>
            <a:r>
              <a:rPr kumimoji="0" lang="en-US" altLang="ko-KR" sz="2200" b="1" dirty="0">
                <a:ln w="12700">
                  <a:solidFill>
                    <a:srgbClr val="9BBB59">
                      <a:lumMod val="50000"/>
                    </a:srgbClr>
                  </a:solidFill>
                </a:ln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(한)각머리C" pitchFamily="18" charset="-127"/>
              </a:rPr>
              <a:t>·</a:t>
            </a:r>
            <a:r>
              <a:rPr kumimoji="0" lang="ko-KR" altLang="en-US" sz="2200" b="1" dirty="0">
                <a:ln w="12700">
                  <a:solidFill>
                    <a:srgbClr val="9BBB59">
                      <a:lumMod val="50000"/>
                    </a:srgbClr>
                  </a:solidFill>
                </a:ln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(한)각머리C" pitchFamily="18" charset="-127"/>
              </a:rPr>
              <a:t>평가</a:t>
            </a:r>
          </a:p>
        </p:txBody>
      </p:sp>
      <p:sp>
        <p:nvSpPr>
          <p:cNvPr id="37" name="슬라이드 번호 개체 틀 36"/>
          <p:cNvSpPr>
            <a:spLocks noGrp="1"/>
          </p:cNvSpPr>
          <p:nvPr>
            <p:ph type="sldNum" sz="quarter" idx="4294967295"/>
          </p:nvPr>
        </p:nvSpPr>
        <p:spPr>
          <a:xfrm>
            <a:off x="8429652" y="6564695"/>
            <a:ext cx="679423" cy="3143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0EDF6B1-3513-4C56-A01F-7FF3DBC1CA2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59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849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234070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KETEP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의 비전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31" name="Picture 3" descr="바"/>
          <p:cNvPicPr>
            <a:picLocks noChangeAspect="1" noChangeArrowheads="1"/>
          </p:cNvPicPr>
          <p:nvPr/>
        </p:nvPicPr>
        <p:blipFill>
          <a:blip r:embed="rId3" cstate="print"/>
          <a:srcRect l="2742" t="80440" r="2742" b="1111"/>
          <a:stretch>
            <a:fillRect/>
          </a:stretch>
        </p:blipFill>
        <p:spPr bwMode="auto">
          <a:xfrm>
            <a:off x="1544608" y="3305198"/>
            <a:ext cx="7202962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 descr="바닥"/>
          <p:cNvPicPr>
            <a:picLocks noChangeAspect="1" noChangeArrowheads="1"/>
          </p:cNvPicPr>
          <p:nvPr/>
        </p:nvPicPr>
        <p:blipFill>
          <a:blip r:embed="rId4" cstate="print"/>
          <a:srcRect l="4323" t="36342" r="51579" b="47894"/>
          <a:stretch>
            <a:fillRect/>
          </a:stretch>
        </p:blipFill>
        <p:spPr bwMode="auto">
          <a:xfrm>
            <a:off x="1050895" y="5162573"/>
            <a:ext cx="818200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0" descr="화살"/>
          <p:cNvPicPr>
            <a:picLocks noChangeAspect="1" noChangeArrowheads="1"/>
          </p:cNvPicPr>
          <p:nvPr/>
        </p:nvPicPr>
        <p:blipFill>
          <a:blip r:embed="rId5" cstate="print"/>
          <a:srcRect l="29532" t="39491" r="29530" b="38449"/>
          <a:stretch>
            <a:fillRect/>
          </a:stretch>
        </p:blipFill>
        <p:spPr bwMode="auto">
          <a:xfrm>
            <a:off x="3259107" y="4233886"/>
            <a:ext cx="3594489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4" descr="박스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2382" y="1162073"/>
            <a:ext cx="718586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6" descr="화살"/>
          <p:cNvPicPr>
            <a:picLocks noChangeAspect="1" noChangeArrowheads="1"/>
          </p:cNvPicPr>
          <p:nvPr/>
        </p:nvPicPr>
        <p:blipFill>
          <a:blip r:embed="rId5" cstate="print"/>
          <a:srcRect l="29532" t="39491" r="29530" b="38449"/>
          <a:stretch>
            <a:fillRect/>
          </a:stretch>
        </p:blipFill>
        <p:spPr bwMode="auto">
          <a:xfrm>
            <a:off x="3319432" y="2019323"/>
            <a:ext cx="3594489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2973357" y="3543323"/>
            <a:ext cx="4125969" cy="400050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성장동력 기술개발 프로그램</a:t>
            </a: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1330294" y="4591073"/>
            <a:ext cx="7613227" cy="1439863"/>
            <a:chOff x="793" y="3339"/>
            <a:chExt cx="4809" cy="726"/>
          </a:xfrm>
        </p:grpSpPr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793" y="3339"/>
              <a:ext cx="4805" cy="726"/>
              <a:chOff x="793" y="3486"/>
              <a:chExt cx="5496" cy="534"/>
            </a:xfrm>
          </p:grpSpPr>
          <p:pic>
            <p:nvPicPr>
              <p:cNvPr id="53" name="Picture 24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93" y="3486"/>
                <a:ext cx="1141" cy="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" name="Picture 25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882" y="3486"/>
                <a:ext cx="1118" cy="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5" name="Picture 2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971" y="3486"/>
                <a:ext cx="1141" cy="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" name="Picture 2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4060" y="3486"/>
                <a:ext cx="1118" cy="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7" name="Picture 28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148" y="3486"/>
                <a:ext cx="1141" cy="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8" name="AutoShape 30"/>
            <p:cNvSpPr>
              <a:spLocks noChangeArrowheads="1"/>
            </p:cNvSpPr>
            <p:nvPr/>
          </p:nvSpPr>
          <p:spPr bwMode="auto">
            <a:xfrm>
              <a:off x="854" y="3466"/>
              <a:ext cx="853" cy="295"/>
            </a:xfrm>
            <a:prstGeom prst="roundRect">
              <a:avLst>
                <a:gd name="adj" fmla="val 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기술기획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역량 고도화</a:t>
              </a:r>
            </a:p>
          </p:txBody>
        </p:sp>
        <p:sp>
          <p:nvSpPr>
            <p:cNvPr id="49" name="AutoShape 31"/>
            <p:cNvSpPr>
              <a:spLocks noChangeArrowheads="1"/>
            </p:cNvSpPr>
            <p:nvPr/>
          </p:nvSpPr>
          <p:spPr bwMode="auto">
            <a:xfrm>
              <a:off x="1791" y="3466"/>
              <a:ext cx="931" cy="293"/>
            </a:xfrm>
            <a:prstGeom prst="roundRect">
              <a:avLst>
                <a:gd name="adj" fmla="val 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평가관리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운영체계 개선</a:t>
              </a:r>
            </a:p>
          </p:txBody>
        </p:sp>
        <p:sp>
          <p:nvSpPr>
            <p:cNvPr id="50" name="AutoShape 32"/>
            <p:cNvSpPr>
              <a:spLocks noChangeArrowheads="1"/>
            </p:cNvSpPr>
            <p:nvPr/>
          </p:nvSpPr>
          <p:spPr bwMode="auto">
            <a:xfrm>
              <a:off x="2726" y="3466"/>
              <a:ext cx="931" cy="293"/>
            </a:xfrm>
            <a:prstGeom prst="roundRect">
              <a:avLst>
                <a:gd name="adj" fmla="val 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전문인력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양성 고도화</a:t>
              </a:r>
            </a:p>
          </p:txBody>
        </p:sp>
        <p:sp>
          <p:nvSpPr>
            <p:cNvPr id="51" name="AutoShape 33"/>
            <p:cNvSpPr>
              <a:spLocks noChangeArrowheads="1"/>
            </p:cNvSpPr>
            <p:nvPr/>
          </p:nvSpPr>
          <p:spPr bwMode="auto">
            <a:xfrm>
              <a:off x="3651" y="3466"/>
              <a:ext cx="931" cy="293"/>
            </a:xfrm>
            <a:prstGeom prst="roundRect">
              <a:avLst>
                <a:gd name="adj" fmla="val 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에너지 정보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관리의 체계화</a:t>
              </a:r>
            </a:p>
          </p:txBody>
        </p:sp>
        <p:sp>
          <p:nvSpPr>
            <p:cNvPr id="52" name="AutoShape 34"/>
            <p:cNvSpPr>
              <a:spLocks noChangeArrowheads="1"/>
            </p:cNvSpPr>
            <p:nvPr/>
          </p:nvSpPr>
          <p:spPr bwMode="auto">
            <a:xfrm>
              <a:off x="4625" y="3466"/>
              <a:ext cx="931" cy="293"/>
            </a:xfrm>
            <a:prstGeom prst="roundRect">
              <a:avLst>
                <a:gd name="adj" fmla="val 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국제기술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60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협력체계 구축</a:t>
              </a:r>
            </a:p>
          </p:txBody>
        </p:sp>
      </p:grpSp>
      <p:pic>
        <p:nvPicPr>
          <p:cNvPr id="58" name="Picture 3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5082" y="1050948"/>
            <a:ext cx="1115799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3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5082" y="3448073"/>
            <a:ext cx="1115799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직사각형 59"/>
          <p:cNvSpPr/>
          <p:nvPr/>
        </p:nvSpPr>
        <p:spPr bwMode="auto">
          <a:xfrm>
            <a:off x="446025" y="1357337"/>
            <a:ext cx="699317" cy="48101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gradFill flip="none" rotWithShape="1">
                  <a:gsLst>
                    <a:gs pos="0">
                      <a:srgbClr val="F79646">
                        <a:lumMod val="20000"/>
                        <a:lumOff val="80000"/>
                        <a:shade val="30000"/>
                        <a:satMod val="115000"/>
                      </a:srgbClr>
                    </a:gs>
                    <a:gs pos="50000">
                      <a:srgbClr val="F79646">
                        <a:lumMod val="20000"/>
                        <a:lumOff val="80000"/>
                        <a:shade val="67500"/>
                        <a:satMod val="115000"/>
                      </a:srgbClr>
                    </a:gs>
                    <a:gs pos="100000">
                      <a:srgbClr val="F79646">
                        <a:lumMod val="20000"/>
                        <a:lumOff val="8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rgbClr val="F79646">
                      <a:lumMod val="50000"/>
                      <a:alpha val="60000"/>
                    </a:srgbClr>
                  </a:glow>
                </a:effectLst>
                <a:latin typeface="산돌고딕B" pitchFamily="18" charset="-127"/>
                <a:ea typeface="산돌고딕B" pitchFamily="18" charset="-127"/>
              </a:rPr>
              <a:t>비전</a:t>
            </a:r>
          </a:p>
        </p:txBody>
      </p:sp>
      <p:sp>
        <p:nvSpPr>
          <p:cNvPr id="61" name="직사각형 60"/>
          <p:cNvSpPr/>
          <p:nvPr/>
        </p:nvSpPr>
        <p:spPr bwMode="auto">
          <a:xfrm>
            <a:off x="446025" y="4591081"/>
            <a:ext cx="699317" cy="48101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gradFill flip="none" rotWithShape="1">
                  <a:gsLst>
                    <a:gs pos="0">
                      <a:srgbClr val="F79646">
                        <a:lumMod val="20000"/>
                        <a:lumOff val="80000"/>
                        <a:shade val="30000"/>
                        <a:satMod val="115000"/>
                      </a:srgbClr>
                    </a:gs>
                    <a:gs pos="50000">
                      <a:srgbClr val="F79646">
                        <a:lumMod val="20000"/>
                        <a:lumOff val="80000"/>
                        <a:shade val="67500"/>
                        <a:satMod val="115000"/>
                      </a:srgbClr>
                    </a:gs>
                    <a:gs pos="100000">
                      <a:srgbClr val="F79646">
                        <a:lumMod val="20000"/>
                        <a:lumOff val="8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rgbClr val="F79646">
                      <a:lumMod val="50000"/>
                      <a:alpha val="60000"/>
                    </a:srgbClr>
                  </a:glow>
                </a:effectLst>
                <a:latin typeface="산돌고딕B" pitchFamily="18" charset="-127"/>
                <a:ea typeface="산돌고딕B" pitchFamily="18" charset="-127"/>
              </a:rPr>
              <a:t>전략</a:t>
            </a:r>
          </a:p>
        </p:txBody>
      </p:sp>
      <p:sp>
        <p:nvSpPr>
          <p:cNvPr id="62" name="직사각형 61"/>
          <p:cNvSpPr>
            <a:spLocks noChangeAspect="1"/>
          </p:cNvSpPr>
          <p:nvPr/>
        </p:nvSpPr>
        <p:spPr>
          <a:xfrm>
            <a:off x="2044655" y="1159384"/>
            <a:ext cx="5874302" cy="769441"/>
          </a:xfrm>
          <a:prstGeom prst="rect">
            <a:avLst/>
          </a:prstGeom>
          <a:noFill/>
          <a:ln cap="rnd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RelaxedModerately">
              <a:rot lat="20400000" lon="0" rev="0"/>
            </a:camera>
            <a:lightRig rig="soft" dir="tl">
              <a:rot lat="0" lon="0" rev="0"/>
            </a:lightRig>
          </a:scene3d>
          <a:sp3d prstMaterial="matte">
            <a:bevelT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spc="5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국가 신 성장동력화를 선도하는</a:t>
            </a:r>
            <a:endParaRPr kumimoji="0" lang="en-US" altLang="ko-KR" sz="2000" b="1" spc="5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spc="5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에너지기술혁신의 </a:t>
            </a:r>
            <a:r>
              <a:rPr kumimoji="0" lang="en-US" altLang="ko-KR" sz="2400" b="1" spc="5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Hub</a:t>
            </a:r>
            <a:r>
              <a:rPr kumimoji="0" lang="ko-KR" altLang="en-US" sz="2400" b="1" spc="5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기관</a:t>
            </a:r>
          </a:p>
        </p:txBody>
      </p:sp>
      <p:pic>
        <p:nvPicPr>
          <p:cNvPr id="63" name="Picture 4" descr="16 박스"/>
          <p:cNvPicPr>
            <a:picLocks noChangeAspect="1" noChangeArrowheads="1"/>
          </p:cNvPicPr>
          <p:nvPr/>
        </p:nvPicPr>
        <p:blipFill>
          <a:blip r:embed="rId10" cstate="print"/>
          <a:srcRect t="13126" b="73125"/>
          <a:stretch>
            <a:fillRect/>
          </a:stretch>
        </p:blipFill>
        <p:spPr bwMode="auto">
          <a:xfrm>
            <a:off x="1544607" y="2640036"/>
            <a:ext cx="713303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직사각형 63"/>
          <p:cNvSpPr/>
          <p:nvPr/>
        </p:nvSpPr>
        <p:spPr bwMode="auto">
          <a:xfrm>
            <a:off x="3116224" y="2655825"/>
            <a:ext cx="3846241" cy="64937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gradFill flip="none" rotWithShape="1">
                  <a:gsLst>
                    <a:gs pos="0">
                      <a:srgbClr val="F79646">
                        <a:lumMod val="20000"/>
                        <a:lumOff val="80000"/>
                        <a:shade val="30000"/>
                        <a:satMod val="115000"/>
                      </a:srgbClr>
                    </a:gs>
                    <a:gs pos="50000">
                      <a:srgbClr val="F79646">
                        <a:lumMod val="20000"/>
                        <a:lumOff val="80000"/>
                        <a:shade val="67500"/>
                        <a:satMod val="115000"/>
                      </a:srgbClr>
                    </a:gs>
                    <a:gs pos="100000">
                      <a:srgbClr val="F79646">
                        <a:lumMod val="20000"/>
                        <a:lumOff val="8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srgbClr val="F79646">
                      <a:lumMod val="50000"/>
                      <a:alpha val="6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전략적 에너지 기술혁신 체계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81491"/>
            <a:ext cx="2886075" cy="1533525"/>
          </a:xfrm>
          <a:prstGeom prst="rect">
            <a:avLst/>
          </a:prstGeom>
        </p:spPr>
      </p:pic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500306"/>
            <a:ext cx="7072362" cy="114300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38354" y="2739233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2012</a:t>
            </a:r>
            <a:r>
              <a:rPr kumimoji="0" lang="ko-KR" altLang="en-US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년도 기획 및 추진방향</a:t>
            </a:r>
            <a:endParaRPr kumimoji="0" lang="ko-KR" altLang="en-US" sz="36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1456" y="268128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</a:t>
            </a:r>
            <a:endParaRPr kumimoji="0" lang="ko-KR" altLang="en-US" sz="4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그림 18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85199" y="2637642"/>
            <a:ext cx="1558799" cy="2995604"/>
          </a:xfrm>
          <a:prstGeom prst="rect">
            <a:avLst/>
          </a:prstGeom>
        </p:spPr>
      </p:pic>
      <p:pic>
        <p:nvPicPr>
          <p:cNvPr id="20" name="그림 19" descr="001.png"/>
          <p:cNvPicPr>
            <a:picLocks noChangeAspect="1"/>
          </p:cNvPicPr>
          <p:nvPr/>
        </p:nvPicPr>
        <p:blipFill>
          <a:blip r:embed="rId5" cstate="print"/>
          <a:srcRect b="11687"/>
          <a:stretch>
            <a:fillRect/>
          </a:stretch>
        </p:blipFill>
        <p:spPr>
          <a:xfrm>
            <a:off x="7858148" y="4137840"/>
            <a:ext cx="1285851" cy="157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6135" y="1485811"/>
            <a:ext cx="7019501" cy="40131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0" name="Freeform 112"/>
          <p:cNvSpPr>
            <a:spLocks/>
          </p:cNvSpPr>
          <p:nvPr/>
        </p:nvSpPr>
        <p:spPr bwMode="auto">
          <a:xfrm>
            <a:off x="0" y="5949280"/>
            <a:ext cx="9132888" cy="935708"/>
          </a:xfrm>
          <a:custGeom>
            <a:avLst/>
            <a:gdLst/>
            <a:ahLst/>
            <a:cxnLst>
              <a:cxn ang="0">
                <a:pos x="363" y="0"/>
              </a:cxn>
              <a:cxn ang="0">
                <a:pos x="5488" y="0"/>
              </a:cxn>
              <a:cxn ang="0">
                <a:pos x="5806" y="272"/>
              </a:cxn>
              <a:cxn ang="0">
                <a:pos x="5806" y="725"/>
              </a:cxn>
              <a:cxn ang="0">
                <a:pos x="0" y="725"/>
              </a:cxn>
              <a:cxn ang="0">
                <a:pos x="0" y="272"/>
              </a:cxn>
              <a:cxn ang="0">
                <a:pos x="363" y="0"/>
              </a:cxn>
            </a:cxnLst>
            <a:rect l="0" t="0" r="r" b="b"/>
            <a:pathLst>
              <a:path w="5806" h="725">
                <a:moveTo>
                  <a:pt x="363" y="0"/>
                </a:moveTo>
                <a:lnTo>
                  <a:pt x="5488" y="0"/>
                </a:lnTo>
                <a:lnTo>
                  <a:pt x="5806" y="272"/>
                </a:lnTo>
                <a:lnTo>
                  <a:pt x="5806" y="725"/>
                </a:lnTo>
                <a:lnTo>
                  <a:pt x="0" y="725"/>
                </a:lnTo>
                <a:lnTo>
                  <a:pt x="0" y="272"/>
                </a:lnTo>
                <a:lnTo>
                  <a:pt x="363" y="0"/>
                </a:lnTo>
                <a:close/>
              </a:path>
            </a:pathLst>
          </a:custGeom>
          <a:gradFill rotWithShape="0">
            <a:gsLst>
              <a:gs pos="0">
                <a:srgbClr val="9DAB71"/>
              </a:gs>
              <a:gs pos="100000">
                <a:srgbClr val="9DAB71">
                  <a:gamma/>
                  <a:shade val="86275"/>
                  <a:invGamma/>
                  <a:alpha val="0"/>
                </a:srgbClr>
              </a:gs>
            </a:gsLst>
            <a:lin ang="5400000" scaled="1"/>
          </a:gradFill>
          <a:ln w="317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200">
              <a:solidFill>
                <a:srgbClr val="000000"/>
              </a:solidFill>
              <a:latin typeface="맑은 고딕"/>
              <a:ea typeface="산돌고딕B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748756" y="5400375"/>
            <a:ext cx="7567660" cy="639217"/>
            <a:chOff x="558610" y="5400375"/>
            <a:chExt cx="8071009" cy="639217"/>
          </a:xfrm>
        </p:grpSpPr>
        <p:grpSp>
          <p:nvGrpSpPr>
            <p:cNvPr id="3" name="Group 61"/>
            <p:cNvGrpSpPr>
              <a:grpSpLocks/>
            </p:cNvGrpSpPr>
            <p:nvPr/>
          </p:nvGrpSpPr>
          <p:grpSpPr bwMode="auto">
            <a:xfrm>
              <a:off x="558610" y="5594050"/>
              <a:ext cx="8064698" cy="445542"/>
              <a:chOff x="427" y="3385"/>
              <a:chExt cx="4627" cy="227"/>
            </a:xfrm>
          </p:grpSpPr>
          <p:sp>
            <p:nvSpPr>
              <p:cNvPr id="172" name="Rectangle 59"/>
              <p:cNvSpPr>
                <a:spLocks noChangeArrowheads="1"/>
              </p:cNvSpPr>
              <p:nvPr/>
            </p:nvSpPr>
            <p:spPr bwMode="auto">
              <a:xfrm>
                <a:off x="427" y="3385"/>
                <a:ext cx="4627" cy="227"/>
              </a:xfrm>
              <a:prstGeom prst="rect">
                <a:avLst/>
              </a:prstGeom>
              <a:gradFill rotWithShape="1">
                <a:gsLst>
                  <a:gs pos="0">
                    <a:srgbClr val="333300">
                      <a:gamma/>
                      <a:shade val="46275"/>
                      <a:invGamma/>
                    </a:srgbClr>
                  </a:gs>
                  <a:gs pos="100000">
                    <a:srgbClr val="333300"/>
                  </a:gs>
                </a:gsLst>
                <a:lin ang="540000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latinLnBrk="0">
                  <a:defRPr/>
                </a:pPr>
                <a:endParaRPr lang="en-US" sz="1200" kern="0">
                  <a:solidFill>
                    <a:srgbClr val="000000"/>
                  </a:solidFill>
                  <a:latin typeface="맑은 고딕"/>
                  <a:ea typeface="산돌고딕B"/>
                </a:endParaRPr>
              </a:p>
            </p:txBody>
          </p:sp>
          <p:sp>
            <p:nvSpPr>
              <p:cNvPr id="173" name="Rectangle 60"/>
              <p:cNvSpPr>
                <a:spLocks noChangeArrowheads="1"/>
              </p:cNvSpPr>
              <p:nvPr/>
            </p:nvSpPr>
            <p:spPr bwMode="auto">
              <a:xfrm>
                <a:off x="427" y="3391"/>
                <a:ext cx="4627" cy="54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latinLnBrk="0">
                  <a:defRPr/>
                </a:pPr>
                <a:endParaRPr lang="en-US" sz="1200" kern="0">
                  <a:solidFill>
                    <a:srgbClr val="000000"/>
                  </a:solidFill>
                  <a:latin typeface="맑은 고딕"/>
                  <a:ea typeface="산돌고딕B"/>
                </a:endParaRPr>
              </a:p>
            </p:txBody>
          </p:sp>
        </p:grpSp>
        <p:sp>
          <p:nvSpPr>
            <p:cNvPr id="174" name="AutoShape 66"/>
            <p:cNvSpPr>
              <a:spLocks noChangeArrowheads="1"/>
            </p:cNvSpPr>
            <p:nvPr/>
          </p:nvSpPr>
          <p:spPr bwMode="auto">
            <a:xfrm flipV="1">
              <a:off x="561765" y="5400375"/>
              <a:ext cx="8067854" cy="193675"/>
            </a:xfrm>
            <a:custGeom>
              <a:avLst/>
              <a:gdLst>
                <a:gd name="G0" fmla="+- 710 0 0"/>
                <a:gd name="G1" fmla="+- 21600 0 710"/>
                <a:gd name="G2" fmla="*/ 710 1 2"/>
                <a:gd name="G3" fmla="+- 21600 0 G2"/>
                <a:gd name="G4" fmla="+/ 710 21600 2"/>
                <a:gd name="G5" fmla="+/ G1 0 2"/>
                <a:gd name="G6" fmla="*/ 21600 21600 710"/>
                <a:gd name="G7" fmla="*/ G6 1 2"/>
                <a:gd name="G8" fmla="+- 21600 0 G7"/>
                <a:gd name="G9" fmla="*/ 21600 1 2"/>
                <a:gd name="G10" fmla="+- 710 0 G9"/>
                <a:gd name="G11" fmla="?: G10 G8 0"/>
                <a:gd name="G12" fmla="?: G10 G7 21600"/>
                <a:gd name="T0" fmla="*/ 21245 w 21600"/>
                <a:gd name="T1" fmla="*/ 10800 h 21600"/>
                <a:gd name="T2" fmla="*/ 10800 w 21600"/>
                <a:gd name="T3" fmla="*/ 21600 h 21600"/>
                <a:gd name="T4" fmla="*/ 355 w 21600"/>
                <a:gd name="T5" fmla="*/ 10800 h 21600"/>
                <a:gd name="T6" fmla="*/ 10800 w 21600"/>
                <a:gd name="T7" fmla="*/ 0 h 21600"/>
                <a:gd name="T8" fmla="*/ 2155 w 21600"/>
                <a:gd name="T9" fmla="*/ 2155 h 21600"/>
                <a:gd name="T10" fmla="*/ 19445 w 21600"/>
                <a:gd name="T11" fmla="*/ 194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710" y="21600"/>
                  </a:lnTo>
                  <a:lnTo>
                    <a:pt x="2089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DDDDDD">
                    <a:gamma/>
                    <a:shade val="75686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200">
                <a:solidFill>
                  <a:srgbClr val="000000"/>
                </a:solidFill>
                <a:latin typeface="맑은 고딕"/>
                <a:ea typeface="산돌고딕B"/>
              </a:endParaRPr>
            </a:p>
          </p:txBody>
        </p:sp>
        <p:sp>
          <p:nvSpPr>
            <p:cNvPr id="175" name="AutoShape 109"/>
            <p:cNvSpPr>
              <a:spLocks noChangeArrowheads="1"/>
            </p:cNvSpPr>
            <p:nvPr/>
          </p:nvSpPr>
          <p:spPr bwMode="auto">
            <a:xfrm>
              <a:off x="1008204" y="5676055"/>
              <a:ext cx="7250656" cy="288925"/>
            </a:xfrm>
            <a:prstGeom prst="roundRect">
              <a:avLst>
                <a:gd name="adj" fmla="val 16667"/>
              </a:avLst>
            </a:prstGeom>
            <a:solidFill>
              <a:srgbClr val="808080">
                <a:lumMod val="60000"/>
                <a:lumOff val="40000"/>
                <a:alpha val="70000"/>
              </a:srgbClr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en-US" sz="1200" kern="0">
                <a:solidFill>
                  <a:srgbClr val="000000"/>
                </a:solidFill>
                <a:latin typeface="맑은 고딕"/>
                <a:ea typeface="산돌고딕B"/>
              </a:endParaRPr>
            </a:p>
          </p:txBody>
        </p:sp>
        <p:sp>
          <p:nvSpPr>
            <p:cNvPr id="176" name="Rectangle 108"/>
            <p:cNvSpPr>
              <a:spLocks noChangeArrowheads="1"/>
            </p:cNvSpPr>
            <p:nvPr/>
          </p:nvSpPr>
          <p:spPr bwMode="auto">
            <a:xfrm>
              <a:off x="1753728" y="5613815"/>
              <a:ext cx="5734263" cy="369332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ETP 2010 </a:t>
              </a:r>
              <a:r>
                <a:rPr kumimoji="0" lang="en-US" altLang="ko-KR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(IEA) </a:t>
              </a:r>
              <a:r>
                <a:rPr kumimoji="0" lang="ko-KR" altLang="en-US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에너지 기술에 의한 온실가스 감축전망</a:t>
              </a:r>
              <a:endParaRPr kumimoji="0" lang="en-US" altLang="ko-K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77" name="Text Box 8"/>
          <p:cNvSpPr txBox="1">
            <a:spLocks noChangeArrowheads="1"/>
          </p:cNvSpPr>
          <p:nvPr/>
        </p:nvSpPr>
        <p:spPr bwMode="auto">
          <a:xfrm>
            <a:off x="379541" y="6135687"/>
            <a:ext cx="845616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bliqueTopLef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spc="50" dirty="0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그린에너지 기술은  </a:t>
            </a:r>
            <a:r>
              <a:rPr kumimoji="0" lang="en-US" altLang="ko-KR" sz="2400" b="1" spc="50" dirty="0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"</a:t>
            </a:r>
            <a:r>
              <a:rPr kumimoji="0" lang="ko-KR" altLang="en-US" sz="2400" b="1" spc="50" dirty="0" err="1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저탄소</a:t>
            </a:r>
            <a:r>
              <a:rPr kumimoji="0" lang="ko-KR" altLang="en-US" sz="2400" b="1" spc="50" dirty="0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 녹색성장</a:t>
            </a:r>
            <a:r>
              <a:rPr kumimoji="0" lang="en-US" altLang="ko-KR" sz="2400" b="1" spc="50" dirty="0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"</a:t>
            </a:r>
            <a:r>
              <a:rPr kumimoji="0" lang="ko-KR" altLang="en-US" sz="2400" b="1" spc="50" dirty="0">
                <a:ln w="11430"/>
                <a:gradFill>
                  <a:gsLst>
                    <a:gs pos="25000">
                      <a:srgbClr val="003300"/>
                    </a:gs>
                    <a:gs pos="100000">
                      <a:srgbClr val="009900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의 궁극적인 해결방안</a:t>
            </a:r>
          </a:p>
        </p:txBody>
      </p:sp>
      <p:sp>
        <p:nvSpPr>
          <p:cNvPr id="178" name="Text Box 8"/>
          <p:cNvSpPr txBox="1">
            <a:spLocks noChangeArrowheads="1"/>
          </p:cNvSpPr>
          <p:nvPr/>
        </p:nvSpPr>
        <p:spPr bwMode="auto">
          <a:xfrm>
            <a:off x="157481" y="947720"/>
            <a:ext cx="8807219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50" dirty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글로벌 온실가스 감축 기여도</a:t>
            </a:r>
            <a:r>
              <a:rPr kumimoji="0" lang="en-US" altLang="ko-KR" sz="2000" spc="50" dirty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('50)  : </a:t>
            </a:r>
            <a:r>
              <a:rPr kumimoji="0" lang="ko-KR" altLang="en-US" sz="2000" spc="50" dirty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효율향상 </a:t>
            </a:r>
            <a:r>
              <a:rPr kumimoji="0" lang="en-US" altLang="ko-KR" sz="2000" spc="50" dirty="0" smtClean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43%, </a:t>
            </a:r>
            <a:r>
              <a:rPr kumimoji="0" lang="ko-KR" altLang="en-US" sz="2000" spc="50" dirty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신재생에너지 </a:t>
            </a:r>
            <a:r>
              <a:rPr kumimoji="0" lang="en-US" altLang="ko-KR" sz="2000" spc="50" dirty="0" smtClean="0">
                <a:ln w="11430"/>
                <a:gradFill>
                  <a:gsLst>
                    <a:gs pos="25000">
                      <a:srgbClr val="B04700"/>
                    </a:gs>
                    <a:gs pos="100000">
                      <a:srgbClr val="FF9933"/>
                    </a:gs>
                  </a:gsLst>
                  <a:lin ang="5400000"/>
                </a:gradFill>
                <a:latin typeface="HY헤드라인M" pitchFamily="18" charset="-127"/>
                <a:ea typeface="HY헤드라인M" pitchFamily="18" charset="-127"/>
              </a:rPr>
              <a:t>17%</a:t>
            </a:r>
            <a:endParaRPr kumimoji="0" lang="en-US" altLang="ko-KR" sz="2000" spc="50" dirty="0">
              <a:ln w="11430"/>
              <a:gradFill>
                <a:gsLst>
                  <a:gs pos="25000">
                    <a:srgbClr val="B04700"/>
                  </a:gs>
                  <a:gs pos="100000">
                    <a:srgbClr val="FF9933"/>
                  </a:gs>
                </a:gsLst>
                <a:lin ang="540000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0" name="Text Box 3"/>
          <p:cNvSpPr txBox="1">
            <a:spLocks noChangeArrowheads="1"/>
          </p:cNvSpPr>
          <p:nvPr/>
        </p:nvSpPr>
        <p:spPr bwMode="auto">
          <a:xfrm>
            <a:off x="242888" y="285750"/>
            <a:ext cx="336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Arial" charset="0"/>
              </a:rPr>
              <a:t>그린에너지와 녹색성장</a:t>
            </a:r>
          </a:p>
        </p:txBody>
      </p:sp>
      <p:sp>
        <p:nvSpPr>
          <p:cNvPr id="1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62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566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350513" y="1607452"/>
            <a:ext cx="8722081" cy="1552804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pic>
        <p:nvPicPr>
          <p:cNvPr id="16" name="Picture 3" descr="바"/>
          <p:cNvPicPr>
            <a:picLocks noChangeAspect="1" noChangeArrowheads="1"/>
          </p:cNvPicPr>
          <p:nvPr/>
        </p:nvPicPr>
        <p:blipFill>
          <a:blip r:embed="rId3" cstate="print"/>
          <a:srcRect l="2742" t="80440" r="2742" b="1111"/>
          <a:stretch>
            <a:fillRect/>
          </a:stretch>
        </p:blipFill>
        <p:spPr bwMode="auto">
          <a:xfrm>
            <a:off x="3175898" y="1588620"/>
            <a:ext cx="286910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151470" y="505646"/>
            <a:ext cx="244169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패러다임의 변화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31" name="Picture 11" descr="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3214686"/>
            <a:ext cx="6273800" cy="1155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435350"/>
            <a:ext cx="811212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그림 6" descr="그림5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625" y="3935413"/>
            <a:ext cx="854075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95503" y="1104204"/>
            <a:ext cx="52578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37"/>
          <p:cNvSpPr>
            <a:spLocks noChangeArrowheads="1"/>
          </p:cNvSpPr>
          <p:nvPr/>
        </p:nvSpPr>
        <p:spPr bwMode="auto">
          <a:xfrm>
            <a:off x="2928926" y="1136862"/>
            <a:ext cx="335091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spc="3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그린에너지 산업의 신 성장동력화</a:t>
            </a:r>
            <a:r>
              <a:rPr lang="en-US" altLang="ko-KR" sz="1600" b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 </a:t>
            </a:r>
            <a:endParaRPr lang="ko-KR" altLang="en-US" sz="1600" b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pic>
        <p:nvPicPr>
          <p:cNvPr id="14" name="Picture 3" descr="바"/>
          <p:cNvPicPr>
            <a:picLocks noChangeAspect="1" noChangeArrowheads="1"/>
          </p:cNvPicPr>
          <p:nvPr/>
        </p:nvPicPr>
        <p:blipFill>
          <a:blip r:embed="rId3" cstate="print"/>
          <a:srcRect l="2742" t="80440" r="2742" b="1111"/>
          <a:stretch>
            <a:fillRect/>
          </a:stretch>
        </p:blipFill>
        <p:spPr bwMode="auto">
          <a:xfrm>
            <a:off x="389817" y="1588620"/>
            <a:ext cx="283052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500034" y="1920548"/>
            <a:ext cx="2643206" cy="523220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그린에너지 산업을</a:t>
            </a:r>
            <a:endParaRPr kumimoji="0" lang="en-US" altLang="ko-KR" sz="1400" dirty="0" smtClean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녹색성장의 핵심동력으로 추진</a:t>
            </a:r>
          </a:p>
        </p:txBody>
      </p:sp>
      <p:pic>
        <p:nvPicPr>
          <p:cNvPr id="18" name="Picture 3" descr="바"/>
          <p:cNvPicPr>
            <a:picLocks noChangeAspect="1" noChangeArrowheads="1"/>
          </p:cNvPicPr>
          <p:nvPr/>
        </p:nvPicPr>
        <p:blipFill>
          <a:blip r:embed="rId3" cstate="print"/>
          <a:srcRect l="2742" t="80440" r="2742" b="1111"/>
          <a:stretch>
            <a:fillRect/>
          </a:stretch>
        </p:blipFill>
        <p:spPr bwMode="auto">
          <a:xfrm>
            <a:off x="6033418" y="1588620"/>
            <a:ext cx="300039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AutoShape 28"/>
          <p:cNvSpPr>
            <a:spLocks noChangeArrowheads="1"/>
          </p:cNvSpPr>
          <p:nvPr/>
        </p:nvSpPr>
        <p:spPr bwMode="auto">
          <a:xfrm>
            <a:off x="476905" y="2533192"/>
            <a:ext cx="2610547" cy="27463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srgbClr val="4BACC6">
                  <a:lumMod val="75000"/>
                </a:srgb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400702" y="2572039"/>
            <a:ext cx="2786082" cy="20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tIns="0" bIns="0" anchor="ctr">
            <a:spAutoFit/>
          </a:bodyPr>
          <a:lstStyle/>
          <a:p>
            <a: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60000"/>
              <a:defRPr/>
            </a:pPr>
            <a:r>
              <a:rPr kumimoji="0" lang="ko-KR" altLang="en-US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kumimoji="0" lang="en-US" altLang="ko-KR" sz="1200" dirty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ko-KR" altLang="en-US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차 국가에너지기본계획</a:t>
            </a:r>
            <a:r>
              <a:rPr kumimoji="0" lang="en-US" altLang="ko-KR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(08.8.27)</a:t>
            </a:r>
            <a:endParaRPr kumimoji="0" lang="ko-KR" altLang="en-US" sz="1200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AutoShape 10"/>
          <p:cNvSpPr>
            <a:spLocks noChangeArrowheads="1"/>
          </p:cNvSpPr>
          <p:nvPr/>
        </p:nvSpPr>
        <p:spPr bwMode="auto">
          <a:xfrm>
            <a:off x="3204491" y="1797926"/>
            <a:ext cx="2643206" cy="738664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녹색성장은 </a:t>
            </a:r>
            <a:r>
              <a:rPr kumimoji="0" lang="ko-KR" altLang="en-US" sz="1400" dirty="0" err="1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신성장동력과</a:t>
            </a:r>
            <a:endParaRPr kumimoji="0" lang="en-US" altLang="ko-KR" sz="1400" dirty="0" smtClean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일자리를 창출하는</a:t>
            </a:r>
            <a:endParaRPr kumimoji="0" lang="en-US" altLang="ko-KR" sz="1400" dirty="0" smtClean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dirty="0" err="1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신국가</a:t>
            </a:r>
            <a:r>
              <a:rPr kumimoji="0" lang="ko-KR" altLang="en-US" sz="14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 발전  패러다임</a:t>
            </a:r>
          </a:p>
        </p:txBody>
      </p:sp>
      <p:sp>
        <p:nvSpPr>
          <p:cNvPr id="23" name="AutoShape 28"/>
          <p:cNvSpPr>
            <a:spLocks noChangeArrowheads="1"/>
          </p:cNvSpPr>
          <p:nvPr/>
        </p:nvSpPr>
        <p:spPr bwMode="auto">
          <a:xfrm>
            <a:off x="3318116" y="2539086"/>
            <a:ext cx="2610547" cy="27463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srgbClr val="4BACC6">
                  <a:lumMod val="75000"/>
                </a:srgb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3379149" y="2591315"/>
            <a:ext cx="2514873" cy="20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tIns="0" bIns="0" anchor="ctr">
            <a:spAutoFit/>
          </a:bodyPr>
          <a:lstStyle/>
          <a:p>
            <a: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60000"/>
              <a:defRPr/>
            </a:pPr>
            <a:r>
              <a:rPr kumimoji="0" lang="ko-KR" altLang="en-US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대통령 광복절 축사</a:t>
            </a:r>
            <a:r>
              <a:rPr kumimoji="0" lang="en-US" altLang="ko-KR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(2008.8.15)</a:t>
            </a:r>
            <a:endParaRPr kumimoji="0" lang="ko-KR" altLang="en-US" sz="1200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AutoShape 10"/>
          <p:cNvSpPr>
            <a:spLocks noChangeArrowheads="1"/>
          </p:cNvSpPr>
          <p:nvPr/>
        </p:nvSpPr>
        <p:spPr bwMode="auto">
          <a:xfrm>
            <a:off x="6017108" y="1926046"/>
            <a:ext cx="2994934" cy="492443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400" spc="-15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궁서" pitchFamily="18" charset="-127"/>
                <a:ea typeface="궁서" pitchFamily="18" charset="-127"/>
              </a:rPr>
              <a:t>‘</a:t>
            </a:r>
            <a:r>
              <a:rPr kumimoji="0" lang="ko-KR" altLang="en-US" sz="1400" spc="-15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그린에너지 전략로드맵 </a:t>
            </a:r>
            <a:r>
              <a:rPr kumimoji="0" lang="en-US" altLang="ko-KR" sz="1400" spc="-15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2011</a:t>
            </a:r>
            <a:r>
              <a:rPr kumimoji="0" lang="en-US" altLang="ko-KR" sz="1400" spc="-15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궁서" pitchFamily="18" charset="-127"/>
                <a:ea typeface="궁서" pitchFamily="18" charset="-127"/>
              </a:rPr>
              <a:t>’  </a:t>
            </a:r>
            <a:r>
              <a:rPr kumimoji="0" lang="ko-KR" altLang="en-US" sz="1400" spc="-15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수립</a:t>
            </a:r>
            <a:endParaRPr kumimoji="0" lang="en-US" altLang="ko-KR" sz="1400" spc="-150" dirty="0" smtClean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녹색성장 실현을 위한 </a:t>
            </a:r>
            <a:r>
              <a:rPr kumimoji="0" lang="en-US" altLang="ko-KR" sz="12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kumimoji="0" lang="ko-KR" altLang="en-US" sz="12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이정표</a:t>
            </a:r>
            <a:endParaRPr kumimoji="0" lang="en-US" altLang="ko-KR" sz="1200" dirty="0" smtClean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AutoShape 28"/>
          <p:cNvSpPr>
            <a:spLocks noChangeArrowheads="1"/>
          </p:cNvSpPr>
          <p:nvPr/>
        </p:nvSpPr>
        <p:spPr bwMode="auto">
          <a:xfrm>
            <a:off x="6153864" y="2517314"/>
            <a:ext cx="2610547" cy="27463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srgbClr val="4BACC6">
                  <a:lumMod val="75000"/>
                </a:srgb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6333035" y="2573413"/>
            <a:ext cx="2317543" cy="201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tIns="0" bIns="0" anchor="ctr">
            <a:spAutoFit/>
          </a:bodyPr>
          <a:lstStyle/>
          <a:p>
            <a: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60000"/>
              <a:defRPr/>
            </a:pPr>
            <a:r>
              <a:rPr kumimoji="0" lang="ko-KR" altLang="en-US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지식경제부</a:t>
            </a:r>
            <a:r>
              <a:rPr kumimoji="0" lang="en-US" altLang="ko-KR" sz="1200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(2011.5)</a:t>
            </a:r>
            <a:endParaRPr kumimoji="0" lang="ko-KR" altLang="en-US" sz="1200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866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8724900" y="6443663"/>
            <a:ext cx="407988" cy="404812"/>
            <a:chOff x="5521" y="4065"/>
            <a:chExt cx="257" cy="255"/>
          </a:xfrm>
        </p:grpSpPr>
        <p:pic>
          <p:nvPicPr>
            <p:cNvPr id="5141" name="Picture 51" descr="2총력 copy"/>
            <p:cNvPicPr>
              <a:picLocks noChangeAspect="1" noChangeArrowheads="1"/>
            </p:cNvPicPr>
            <p:nvPr/>
          </p:nvPicPr>
          <p:blipFill>
            <a:blip r:embed="rId2" cstate="print"/>
            <a:srcRect l="95416" t="93472"/>
            <a:stretch>
              <a:fillRect/>
            </a:stretch>
          </p:blipFill>
          <p:spPr bwMode="auto">
            <a:xfrm>
              <a:off x="5521" y="4065"/>
              <a:ext cx="239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2" name="Text Box 52"/>
            <p:cNvSpPr txBox="1">
              <a:spLocks noChangeArrowheads="1"/>
            </p:cNvSpPr>
            <p:nvPr/>
          </p:nvSpPr>
          <p:spPr bwMode="auto">
            <a:xfrm>
              <a:off x="5547" y="4122"/>
              <a:ext cx="23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r>
                <a:rPr kumimoji="0" lang="en-US" altLang="ko-KR" sz="1000" b="1" dirty="0" smtClean="0">
                  <a:solidFill>
                    <a:prstClr val="black"/>
                  </a:solidFill>
                  <a:latin typeface="Arial" charset="0"/>
                  <a:ea typeface="맑은 고딕"/>
                  <a:cs typeface="Arial" charset="0"/>
                </a:rPr>
                <a:t>15</a:t>
              </a:r>
              <a:endParaRPr kumimoji="0" lang="en-US" altLang="ko-KR" sz="1000" b="1" dirty="0">
                <a:solidFill>
                  <a:prstClr val="black"/>
                </a:solidFill>
                <a:latin typeface="Arial" charset="0"/>
                <a:ea typeface="맑은 고딕"/>
                <a:cs typeface="Arial" charset="0"/>
              </a:endParaRPr>
            </a:p>
          </p:txBody>
        </p:sp>
      </p:grpSp>
      <p:pic>
        <p:nvPicPr>
          <p:cNvPr id="60" name="그림 59" descr="그림12.png"/>
          <p:cNvPicPr>
            <a:picLocks noChangeAspect="1"/>
          </p:cNvPicPr>
          <p:nvPr/>
        </p:nvPicPr>
        <p:blipFill>
          <a:blip r:embed="rId3" cstate="print"/>
          <a:srcRect l="3366" t="13857" r="2236"/>
          <a:stretch>
            <a:fillRect/>
          </a:stretch>
        </p:blipFill>
        <p:spPr>
          <a:xfrm>
            <a:off x="-252536" y="692696"/>
            <a:ext cx="9777536" cy="5615905"/>
          </a:xfrm>
          <a:prstGeom prst="rect">
            <a:avLst/>
          </a:prstGeom>
        </p:spPr>
      </p:pic>
      <p:sp>
        <p:nvSpPr>
          <p:cNvPr id="62" name="직사각형 18"/>
          <p:cNvSpPr>
            <a:spLocks noChangeArrowheads="1"/>
          </p:cNvSpPr>
          <p:nvPr/>
        </p:nvSpPr>
        <p:spPr bwMode="auto">
          <a:xfrm>
            <a:off x="-36608" y="1062364"/>
            <a:ext cx="9217215" cy="2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 contourW="3175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ct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ko-KR" altLang="en-US" dirty="0">
                <a:solidFill>
                  <a:srgbClr val="003300"/>
                </a:solidFill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에너지기술혁신을 통한 </a:t>
            </a:r>
            <a:r>
              <a:rPr kumimoji="0" lang="en-US" altLang="ko-KR" dirty="0">
                <a:solidFill>
                  <a:srgbClr val="003300"/>
                </a:solidFill>
                <a:latin typeface="옥션고딕 B" pitchFamily="2" charset="-127"/>
                <a:ea typeface="옥션고딕 B" pitchFamily="2" charset="-127"/>
                <a:cs typeface="Arial" pitchFamily="34" charset="0"/>
              </a:rPr>
              <a:t>5</a:t>
            </a:r>
            <a:r>
              <a:rPr kumimoji="0" lang="ko-KR" altLang="en-US" dirty="0">
                <a:solidFill>
                  <a:srgbClr val="003300"/>
                </a:solidFill>
                <a:latin typeface="옥션고딕 B" pitchFamily="2" charset="-127"/>
                <a:ea typeface="옥션고딕 B" pitchFamily="2" charset="-127"/>
                <a:cs typeface="Arial" pitchFamily="34" charset="0"/>
              </a:rPr>
              <a:t>대 그린에너지산업 강국 도약</a:t>
            </a:r>
          </a:p>
        </p:txBody>
      </p:sp>
      <p:sp>
        <p:nvSpPr>
          <p:cNvPr id="69" name="모서리가 둥근 직사각형 68"/>
          <p:cNvSpPr/>
          <p:nvPr/>
        </p:nvSpPr>
        <p:spPr bwMode="auto">
          <a:xfrm>
            <a:off x="2339752" y="1959579"/>
            <a:ext cx="1397624" cy="491438"/>
          </a:xfrm>
          <a:prstGeom prst="roundRect">
            <a:avLst>
              <a:gd name="adj" fmla="val 4286"/>
            </a:avLst>
          </a:prstGeom>
          <a:noFill/>
          <a:ln w="9525" cmpd="sng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36000" tIns="36000" rIns="36000" bIns="36000" anchor="ctr">
            <a:scene3d>
              <a:camera prst="orthographicFront"/>
              <a:lightRig rig="threePt" dir="t"/>
            </a:scene3d>
            <a:sp3d contourW="25400">
              <a:bevelT w="0"/>
              <a:contourClr>
                <a:srgbClr val="1F497B"/>
              </a:contourClr>
            </a:sp3d>
          </a:bodyPr>
          <a:lstStyle/>
          <a:p>
            <a:pPr algn="ctr" defTabSz="1330325" eaLnBrk="0" fontAlgn="auto" hangingPunct="0"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ko-KR" altLang="en-US" sz="1200" kern="0" dirty="0">
                <a:solidFill>
                  <a:prstClr val="white"/>
                </a:solidFill>
                <a:latin typeface="맑은 고딕"/>
                <a:ea typeface="맑은 고딕"/>
              </a:rPr>
              <a:t>세계시장</a:t>
            </a:r>
            <a:endParaRPr kumimoji="0" lang="en-US" altLang="ko-KR" sz="1200" kern="0" dirty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algn="ctr" defTabSz="1330325" eaLnBrk="0" fontAlgn="auto" hangingPunct="0"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en-US" altLang="ko-KR" sz="1400" kern="0" dirty="0">
                <a:solidFill>
                  <a:srgbClr val="FFFF00"/>
                </a:solidFill>
                <a:latin typeface="맑은 고딕"/>
                <a:ea typeface="맑은 고딕"/>
              </a:rPr>
              <a:t>10% </a:t>
            </a:r>
            <a:r>
              <a:rPr kumimoji="0" lang="ko-KR" altLang="en-US" sz="1400" kern="0" dirty="0">
                <a:solidFill>
                  <a:srgbClr val="FFFF00"/>
                </a:solidFill>
                <a:latin typeface="맑은 고딕"/>
                <a:ea typeface="맑은 고딕"/>
              </a:rPr>
              <a:t>점유</a:t>
            </a:r>
          </a:p>
        </p:txBody>
      </p:sp>
      <p:sp>
        <p:nvSpPr>
          <p:cNvPr id="70" name="모서리가 둥근 직사각형 69"/>
          <p:cNvSpPr/>
          <p:nvPr/>
        </p:nvSpPr>
        <p:spPr bwMode="auto">
          <a:xfrm>
            <a:off x="4298793" y="1959579"/>
            <a:ext cx="1397624" cy="491438"/>
          </a:xfrm>
          <a:prstGeom prst="roundRect">
            <a:avLst>
              <a:gd name="adj" fmla="val 4286"/>
            </a:avLst>
          </a:prstGeom>
          <a:noFill/>
          <a:ln w="9525" cmpd="sng">
            <a:noFill/>
            <a:miter lim="800000"/>
            <a:headEnd/>
            <a:tailEnd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lIns="36000" tIns="36000" rIns="36000" bIns="36000" anchor="ctr">
            <a:scene3d>
              <a:camera prst="orthographicFront"/>
              <a:lightRig rig="threePt" dir="t"/>
            </a:scene3d>
            <a:sp3d contourW="25400">
              <a:bevelT w="0"/>
              <a:contourClr>
                <a:srgbClr val="1F497B"/>
              </a:contourClr>
            </a:sp3d>
          </a:bodyPr>
          <a:lstStyle/>
          <a:p>
            <a:pPr algn="ctr" defTabSz="1330325" eaLnBrk="0" fontAlgn="auto" hangingPunct="0"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ko-KR" altLang="en-US" sz="1200" kern="0" dirty="0">
                <a:solidFill>
                  <a:prstClr val="white"/>
                </a:solidFill>
                <a:latin typeface="맑은 고딕"/>
                <a:ea typeface="맑은 고딕"/>
              </a:rPr>
              <a:t>에너지효율 </a:t>
            </a:r>
            <a:endParaRPr kumimoji="0" lang="en-US" altLang="ko-KR" sz="1200" kern="0" dirty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 algn="ctr" defTabSz="1330325" eaLnBrk="0" fontAlgn="auto" hangingPunct="0"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en-US" altLang="ko-KR" sz="1400" kern="0" dirty="0" smtClean="0">
                <a:solidFill>
                  <a:srgbClr val="FFFF00"/>
                </a:solidFill>
                <a:latin typeface="맑은 고딕"/>
                <a:ea typeface="맑은 고딕"/>
              </a:rPr>
              <a:t>12% </a:t>
            </a:r>
            <a:r>
              <a:rPr kumimoji="0" lang="ko-KR" altLang="en-US" sz="1400" kern="0" dirty="0">
                <a:solidFill>
                  <a:srgbClr val="FFFF00"/>
                </a:solidFill>
                <a:latin typeface="맑은 고딕"/>
                <a:ea typeface="맑은 고딕"/>
              </a:rPr>
              <a:t>향상</a:t>
            </a:r>
          </a:p>
        </p:txBody>
      </p:sp>
      <p:sp>
        <p:nvSpPr>
          <p:cNvPr id="71" name="모서리가 둥근 직사각형 70"/>
          <p:cNvSpPr/>
          <p:nvPr/>
        </p:nvSpPr>
        <p:spPr bwMode="auto">
          <a:xfrm>
            <a:off x="6270720" y="1959579"/>
            <a:ext cx="1397624" cy="491438"/>
          </a:xfrm>
          <a:prstGeom prst="roundRect">
            <a:avLst>
              <a:gd name="adj" fmla="val 4286"/>
            </a:avLst>
          </a:prstGeom>
          <a:noFill/>
          <a:ln w="9525" cmpd="sng">
            <a:noFill/>
            <a:miter lim="800000"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lIns="36000" tIns="36000" rIns="36000" bIns="36000" anchor="ctr">
            <a:scene3d>
              <a:camera prst="orthographicFront"/>
              <a:lightRig rig="threePt" dir="t"/>
            </a:scene3d>
            <a:sp3d contourW="25400">
              <a:bevelT w="0"/>
              <a:contourClr>
                <a:srgbClr val="1F497B"/>
              </a:contourClr>
            </a:sp3d>
          </a:bodyPr>
          <a:lstStyle/>
          <a:p>
            <a:pPr algn="ctr" defTabSz="1330325" eaLnBrk="0" fontAlgn="auto" hangingPunct="0">
              <a:spcBef>
                <a:spcPts val="0"/>
              </a:spcBef>
              <a:spcAft>
                <a:spcPts val="0"/>
              </a:spcAft>
              <a:tabLst>
                <a:tab pos="5648325" algn="l"/>
              </a:tabLst>
              <a:defRPr/>
            </a:pPr>
            <a:r>
              <a:rPr kumimoji="0" lang="ko-KR" altLang="en-US" sz="1200" kern="0" dirty="0">
                <a:solidFill>
                  <a:prstClr val="white"/>
                </a:solidFill>
                <a:latin typeface="맑은 고딕"/>
                <a:ea typeface="맑은 고딕"/>
              </a:rPr>
              <a:t>온실가스 </a:t>
            </a:r>
            <a:r>
              <a:rPr kumimoji="0" lang="en-US" altLang="ko-KR" sz="1200" kern="0" dirty="0" smtClean="0">
                <a:solidFill>
                  <a:prstClr val="white"/>
                </a:solidFill>
                <a:latin typeface="맑은 고딕"/>
                <a:ea typeface="맑은 고딕"/>
              </a:rPr>
              <a:t>BAU </a:t>
            </a:r>
            <a:r>
              <a:rPr kumimoji="0" lang="ko-KR" altLang="en-US" sz="1200" kern="0" dirty="0" smtClean="0">
                <a:solidFill>
                  <a:prstClr val="white"/>
                </a:solidFill>
                <a:latin typeface="맑은 고딕"/>
                <a:ea typeface="맑은 고딕"/>
              </a:rPr>
              <a:t>대비 </a:t>
            </a:r>
            <a:r>
              <a:rPr kumimoji="0" lang="en-US" altLang="ko-KR" sz="1400" kern="0" dirty="0">
                <a:solidFill>
                  <a:srgbClr val="FFFF00"/>
                </a:solidFill>
                <a:latin typeface="맑은 고딕"/>
                <a:ea typeface="맑은 고딕"/>
              </a:rPr>
              <a:t>15% </a:t>
            </a:r>
            <a:r>
              <a:rPr kumimoji="0" lang="ko-KR" altLang="en-US" sz="1400" kern="0" dirty="0">
                <a:solidFill>
                  <a:srgbClr val="FFFF00"/>
                </a:solidFill>
                <a:latin typeface="맑은 고딕"/>
                <a:ea typeface="맑은 고딕"/>
              </a:rPr>
              <a:t>감축</a:t>
            </a:r>
          </a:p>
        </p:txBody>
      </p:sp>
      <p:sp>
        <p:nvSpPr>
          <p:cNvPr id="72" name="Rectangle 14"/>
          <p:cNvSpPr>
            <a:spLocks noChangeArrowheads="1"/>
          </p:cNvSpPr>
          <p:nvPr/>
        </p:nvSpPr>
        <p:spPr bwMode="auto">
          <a:xfrm>
            <a:off x="2051721" y="1689563"/>
            <a:ext cx="5904655" cy="2369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algn="ctr" defTabSz="1327150" eaLnBrk="0" fontAlgn="auto" latinLnBrk="0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defRPr/>
            </a:pPr>
            <a:r>
              <a:rPr kumimoji="0" lang="ko-KR" altLang="en-US" sz="1400" dirty="0">
                <a:solidFill>
                  <a:srgbClr val="003399"/>
                </a:solidFill>
                <a:latin typeface="맑은 고딕"/>
                <a:ea typeface="맑은 고딕"/>
              </a:rPr>
              <a:t>선제적 기술개발을 통한 </a:t>
            </a:r>
            <a:r>
              <a:rPr kumimoji="0" lang="ko-KR" altLang="en-US" sz="1400" dirty="0" err="1">
                <a:solidFill>
                  <a:srgbClr val="003399"/>
                </a:solidFill>
                <a:latin typeface="맑은 고딕"/>
                <a:ea typeface="맑은 고딕"/>
              </a:rPr>
              <a:t>신성장동력</a:t>
            </a:r>
            <a:r>
              <a:rPr kumimoji="0" lang="ko-KR" altLang="en-US" sz="1400" dirty="0">
                <a:solidFill>
                  <a:srgbClr val="003399"/>
                </a:solidFill>
                <a:latin typeface="맑은 고딕"/>
                <a:ea typeface="맑은 고딕"/>
              </a:rPr>
              <a:t> 창출 및 기후변화 대응  </a:t>
            </a:r>
          </a:p>
        </p:txBody>
      </p:sp>
      <p:sp>
        <p:nvSpPr>
          <p:cNvPr id="73" name="Rectangle 14"/>
          <p:cNvSpPr>
            <a:spLocks noChangeArrowheads="1"/>
          </p:cNvSpPr>
          <p:nvPr/>
        </p:nvSpPr>
        <p:spPr bwMode="auto">
          <a:xfrm>
            <a:off x="279440" y="1851805"/>
            <a:ext cx="1584176" cy="28392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algn="ctr" defTabSz="1327150" eaLnBrk="0" fontAlgn="auto" latinLnBrk="0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defRPr/>
            </a:pPr>
            <a:r>
              <a:rPr kumimoji="0" lang="ko-KR" altLang="en-US" dirty="0">
                <a:solidFill>
                  <a:prstClr val="white"/>
                </a:solidFill>
                <a:latin typeface="옥션고딕 B" pitchFamily="2" charset="-127"/>
                <a:ea typeface="옥션고딕 B" pitchFamily="2" charset="-127"/>
              </a:rPr>
              <a:t>목표</a:t>
            </a:r>
          </a:p>
        </p:txBody>
      </p:sp>
      <p:sp>
        <p:nvSpPr>
          <p:cNvPr id="74" name="AutoShape 161"/>
          <p:cNvSpPr>
            <a:spLocks noChangeArrowheads="1"/>
          </p:cNvSpPr>
          <p:nvPr/>
        </p:nvSpPr>
        <p:spPr bwMode="auto">
          <a:xfrm>
            <a:off x="3054555" y="3015020"/>
            <a:ext cx="3028314" cy="220830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  <a:scene3d>
              <a:camera prst="orthographicFront"/>
              <a:lightRig rig="harsh" dir="tl"/>
            </a:scene3d>
            <a:sp3d contourW="31750" prstMaterial="flat">
              <a:bevelT w="127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0" lvl="1" indent="-342900" algn="ctr" defTabSz="762000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400"/>
              <a:tabLst>
                <a:tab pos="5648325" algn="l"/>
              </a:tabLst>
              <a:defRPr/>
            </a:pPr>
            <a:r>
              <a:rPr kumimoji="0" lang="ko-KR" altLang="en-US" sz="1400" b="1" dirty="0">
                <a:ln w="11430">
                  <a:noFill/>
                </a:ln>
                <a:gradFill flip="none" rotWithShape="1">
                  <a:gsLst>
                    <a:gs pos="100000">
                      <a:srgbClr val="1F497D">
                        <a:lumMod val="50000"/>
                      </a:srgbClr>
                    </a:gs>
                    <a:gs pos="24000">
                      <a:srgbClr val="0058B0"/>
                    </a:gs>
                    <a:gs pos="58000">
                      <a:srgbClr val="003399"/>
                    </a:gs>
                  </a:gsLst>
                  <a:lin ang="16200000" scaled="1"/>
                  <a:tileRect/>
                </a:gradFill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추진 전략 및 과제</a:t>
            </a:r>
          </a:p>
        </p:txBody>
      </p:sp>
      <p:sp>
        <p:nvSpPr>
          <p:cNvPr id="75" name="모서리가 둥근 직사각형 74"/>
          <p:cNvSpPr/>
          <p:nvPr/>
        </p:nvSpPr>
        <p:spPr bwMode="auto">
          <a:xfrm>
            <a:off x="132328" y="3357311"/>
            <a:ext cx="2120209" cy="314392"/>
          </a:xfrm>
          <a:prstGeom prst="roundRect">
            <a:avLst>
              <a:gd name="adj" fmla="val 11335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 contourW="12700" prstMaterial="dkEdge">
            <a:bevelT w="12700" h="44450"/>
            <a:bevelB w="0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sp3d contourW="19050">
              <a:bevelT w="1270"/>
              <a:contourClr>
                <a:srgbClr val="336228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kern="1000" spc="-100" dirty="0" smtClean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에너지기술의 </a:t>
            </a:r>
            <a:r>
              <a:rPr kumimoji="0" lang="ko-KR" altLang="en-US" sz="1200" kern="1000" spc="-100" dirty="0" err="1" smtClean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신성장동력화</a:t>
            </a:r>
            <a:r>
              <a:rPr kumimoji="0" lang="ko-KR" altLang="en-US" sz="1200" kern="1000" spc="-100" dirty="0" smtClean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 추진</a:t>
            </a:r>
            <a:endParaRPr kumimoji="0" lang="ko-KR" altLang="en-US" sz="1200" kern="1000" spc="-100" dirty="0">
              <a:solidFill>
                <a:prstClr val="white"/>
              </a:solidFill>
              <a:effectLst>
                <a:glow rad="101600">
                  <a:srgbClr val="4B7B1F"/>
                </a:glow>
              </a:effectLst>
            </a:endParaRPr>
          </a:p>
        </p:txBody>
      </p:sp>
      <p:sp>
        <p:nvSpPr>
          <p:cNvPr id="76" name="모서리가 둥근 직사각형 75"/>
          <p:cNvSpPr/>
          <p:nvPr/>
        </p:nvSpPr>
        <p:spPr bwMode="auto">
          <a:xfrm>
            <a:off x="2399608" y="3357311"/>
            <a:ext cx="2062581" cy="314392"/>
          </a:xfrm>
          <a:prstGeom prst="roundRect">
            <a:avLst>
              <a:gd name="adj" fmla="val 11335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 contourW="12700" prstMaterial="dkEdge">
            <a:bevelT w="12700" h="44450"/>
            <a:bevelB w="0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>
            <a:sp3d contourW="19050">
              <a:bevelT w="1270"/>
              <a:contourClr>
                <a:srgbClr val="336228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공생발전 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R&amp;D 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생태계 조성</a:t>
            </a:r>
          </a:p>
        </p:txBody>
      </p:sp>
      <p:sp>
        <p:nvSpPr>
          <p:cNvPr id="77" name="모서리가 둥근 직사각형 76"/>
          <p:cNvSpPr/>
          <p:nvPr/>
        </p:nvSpPr>
        <p:spPr bwMode="auto">
          <a:xfrm>
            <a:off x="4639142" y="3357311"/>
            <a:ext cx="2062581" cy="314392"/>
          </a:xfrm>
          <a:prstGeom prst="roundRect">
            <a:avLst>
              <a:gd name="adj" fmla="val 11335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 contourW="12700" prstMaterial="dkEdge">
            <a:bevelT w="12700" h="44450"/>
            <a:bevelB w="0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>
            <a:sp3d contourW="19050">
              <a:bevelT w="1270"/>
              <a:contourClr>
                <a:srgbClr val="336228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에너지 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R&amp;D 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시스템 선진화</a:t>
            </a:r>
          </a:p>
        </p:txBody>
      </p:sp>
      <p:sp>
        <p:nvSpPr>
          <p:cNvPr id="78" name="모서리가 둥근 직사각형 77"/>
          <p:cNvSpPr/>
          <p:nvPr/>
        </p:nvSpPr>
        <p:spPr bwMode="auto">
          <a:xfrm>
            <a:off x="6870210" y="3357311"/>
            <a:ext cx="2062581" cy="314392"/>
          </a:xfrm>
          <a:prstGeom prst="roundRect">
            <a:avLst>
              <a:gd name="adj" fmla="val 11335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 contourW="12700" prstMaterial="dkEdge">
            <a:bevelT w="12700" h="44450"/>
            <a:bevelB w="0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>
            <a:sp3d contourW="19050">
              <a:bevelT w="1270"/>
              <a:contourClr>
                <a:srgbClr val="336228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00" dirty="0">
                <a:solidFill>
                  <a:prstClr val="white"/>
                </a:solidFill>
                <a:effectLst>
                  <a:glow rad="101600">
                    <a:srgbClr val="4B7B1F"/>
                  </a:glow>
                </a:effectLst>
              </a:rPr>
              <a:t>에너지기술 산업화 인프라 구축</a:t>
            </a:r>
          </a:p>
        </p:txBody>
      </p:sp>
      <p:sp>
        <p:nvSpPr>
          <p:cNvPr id="79" name="Rectangle 14"/>
          <p:cNvSpPr>
            <a:spLocks noChangeArrowheads="1"/>
          </p:cNvSpPr>
          <p:nvPr/>
        </p:nvSpPr>
        <p:spPr bwMode="auto">
          <a:xfrm>
            <a:off x="191540" y="3742199"/>
            <a:ext cx="2088156" cy="638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성과창출형</a:t>
            </a: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R&amp;D</a:t>
            </a: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프로그램 </a:t>
            </a: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강화</a:t>
            </a:r>
            <a:endParaRPr kumimoji="0" lang="ko-KR" altLang="en-US" sz="105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혁신적 기초∙원천기술 조기 확보 </a:t>
            </a:r>
            <a:endParaRPr kumimoji="0" lang="ko-KR" altLang="en-US" sz="105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spc="-100" dirty="0">
                <a:solidFill>
                  <a:prstClr val="black"/>
                </a:solidFill>
                <a:latin typeface="맑은 고딕"/>
                <a:ea typeface="맑은 고딕"/>
              </a:rPr>
              <a:t>핵심 부품</a:t>
            </a:r>
            <a:r>
              <a:rPr kumimoji="0" lang="en-US" altLang="ko-KR" sz="1050" spc="-100" dirty="0">
                <a:solidFill>
                  <a:prstClr val="black"/>
                </a:solidFill>
                <a:latin typeface="옥션고딕 B" pitchFamily="2" charset="-127"/>
                <a:ea typeface="옥션고딕 B" pitchFamily="2" charset="-127"/>
              </a:rPr>
              <a:t>·</a:t>
            </a:r>
            <a:r>
              <a:rPr kumimoji="0" lang="ko-KR" altLang="en-US" sz="1050" spc="-100" dirty="0">
                <a:solidFill>
                  <a:prstClr val="black"/>
                </a:solidFill>
                <a:latin typeface="맑은 고딕"/>
                <a:ea typeface="맑은 고딕"/>
              </a:rPr>
              <a:t>소재</a:t>
            </a:r>
            <a:r>
              <a:rPr kumimoji="0" lang="en-US" altLang="ko-KR" sz="1050" spc="-100" dirty="0">
                <a:solidFill>
                  <a:prstClr val="black"/>
                </a:solidFill>
                <a:latin typeface="옥션고딕 B" pitchFamily="2" charset="-127"/>
                <a:ea typeface="옥션고딕 B" pitchFamily="2" charset="-127"/>
              </a:rPr>
              <a:t>·</a:t>
            </a:r>
            <a:r>
              <a:rPr kumimoji="0" lang="ko-KR" altLang="en-US" sz="1050" spc="-100" dirty="0">
                <a:solidFill>
                  <a:prstClr val="black"/>
                </a:solidFill>
                <a:latin typeface="맑은 고딕"/>
                <a:ea typeface="맑은 고딕"/>
              </a:rPr>
              <a:t>장비 경쟁력 강화</a:t>
            </a:r>
          </a:p>
        </p:txBody>
      </p:sp>
      <p:sp>
        <p:nvSpPr>
          <p:cNvPr id="80" name="Rectangle 14"/>
          <p:cNvSpPr>
            <a:spLocks noChangeArrowheads="1"/>
          </p:cNvSpPr>
          <p:nvPr/>
        </p:nvSpPr>
        <p:spPr bwMode="auto">
          <a:xfrm>
            <a:off x="2402632" y="3742199"/>
            <a:ext cx="2241376" cy="638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대</a:t>
            </a:r>
            <a:r>
              <a:rPr kumimoji="0" lang="en-US" altLang="ko-KR" sz="1050" dirty="0">
                <a:solidFill>
                  <a:prstClr val="black"/>
                </a:solidFill>
                <a:latin typeface="옥션고딕 B" pitchFamily="2" charset="-127"/>
                <a:ea typeface="옥션고딕 B" pitchFamily="2" charset="-127"/>
              </a:rPr>
              <a:t>·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중소기업간 동반성장 가속화</a:t>
            </a: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spc="-8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광역권별</a:t>
            </a:r>
            <a:r>
              <a:rPr kumimoji="0" lang="ko-KR" altLang="en-US" sz="1050" spc="-80" dirty="0" smtClean="0">
                <a:solidFill>
                  <a:prstClr val="black"/>
                </a:solidFill>
                <a:latin typeface="맑은 고딕"/>
                <a:ea typeface="맑은 고딕"/>
              </a:rPr>
              <a:t> 특화 에너지기술 </a:t>
            </a:r>
            <a:r>
              <a:rPr kumimoji="0" lang="ko-KR" altLang="en-US" sz="1050" spc="-80" dirty="0" smtClean="0">
                <a:solidFill>
                  <a:srgbClr val="000000"/>
                </a:solidFill>
                <a:latin typeface="맑은 고딕"/>
                <a:ea typeface="맑은 고딕"/>
              </a:rPr>
              <a:t>∙</a:t>
            </a:r>
            <a:r>
              <a:rPr kumimoji="0" lang="ko-KR" altLang="en-US" sz="600" spc="-8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050" spc="-80" dirty="0" smtClean="0">
                <a:solidFill>
                  <a:prstClr val="black"/>
                </a:solidFill>
                <a:latin typeface="맑은 고딕"/>
                <a:ea typeface="맑은 고딕"/>
              </a:rPr>
              <a:t>산업 육성</a:t>
            </a:r>
            <a:endParaRPr kumimoji="0" lang="ko-KR" altLang="en-US" sz="1050" spc="-80" dirty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복지형 에너지 </a:t>
            </a:r>
            <a:r>
              <a:rPr kumimoji="0" lang="en-US" altLang="ko-KR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R&amp;D </a:t>
            </a: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추진</a:t>
            </a:r>
            <a:endParaRPr kumimoji="0" lang="ko-KR" altLang="en-US" sz="105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81" name="Rectangle 14"/>
          <p:cNvSpPr>
            <a:spLocks noChangeArrowheads="1"/>
          </p:cNvSpPr>
          <p:nvPr/>
        </p:nvSpPr>
        <p:spPr bwMode="auto">
          <a:xfrm>
            <a:off x="4655739" y="3742199"/>
            <a:ext cx="2088156" cy="63888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전략적 </a:t>
            </a:r>
            <a:r>
              <a:rPr kumimoji="0" lang="en-US" altLang="ko-KR" sz="1050" dirty="0">
                <a:solidFill>
                  <a:prstClr val="black"/>
                </a:solidFill>
                <a:latin typeface="맑은 고딕"/>
                <a:ea typeface="맑은 고딕"/>
              </a:rPr>
              <a:t>R&amp;D 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기획 기반 구축</a:t>
            </a: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기획의 </a:t>
            </a:r>
            <a:r>
              <a:rPr kumimoji="0" lang="ko-KR" altLang="en-US" sz="1050" dirty="0" err="1">
                <a:solidFill>
                  <a:prstClr val="black"/>
                </a:solidFill>
                <a:latin typeface="맑은 고딕"/>
                <a:ea typeface="맑은 고딕"/>
              </a:rPr>
              <a:t>전략성</a:t>
            </a:r>
            <a:r>
              <a:rPr kumimoji="0" lang="en-US" altLang="ko-KR" sz="1050" dirty="0">
                <a:solidFill>
                  <a:prstClr val="black"/>
                </a:solidFill>
                <a:latin typeface="옥션고딕 B" pitchFamily="2" charset="-127"/>
                <a:ea typeface="옥션고딕 B" pitchFamily="2" charset="-127"/>
              </a:rPr>
              <a:t>·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연계성 강화 </a:t>
            </a: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성과중심 평가 및 </a:t>
            </a:r>
            <a:r>
              <a:rPr kumimoji="0" lang="ko-KR" altLang="en-US" sz="1050" dirty="0" err="1">
                <a:solidFill>
                  <a:prstClr val="black"/>
                </a:solidFill>
                <a:latin typeface="맑은 고딕"/>
                <a:ea typeface="맑은 고딕"/>
              </a:rPr>
              <a:t>환류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 강화</a:t>
            </a:r>
          </a:p>
        </p:txBody>
      </p:sp>
      <p:sp>
        <p:nvSpPr>
          <p:cNvPr id="82" name="Rectangle 14"/>
          <p:cNvSpPr>
            <a:spLocks noChangeArrowheads="1"/>
          </p:cNvSpPr>
          <p:nvPr/>
        </p:nvSpPr>
        <p:spPr bwMode="auto">
          <a:xfrm>
            <a:off x="6887906" y="3742199"/>
            <a:ext cx="2088156" cy="63888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산업맞춤형 글로벌 인력양성</a:t>
            </a: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전략적 국제협력 강화</a:t>
            </a:r>
          </a:p>
          <a:p>
            <a:pPr marL="149225" lvl="1" indent="-149225" defTabSz="1327150" eaLnBrk="0" fontAlgn="auto" latinLnBrk="0" hangingPunct="0"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FontTx/>
              <a:buBlip>
                <a:blip r:embed="rId4"/>
              </a:buBlip>
              <a:defRPr/>
            </a:pPr>
            <a:r>
              <a:rPr kumimoji="0" lang="ko-KR" altLang="en-US" sz="1050" dirty="0" smtClean="0">
                <a:solidFill>
                  <a:prstClr val="black"/>
                </a:solidFill>
                <a:latin typeface="맑은 고딕"/>
                <a:ea typeface="맑은 고딕"/>
              </a:rPr>
              <a:t>기술 실증 </a:t>
            </a:r>
            <a:r>
              <a:rPr kumimoji="0" lang="ko-KR" altLang="en-US" sz="1050" dirty="0">
                <a:solidFill>
                  <a:prstClr val="black"/>
                </a:solidFill>
                <a:latin typeface="맑은 고딕"/>
                <a:ea typeface="맑은 고딕"/>
              </a:rPr>
              <a:t>및 사업화 촉진</a:t>
            </a:r>
          </a:p>
        </p:txBody>
      </p:sp>
      <p:sp>
        <p:nvSpPr>
          <p:cNvPr id="83" name="자유형 82"/>
          <p:cNvSpPr/>
          <p:nvPr/>
        </p:nvSpPr>
        <p:spPr bwMode="auto">
          <a:xfrm>
            <a:off x="17011" y="6130722"/>
            <a:ext cx="9092063" cy="35112"/>
          </a:xfrm>
          <a:custGeom>
            <a:avLst/>
            <a:gdLst>
              <a:gd name="connsiteX0" fmla="*/ 47628 w 2797200"/>
              <a:gd name="connsiteY0" fmla="*/ 0 h 95256"/>
              <a:gd name="connsiteX1" fmla="*/ 2749572 w 2797200"/>
              <a:gd name="connsiteY1" fmla="*/ 0 h 95256"/>
              <a:gd name="connsiteX2" fmla="*/ 2797200 w 2797200"/>
              <a:gd name="connsiteY2" fmla="*/ 47628 h 95256"/>
              <a:gd name="connsiteX3" fmla="*/ 2797200 w 2797200"/>
              <a:gd name="connsiteY3" fmla="*/ 95256 h 95256"/>
              <a:gd name="connsiteX4" fmla="*/ 2797200 w 2797200"/>
              <a:gd name="connsiteY4" fmla="*/ 95256 h 95256"/>
              <a:gd name="connsiteX5" fmla="*/ 0 w 2797200"/>
              <a:gd name="connsiteY5" fmla="*/ 95256 h 95256"/>
              <a:gd name="connsiteX6" fmla="*/ 0 w 2797200"/>
              <a:gd name="connsiteY6" fmla="*/ 95256 h 95256"/>
              <a:gd name="connsiteX7" fmla="*/ 0 w 2797200"/>
              <a:gd name="connsiteY7" fmla="*/ 47628 h 95256"/>
              <a:gd name="connsiteX8" fmla="*/ 47628 w 2797200"/>
              <a:gd name="connsiteY8" fmla="*/ 0 h 95256"/>
              <a:gd name="connsiteX0" fmla="*/ 47628 w 2797200"/>
              <a:gd name="connsiteY0" fmla="*/ 0 h 95256"/>
              <a:gd name="connsiteX1" fmla="*/ 2749572 w 2797200"/>
              <a:gd name="connsiteY1" fmla="*/ 0 h 95256"/>
              <a:gd name="connsiteX2" fmla="*/ 2797200 w 2797200"/>
              <a:gd name="connsiteY2" fmla="*/ 47628 h 95256"/>
              <a:gd name="connsiteX3" fmla="*/ 2797200 w 2797200"/>
              <a:gd name="connsiteY3" fmla="*/ 95256 h 95256"/>
              <a:gd name="connsiteX4" fmla="*/ 2797200 w 2797200"/>
              <a:gd name="connsiteY4" fmla="*/ 95256 h 95256"/>
              <a:gd name="connsiteX5" fmla="*/ 0 w 2797200"/>
              <a:gd name="connsiteY5" fmla="*/ 95256 h 95256"/>
              <a:gd name="connsiteX6" fmla="*/ 0 w 2797200"/>
              <a:gd name="connsiteY6" fmla="*/ 47628 h 95256"/>
              <a:gd name="connsiteX7" fmla="*/ 47628 w 2797200"/>
              <a:gd name="connsiteY7" fmla="*/ 0 h 95256"/>
              <a:gd name="connsiteX0" fmla="*/ 47628 w 2797200"/>
              <a:gd name="connsiteY0" fmla="*/ 0 h 95256"/>
              <a:gd name="connsiteX1" fmla="*/ 2749572 w 2797200"/>
              <a:gd name="connsiteY1" fmla="*/ 0 h 95256"/>
              <a:gd name="connsiteX2" fmla="*/ 2797200 w 2797200"/>
              <a:gd name="connsiteY2" fmla="*/ 47628 h 95256"/>
              <a:gd name="connsiteX3" fmla="*/ 2797200 w 2797200"/>
              <a:gd name="connsiteY3" fmla="*/ 95256 h 95256"/>
              <a:gd name="connsiteX4" fmla="*/ 2797200 w 2797200"/>
              <a:gd name="connsiteY4" fmla="*/ 95256 h 95256"/>
              <a:gd name="connsiteX5" fmla="*/ 0 w 2797200"/>
              <a:gd name="connsiteY5" fmla="*/ 47628 h 95256"/>
              <a:gd name="connsiteX6" fmla="*/ 47628 w 2797200"/>
              <a:gd name="connsiteY6" fmla="*/ 0 h 95256"/>
              <a:gd name="connsiteX0" fmla="*/ 47628 w 2797200"/>
              <a:gd name="connsiteY0" fmla="*/ 0 h 95256"/>
              <a:gd name="connsiteX1" fmla="*/ 2749572 w 2797200"/>
              <a:gd name="connsiteY1" fmla="*/ 0 h 95256"/>
              <a:gd name="connsiteX2" fmla="*/ 2797200 w 2797200"/>
              <a:gd name="connsiteY2" fmla="*/ 47628 h 95256"/>
              <a:gd name="connsiteX3" fmla="*/ 2797200 w 2797200"/>
              <a:gd name="connsiteY3" fmla="*/ 95256 h 95256"/>
              <a:gd name="connsiteX4" fmla="*/ 0 w 2797200"/>
              <a:gd name="connsiteY4" fmla="*/ 47628 h 95256"/>
              <a:gd name="connsiteX5" fmla="*/ 47628 w 2797200"/>
              <a:gd name="connsiteY5" fmla="*/ 0 h 95256"/>
              <a:gd name="connsiteX0" fmla="*/ 47628 w 2797200"/>
              <a:gd name="connsiteY0" fmla="*/ 0 h 47628"/>
              <a:gd name="connsiteX1" fmla="*/ 2749572 w 2797200"/>
              <a:gd name="connsiteY1" fmla="*/ 0 h 47628"/>
              <a:gd name="connsiteX2" fmla="*/ 2797200 w 2797200"/>
              <a:gd name="connsiteY2" fmla="*/ 47628 h 47628"/>
              <a:gd name="connsiteX3" fmla="*/ 0 w 2797200"/>
              <a:gd name="connsiteY3" fmla="*/ 47628 h 47628"/>
              <a:gd name="connsiteX4" fmla="*/ 47628 w 2797200"/>
              <a:gd name="connsiteY4" fmla="*/ 0 h 4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7200" h="47628">
                <a:moveTo>
                  <a:pt x="47628" y="0"/>
                </a:moveTo>
                <a:lnTo>
                  <a:pt x="2749572" y="0"/>
                </a:lnTo>
                <a:lnTo>
                  <a:pt x="2797200" y="47628"/>
                </a:lnTo>
                <a:lnTo>
                  <a:pt x="0" y="47628"/>
                </a:lnTo>
                <a:lnTo>
                  <a:pt x="47628" y="0"/>
                </a:lnTo>
                <a:close/>
              </a:path>
            </a:pathLst>
          </a:custGeom>
          <a:gradFill>
            <a:gsLst>
              <a:gs pos="0">
                <a:srgbClr val="9A9A9A"/>
              </a:gs>
              <a:gs pos="51000">
                <a:srgbClr val="37373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800" dirty="0">
              <a:solidFill>
                <a:prstClr val="white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84" name="모서리가 둥근 직사각형 83"/>
          <p:cNvSpPr/>
          <p:nvPr/>
        </p:nvSpPr>
        <p:spPr bwMode="auto">
          <a:xfrm>
            <a:off x="50636" y="4851567"/>
            <a:ext cx="9058439" cy="293167"/>
          </a:xfrm>
          <a:prstGeom prst="roundRect">
            <a:avLst>
              <a:gd name="adj" fmla="val 11335"/>
            </a:avLst>
          </a:prstGeom>
          <a:noFill/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contourW="12700" prstMaterial="dkEdge">
            <a:bevelT w="12700" h="44450"/>
            <a:bevelB w="0"/>
            <a:contourClr>
              <a:sysClr val="window" lastClr="FFFFFF">
                <a:lumMod val="85000"/>
              </a:sysClr>
            </a:contourClr>
          </a:sp3d>
        </p:spPr>
        <p:txBody>
          <a:bodyPr anchor="ctr">
            <a:sp3d contourW="19050">
              <a:bevelT w="1270"/>
              <a:contourClr>
                <a:srgbClr val="386AA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2020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년까지 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4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대 분야 기술개발 집중 투자 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(R&amp;D 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투자 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2</a:t>
            </a:r>
            <a:r>
              <a:rPr kumimoji="0" lang="ko-KR" altLang="en-US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배 이상 증대</a:t>
            </a:r>
            <a:r>
              <a:rPr kumimoji="0" lang="en-US" altLang="ko-KR" sz="1200" dirty="0">
                <a:solidFill>
                  <a:prstClr val="white"/>
                </a:solidFill>
                <a:effectLst>
                  <a:glow rad="101600">
                    <a:srgbClr val="538DC1"/>
                  </a:glow>
                </a:effectLst>
                <a:latin typeface="옥션고딕 B" pitchFamily="2" charset="-127"/>
                <a:ea typeface="옥션고딕 B" pitchFamily="2" charset="-127"/>
              </a:rPr>
              <a:t>)</a:t>
            </a:r>
          </a:p>
        </p:txBody>
      </p:sp>
      <p:sp>
        <p:nvSpPr>
          <p:cNvPr id="85" name="양쪽 모서리가 둥근 사각형 84"/>
          <p:cNvSpPr/>
          <p:nvPr/>
        </p:nvSpPr>
        <p:spPr bwMode="auto">
          <a:xfrm rot="10800000" flipV="1">
            <a:off x="288934" y="5203702"/>
            <a:ext cx="2054685" cy="277925"/>
          </a:xfrm>
          <a:prstGeom prst="round2SameRect">
            <a:avLst>
              <a:gd name="adj1" fmla="val 30362"/>
              <a:gd name="adj2" fmla="val 0"/>
            </a:avLst>
          </a:prstGeom>
          <a:noFill/>
          <a:ln w="6350" cap="flat" cmpd="sng" algn="ctr">
            <a:noFill/>
            <a:prstDash val="solid"/>
          </a:ln>
          <a:effectLst/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marL="0" lvl="1" indent="-142875" algn="ctr" defTabSz="762000" eaLnBrk="0" fontAlgn="auto" hangingPunct="0"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신재생에너지</a:t>
            </a:r>
          </a:p>
        </p:txBody>
      </p:sp>
      <p:sp>
        <p:nvSpPr>
          <p:cNvPr id="86" name="양쪽 모서리가 둥근 사각형 85"/>
          <p:cNvSpPr/>
          <p:nvPr/>
        </p:nvSpPr>
        <p:spPr bwMode="auto">
          <a:xfrm rot="10800000" flipV="1">
            <a:off x="2426360" y="5203700"/>
            <a:ext cx="2054685" cy="277925"/>
          </a:xfrm>
          <a:prstGeom prst="round2SameRect">
            <a:avLst>
              <a:gd name="adj1" fmla="val 30362"/>
              <a:gd name="adj2" fmla="val 0"/>
            </a:avLst>
          </a:prstGeom>
          <a:noFill/>
          <a:ln w="6350" cap="flat" cmpd="sng" algn="ctr">
            <a:noFill/>
            <a:prstDash val="solid"/>
          </a:ln>
          <a:effectLst/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marL="0" lvl="1" indent="-142875" algn="ctr" defTabSz="762000" eaLnBrk="0" fontAlgn="auto" hangingPunct="0"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전력</a:t>
            </a:r>
            <a:r>
              <a:rPr kumimoji="0" lang="en-US" altLang="ko-KR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/</a:t>
            </a: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원자력</a:t>
            </a:r>
          </a:p>
        </p:txBody>
      </p:sp>
      <p:sp>
        <p:nvSpPr>
          <p:cNvPr id="87" name="양쪽 모서리가 둥근 사각형 86"/>
          <p:cNvSpPr/>
          <p:nvPr/>
        </p:nvSpPr>
        <p:spPr bwMode="auto">
          <a:xfrm rot="10800000" flipV="1">
            <a:off x="4556602" y="5203702"/>
            <a:ext cx="2054685" cy="277925"/>
          </a:xfrm>
          <a:prstGeom prst="round2SameRect">
            <a:avLst>
              <a:gd name="adj1" fmla="val 30362"/>
              <a:gd name="adj2" fmla="val 0"/>
            </a:avLst>
          </a:prstGeom>
          <a:noFill/>
          <a:ln w="6350" cap="flat" cmpd="sng" algn="ctr">
            <a:noFill/>
            <a:prstDash val="solid"/>
          </a:ln>
          <a:effectLst/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marL="0" lvl="1" indent="-142875" algn="ctr" defTabSz="762000" eaLnBrk="0" fontAlgn="auto" hangingPunct="0"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효율향상</a:t>
            </a:r>
            <a:r>
              <a:rPr kumimoji="0" lang="en-US" altLang="ko-KR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/</a:t>
            </a: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온실가스감축</a:t>
            </a:r>
          </a:p>
        </p:txBody>
      </p:sp>
      <p:sp>
        <p:nvSpPr>
          <p:cNvPr id="88" name="양쪽 모서리가 둥근 사각형 87"/>
          <p:cNvSpPr/>
          <p:nvPr/>
        </p:nvSpPr>
        <p:spPr bwMode="auto">
          <a:xfrm rot="10800000" flipV="1">
            <a:off x="6694028" y="5203700"/>
            <a:ext cx="2054685" cy="277925"/>
          </a:xfrm>
          <a:prstGeom prst="round2SameRect">
            <a:avLst>
              <a:gd name="adj1" fmla="val 30362"/>
              <a:gd name="adj2" fmla="val 0"/>
            </a:avLst>
          </a:prstGeom>
          <a:noFill/>
          <a:ln w="6350" cap="flat" cmpd="sng" algn="ctr">
            <a:noFill/>
            <a:prstDash val="solid"/>
          </a:ln>
          <a:effectLst/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marL="0" lvl="1" indent="-142875" algn="ctr" defTabSz="762000" eaLnBrk="0" fontAlgn="auto" hangingPunct="0"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kumimoji="0" lang="ko-KR" altLang="en-US" sz="1100" kern="0" dirty="0">
                <a:ln w="11430">
                  <a:noFill/>
                </a:ln>
                <a:solidFill>
                  <a:srgbClr val="363636"/>
                </a:solidFill>
                <a:latin typeface="맑은 고딕"/>
                <a:ea typeface="맑은 고딕"/>
                <a:cs typeface="Arial" pitchFamily="34" charset="0"/>
              </a:rPr>
              <a:t>자원개발</a:t>
            </a:r>
          </a:p>
        </p:txBody>
      </p:sp>
      <p:sp>
        <p:nvSpPr>
          <p:cNvPr id="89" name="Rectangle 14"/>
          <p:cNvSpPr>
            <a:spLocks noChangeArrowheads="1"/>
          </p:cNvSpPr>
          <p:nvPr/>
        </p:nvSpPr>
        <p:spPr bwMode="auto">
          <a:xfrm>
            <a:off x="467544" y="5589241"/>
            <a:ext cx="1738801" cy="402367"/>
          </a:xfrm>
          <a:prstGeom prst="rect">
            <a:avLst/>
          </a:prstGeom>
          <a:noFill/>
          <a:ln w="12700" cap="flat" cmpd="sng" algn="ctr">
            <a:noFill/>
            <a:prstDash val="solid"/>
            <a:headEnd/>
            <a:tailEnd/>
          </a:ln>
          <a:effec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태양광</a:t>
            </a:r>
            <a:r>
              <a:rPr kumimoji="0" lang="en-US" altLang="ko-KR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, </a:t>
            </a: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풍력 등 </a:t>
            </a:r>
            <a:endParaRPr kumimoji="0" lang="en-US" altLang="ko-KR" sz="1050" kern="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산돌고딕B" pitchFamily="18" charset="-127"/>
            </a:endParaRPr>
          </a:p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b="1" kern="0" dirty="0">
                <a:solidFill>
                  <a:srgbClr val="003399"/>
                </a:solidFill>
                <a:latin typeface="맑은 고딕"/>
                <a:ea typeface="산돌고딕B" pitchFamily="18" charset="-127"/>
              </a:rPr>
              <a:t>조기 수출산업화</a:t>
            </a:r>
          </a:p>
        </p:txBody>
      </p:sp>
      <p:sp>
        <p:nvSpPr>
          <p:cNvPr id="90" name="Rectangle 14"/>
          <p:cNvSpPr>
            <a:spLocks noChangeArrowheads="1"/>
          </p:cNvSpPr>
          <p:nvPr/>
        </p:nvSpPr>
        <p:spPr bwMode="auto">
          <a:xfrm>
            <a:off x="2569736" y="5589241"/>
            <a:ext cx="1738801" cy="402367"/>
          </a:xfrm>
          <a:prstGeom prst="rect">
            <a:avLst/>
          </a:prstGeom>
          <a:noFill/>
          <a:ln w="12700" cap="flat" cmpd="sng" algn="ctr">
            <a:noFill/>
            <a:prstDash val="solid"/>
            <a:headEnd/>
            <a:tailEnd/>
          </a:ln>
          <a:effec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kern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스마트그리드</a:t>
            </a:r>
            <a:r>
              <a:rPr kumimoji="0" lang="en-US" altLang="ko-KR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, </a:t>
            </a:r>
            <a:r>
              <a:rPr kumimoji="0" lang="ko-KR" altLang="en-US" sz="1050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원자력발전 </a:t>
            </a: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등 </a:t>
            </a:r>
            <a:r>
              <a:rPr kumimoji="0" lang="ko-KR" altLang="en-US" sz="1050" b="1" kern="0" dirty="0" err="1">
                <a:solidFill>
                  <a:srgbClr val="003399"/>
                </a:solidFill>
                <a:latin typeface="맑은 고딕"/>
                <a:ea typeface="산돌고딕B" pitchFamily="18" charset="-127"/>
              </a:rPr>
              <a:t>신성장동력화</a:t>
            </a:r>
            <a:endParaRPr kumimoji="0" lang="ko-KR" altLang="en-US" sz="1050" b="1" kern="0" dirty="0">
              <a:solidFill>
                <a:srgbClr val="003399"/>
              </a:solidFill>
              <a:latin typeface="맑은 고딕"/>
              <a:ea typeface="산돌고딕B" pitchFamily="18" charset="-127"/>
            </a:endParaRPr>
          </a:p>
        </p:txBody>
      </p:sp>
      <p:sp>
        <p:nvSpPr>
          <p:cNvPr id="91" name="Rectangle 14"/>
          <p:cNvSpPr>
            <a:spLocks noChangeArrowheads="1"/>
          </p:cNvSpPr>
          <p:nvPr/>
        </p:nvSpPr>
        <p:spPr bwMode="auto">
          <a:xfrm>
            <a:off x="4572000" y="5618922"/>
            <a:ext cx="2041113" cy="402367"/>
          </a:xfrm>
          <a:prstGeom prst="rect">
            <a:avLst/>
          </a:prstGeom>
          <a:noFill/>
          <a:ln w="12700" cap="flat" cmpd="sng" algn="ctr">
            <a:noFill/>
            <a:prstDash val="solid"/>
            <a:headEnd/>
            <a:tailEnd/>
          </a:ln>
          <a:effec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고효율기기</a:t>
            </a:r>
            <a:r>
              <a:rPr kumimoji="0" lang="en-US" altLang="ko-KR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, CCS </a:t>
            </a: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등 </a:t>
            </a:r>
            <a:endParaRPr kumimoji="0" lang="en-US" altLang="ko-KR" sz="1050" kern="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산돌고딕B" pitchFamily="18" charset="-127"/>
            </a:endParaRPr>
          </a:p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기술을 통한 </a:t>
            </a:r>
            <a:endParaRPr kumimoji="0" lang="en-US" altLang="ko-KR" sz="1050" kern="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산돌고딕B" pitchFamily="18" charset="-127"/>
            </a:endParaRPr>
          </a:p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b="1" kern="0" dirty="0" smtClean="0">
                <a:solidFill>
                  <a:srgbClr val="003399"/>
                </a:solidFill>
                <a:latin typeface="맑은 고딕"/>
                <a:ea typeface="산돌고딕B" pitchFamily="18" charset="-127"/>
              </a:rPr>
              <a:t>온실가스 </a:t>
            </a:r>
            <a:r>
              <a:rPr kumimoji="0" lang="ko-KR" altLang="en-US" sz="1050" b="1" kern="0" dirty="0">
                <a:solidFill>
                  <a:srgbClr val="003399"/>
                </a:solidFill>
                <a:latin typeface="맑은 고딕"/>
                <a:ea typeface="산돌고딕B" pitchFamily="18" charset="-127"/>
              </a:rPr>
              <a:t>감축목표 달성</a:t>
            </a:r>
          </a:p>
        </p:txBody>
      </p:sp>
      <p:sp>
        <p:nvSpPr>
          <p:cNvPr id="92" name="Rectangle 14"/>
          <p:cNvSpPr>
            <a:spLocks noChangeArrowheads="1"/>
          </p:cNvSpPr>
          <p:nvPr/>
        </p:nvSpPr>
        <p:spPr bwMode="auto">
          <a:xfrm>
            <a:off x="6732240" y="5618922"/>
            <a:ext cx="2041113" cy="402367"/>
          </a:xfrm>
          <a:prstGeom prst="rect">
            <a:avLst/>
          </a:prstGeom>
          <a:noFill/>
          <a:ln w="12700" cap="flat" cmpd="sng" algn="ctr">
            <a:noFill/>
            <a:prstDash val="solid"/>
            <a:headEnd/>
            <a:tailEnd/>
          </a:ln>
          <a:effec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88900" lvl="1" indent="-88900" algn="ctr" defTabSz="1330325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defRPr/>
            </a:pP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희유금속</a:t>
            </a:r>
            <a:r>
              <a:rPr kumimoji="0" lang="en-US" altLang="ko-KR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, </a:t>
            </a:r>
            <a:r>
              <a:rPr kumimoji="0" lang="ko-KR" altLang="en-US" sz="1050" kern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비전통유가스</a:t>
            </a:r>
            <a:r>
              <a:rPr kumimoji="0" lang="ko-KR" altLang="en-US" sz="105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산돌고딕B" pitchFamily="18" charset="-127"/>
              </a:rPr>
              <a:t> 등 </a:t>
            </a:r>
            <a:r>
              <a:rPr kumimoji="0" lang="ko-KR" altLang="en-US" sz="1050" b="1" kern="0" dirty="0">
                <a:solidFill>
                  <a:srgbClr val="003399"/>
                </a:solidFill>
                <a:latin typeface="맑은 고딕"/>
                <a:ea typeface="산돌고딕B" pitchFamily="18" charset="-127"/>
              </a:rPr>
              <a:t>미래에너지원 확보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51470" y="505646"/>
            <a:ext cx="414504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2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차 국가에너지기술개발계획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683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8" descr="#07중박스"/>
          <p:cNvPicPr>
            <a:picLocks noChangeAspect="1" noChangeArrowheads="1"/>
          </p:cNvPicPr>
          <p:nvPr/>
        </p:nvPicPr>
        <p:blipFill>
          <a:blip r:embed="rId3" cstate="print"/>
          <a:srcRect l="2222" t="10925" r="20555" b="59630"/>
          <a:stretch>
            <a:fillRect/>
          </a:stretch>
        </p:blipFill>
        <p:spPr bwMode="auto">
          <a:xfrm>
            <a:off x="165129" y="5101898"/>
            <a:ext cx="8764589" cy="142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0" descr="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5016965"/>
            <a:ext cx="2627161" cy="40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8" descr="#07중박스"/>
          <p:cNvPicPr>
            <a:picLocks noChangeAspect="1" noChangeArrowheads="1"/>
          </p:cNvPicPr>
          <p:nvPr/>
        </p:nvPicPr>
        <p:blipFill>
          <a:blip r:embed="rId3" cstate="print"/>
          <a:srcRect l="2222" t="10925" r="20555" b="59630"/>
          <a:stretch>
            <a:fillRect/>
          </a:stretch>
        </p:blipFill>
        <p:spPr bwMode="auto">
          <a:xfrm>
            <a:off x="165129" y="3289391"/>
            <a:ext cx="8764589" cy="1699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0" descr="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3207018"/>
            <a:ext cx="2627161" cy="40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8" descr="#07중박스"/>
          <p:cNvPicPr>
            <a:picLocks noChangeAspect="1" noChangeArrowheads="1"/>
          </p:cNvPicPr>
          <p:nvPr/>
        </p:nvPicPr>
        <p:blipFill>
          <a:blip r:embed="rId3" cstate="print"/>
          <a:srcRect l="2222" t="10925" r="20555" b="59630"/>
          <a:stretch>
            <a:fillRect/>
          </a:stretch>
        </p:blipFill>
        <p:spPr bwMode="auto">
          <a:xfrm>
            <a:off x="165129" y="1234347"/>
            <a:ext cx="8764589" cy="176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0" descr="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1151975"/>
            <a:ext cx="2627161" cy="40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552775" y="3789040"/>
            <a:ext cx="797966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건조기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염색공정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지열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미활용에너지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가전기기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정보화기기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전동기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열교환기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b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유체기기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초전도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에너지소재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연소기기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소형열병합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석유화학공정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/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혁신제철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b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kumimoji="0" lang="en-US" altLang="ko-KR" sz="1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Non 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CO</a:t>
            </a:r>
            <a:r>
              <a:rPr kumimoji="0" lang="en-US" altLang="ko-KR" sz="1600" baseline="-250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처리기술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9552" y="5616373"/>
            <a:ext cx="6505307" cy="620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금속광물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희유금속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비금속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/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에너지광물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광물자원탐사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광물자원개발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b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kumimoji="0" lang="ko-KR" altLang="en-US" sz="16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신석유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신가스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일반석유가스</a:t>
            </a:r>
            <a:r>
              <a:rPr kumimoji="0" lang="en-US" altLang="ko-KR" sz="16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석유가스탐사</a:t>
            </a:r>
            <a:endParaRPr kumimoji="0" lang="ko-KR" altLang="en-US" sz="16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24207" y="1144153"/>
            <a:ext cx="22907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그린에너지</a:t>
            </a:r>
            <a:endParaRPr kumimoji="0" lang="en-US" altLang="ko-KR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35816" y="5018470"/>
            <a:ext cx="22791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자원개발기술</a:t>
            </a:r>
            <a:endParaRPr kumimoji="0" lang="en-US" altLang="ko-KR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21702" y="3198901"/>
            <a:ext cx="232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온실가스감축기술</a:t>
            </a:r>
            <a:endParaRPr kumimoji="0" lang="en-US" altLang="ko-KR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1470" y="332656"/>
            <a:ext cx="39446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3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대 에너지기술 </a:t>
            </a: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전략로드맵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3348" y="1628800"/>
            <a:ext cx="8267697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태양광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풍력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연료전지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kumimoji="0" lang="ko-KR" altLang="en-US" sz="1600" dirty="0" smtClean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dirty="0" err="1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바이오연료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IGCC,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CCS, </a:t>
            </a:r>
            <a:r>
              <a:rPr kumimoji="0" lang="ko-KR" altLang="en-US" sz="1600" dirty="0" err="1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고효율신광원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spc="-9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청정연료</a:t>
            </a:r>
            <a:r>
              <a:rPr kumimoji="0" lang="en-US" altLang="ko-KR" sz="1600" spc="-9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spc="-9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에너지저장</a:t>
            </a:r>
            <a:r>
              <a:rPr kumimoji="0" lang="en-US" altLang="ko-KR" sz="1600" spc="-9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</a:p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그린카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에너지절약형 건물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히트펌프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spc="-90" dirty="0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청정화력발전</a:t>
            </a:r>
            <a:r>
              <a:rPr kumimoji="0" lang="en-US" altLang="ko-KR" sz="1600" spc="-9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600" spc="-90" dirty="0" err="1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스마트그리드</a:t>
            </a:r>
            <a:r>
              <a:rPr kumimoji="0" lang="ko-KR" altLang="en-US" sz="1600" spc="-90" dirty="0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600" spc="-9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en-US" altLang="ko-KR" sz="1600" spc="-90" dirty="0" smtClean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원자력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9552" y="2224432"/>
            <a:ext cx="8280920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* 1</a:t>
            </a:r>
            <a:r>
              <a:rPr kumimoji="0" lang="ko-KR" altLang="en-US" sz="14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차로드맵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대비 전력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IT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kumimoji="0" lang="ko-KR" altLang="en-US" sz="1400" dirty="0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스마트그리드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제외된 초전도 포함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), LED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조명은 </a:t>
            </a:r>
            <a:r>
              <a:rPr kumimoji="0" lang="ko-KR" altLang="en-US" sz="1400" dirty="0" err="1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고효율신광원</a:t>
            </a:r>
            <a:r>
              <a:rPr kumimoji="0" lang="ko-KR" altLang="en-US" sz="14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으로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변경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</a:p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청정연료에서 </a:t>
            </a:r>
            <a:r>
              <a:rPr kumimoji="0" lang="ko-KR" altLang="en-US" sz="1400" dirty="0" err="1" smtClean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바이오연료</a:t>
            </a:r>
            <a:r>
              <a:rPr kumimoji="0" lang="ko-KR" altLang="en-US" sz="1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분리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400" dirty="0" err="1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소형열병합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제외</a:t>
            </a:r>
            <a:endParaRPr kumimoji="0" lang="en-US" altLang="ko-KR" sz="1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65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449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3" name="Picture 19" descr="k-3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1008"/>
            <a:ext cx="9144000" cy="1412379"/>
          </a:xfrm>
          <a:prstGeom prst="rect">
            <a:avLst/>
          </a:prstGeom>
          <a:noFill/>
        </p:spPr>
      </p:pic>
      <p:pic>
        <p:nvPicPr>
          <p:cNvPr id="24" name="Picture 125" descr="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064060"/>
            <a:ext cx="72009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555625" y="1053554"/>
            <a:ext cx="7959725" cy="503238"/>
            <a:chOff x="204" y="618"/>
            <a:chExt cx="5307" cy="317"/>
          </a:xfrm>
        </p:grpSpPr>
        <p:sp>
          <p:nvSpPr>
            <p:cNvPr id="27" name="AutoShape 48"/>
            <p:cNvSpPr>
              <a:spLocks noChangeArrowheads="1"/>
            </p:cNvSpPr>
            <p:nvPr/>
          </p:nvSpPr>
          <p:spPr bwMode="gray">
            <a:xfrm>
              <a:off x="489" y="632"/>
              <a:ext cx="5022" cy="29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tint val="21176"/>
                    <a:invGamma/>
                  </a:srgbClr>
                </a:gs>
              </a:gsLst>
              <a:lin ang="5400000" scaled="1"/>
            </a:gradFill>
            <a:ln w="3175" algn="ctr">
              <a:solidFill>
                <a:srgbClr val="5F5F5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3" name="Group 47"/>
            <p:cNvGrpSpPr>
              <a:grpSpLocks/>
            </p:cNvGrpSpPr>
            <p:nvPr/>
          </p:nvGrpSpPr>
          <p:grpSpPr bwMode="auto">
            <a:xfrm>
              <a:off x="204" y="618"/>
              <a:ext cx="1110" cy="317"/>
              <a:chOff x="295" y="618"/>
              <a:chExt cx="1542" cy="317"/>
            </a:xfrm>
          </p:grpSpPr>
          <p:sp>
            <p:nvSpPr>
              <p:cNvPr id="32" name="Freeform 45"/>
              <p:cNvSpPr>
                <a:spLocks/>
              </p:cNvSpPr>
              <p:nvPr/>
            </p:nvSpPr>
            <p:spPr bwMode="auto">
              <a:xfrm>
                <a:off x="295" y="618"/>
                <a:ext cx="1542" cy="317"/>
              </a:xfrm>
              <a:custGeom>
                <a:avLst/>
                <a:gdLst/>
                <a:ahLst/>
                <a:cxnLst>
                  <a:cxn ang="0">
                    <a:pos x="1224" y="317"/>
                  </a:cxn>
                  <a:cxn ang="0">
                    <a:pos x="0" y="317"/>
                  </a:cxn>
                  <a:cxn ang="0">
                    <a:pos x="0" y="0"/>
                  </a:cxn>
                  <a:cxn ang="0">
                    <a:pos x="1542" y="0"/>
                  </a:cxn>
                  <a:cxn ang="0">
                    <a:pos x="1224" y="317"/>
                  </a:cxn>
                </a:cxnLst>
                <a:rect l="0" t="0" r="r" b="b"/>
                <a:pathLst>
                  <a:path w="1542" h="317">
                    <a:moveTo>
                      <a:pt x="1224" y="317"/>
                    </a:moveTo>
                    <a:lnTo>
                      <a:pt x="0" y="317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224" y="31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>
                      <a:gamma/>
                      <a:shade val="46275"/>
                      <a:invGamma/>
                    </a:srgbClr>
                  </a:gs>
                  <a:gs pos="100000">
                    <a:srgbClr val="003366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9" name="Freeform 46"/>
              <p:cNvSpPr>
                <a:spLocks/>
              </p:cNvSpPr>
              <p:nvPr/>
            </p:nvSpPr>
            <p:spPr bwMode="auto">
              <a:xfrm>
                <a:off x="305" y="633"/>
                <a:ext cx="1496" cy="74"/>
              </a:xfrm>
              <a:custGeom>
                <a:avLst/>
                <a:gdLst/>
                <a:ahLst/>
                <a:cxnLst>
                  <a:cxn ang="0">
                    <a:pos x="1406" y="73"/>
                  </a:cxn>
                  <a:cxn ang="0">
                    <a:pos x="0" y="74"/>
                  </a:cxn>
                  <a:cxn ang="0">
                    <a:pos x="0" y="0"/>
                  </a:cxn>
                  <a:cxn ang="0">
                    <a:pos x="1496" y="0"/>
                  </a:cxn>
                  <a:cxn ang="0">
                    <a:pos x="1406" y="73"/>
                  </a:cxn>
                </a:cxnLst>
                <a:rect l="0" t="0" r="r" b="b"/>
                <a:pathLst>
                  <a:path w="1496" h="74">
                    <a:moveTo>
                      <a:pt x="1406" y="73"/>
                    </a:moveTo>
                    <a:lnTo>
                      <a:pt x="0" y="74"/>
                    </a:lnTo>
                    <a:lnTo>
                      <a:pt x="0" y="0"/>
                    </a:lnTo>
                    <a:lnTo>
                      <a:pt x="1496" y="0"/>
                    </a:lnTo>
                    <a:lnTo>
                      <a:pt x="1406" y="73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29" name="Text Box 49"/>
            <p:cNvSpPr txBox="1">
              <a:spLocks noChangeArrowheads="1"/>
            </p:cNvSpPr>
            <p:nvPr/>
          </p:nvSpPr>
          <p:spPr bwMode="gray">
            <a:xfrm>
              <a:off x="249" y="654"/>
              <a:ext cx="817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비  전</a:t>
              </a:r>
              <a:endParaRPr kumimoji="0" lang="en-US" altLang="ko-KR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1" name="Text Box 50"/>
            <p:cNvSpPr txBox="1">
              <a:spLocks noChangeArrowheads="1"/>
            </p:cNvSpPr>
            <p:nvPr/>
          </p:nvSpPr>
          <p:spPr bwMode="gray">
            <a:xfrm>
              <a:off x="1292" y="688"/>
              <a:ext cx="4128" cy="1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b="1" dirty="0" smtClean="0">
                  <a:solidFill>
                    <a:srgbClr val="000000"/>
                  </a:solidFill>
                  <a:latin typeface="맑은 고딕"/>
                  <a:ea typeface="맑은 고딕"/>
                </a:rPr>
                <a:t>기술혁신을 통한 글로벌 그린에너지 강국 실현</a:t>
              </a:r>
              <a:endParaRPr kumimoji="0" lang="en-US" altLang="ko-KR" sz="2000" b="1" dirty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539552" y="1772816"/>
            <a:ext cx="7992889" cy="1776602"/>
            <a:chOff x="3118" y="621"/>
            <a:chExt cx="2313" cy="1448"/>
          </a:xfrm>
        </p:grpSpPr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3118" y="621"/>
              <a:ext cx="2313" cy="1448"/>
              <a:chOff x="340" y="621"/>
              <a:chExt cx="2313" cy="1448"/>
            </a:xfrm>
          </p:grpSpPr>
          <p:grpSp>
            <p:nvGrpSpPr>
              <p:cNvPr id="6" name="Group 32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437"/>
                <a:chOff x="340" y="632"/>
                <a:chExt cx="2313" cy="1528"/>
              </a:xfrm>
            </p:grpSpPr>
            <p:grpSp>
              <p:nvGrpSpPr>
                <p:cNvPr id="8" name="Group 33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528"/>
                  <a:chOff x="340" y="632"/>
                  <a:chExt cx="2313" cy="1528"/>
                </a:xfrm>
              </p:grpSpPr>
              <p:sp>
                <p:nvSpPr>
                  <p:cNvPr id="58" name="AutoShape 34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528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59" name="AutoShape 35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482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57" name="AutoShape 36"/>
                <p:cNvSpPr>
                  <a:spLocks noChangeArrowheads="1"/>
                </p:cNvSpPr>
                <p:nvPr/>
              </p:nvSpPr>
              <p:spPr bwMode="auto">
                <a:xfrm>
                  <a:off x="1031" y="639"/>
                  <a:ext cx="896" cy="125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5" name="AutoShape 38"/>
              <p:cNvSpPr>
                <a:spLocks noChangeArrowheads="1"/>
              </p:cNvSpPr>
              <p:nvPr/>
            </p:nvSpPr>
            <p:spPr bwMode="auto">
              <a:xfrm>
                <a:off x="1007" y="621"/>
                <a:ext cx="959" cy="263"/>
              </a:xfrm>
              <a:custGeom>
                <a:avLst/>
                <a:gdLst>
                  <a:gd name="G0" fmla="+- 1483 0 0"/>
                  <a:gd name="G1" fmla="+- 21600 0 1483"/>
                  <a:gd name="G2" fmla="*/ 1483 1 2"/>
                  <a:gd name="G3" fmla="+- 21600 0 G2"/>
                  <a:gd name="G4" fmla="+/ 1483 21600 2"/>
                  <a:gd name="G5" fmla="+/ G1 0 2"/>
                  <a:gd name="G6" fmla="*/ 21600 21600 1483"/>
                  <a:gd name="G7" fmla="*/ G6 1 2"/>
                  <a:gd name="G8" fmla="+- 21600 0 G7"/>
                  <a:gd name="G9" fmla="*/ 21600 1 2"/>
                  <a:gd name="G10" fmla="+- 1483 0 G9"/>
                  <a:gd name="G11" fmla="?: G10 G8 0"/>
                  <a:gd name="G12" fmla="?: G10 G7 21600"/>
                  <a:gd name="T0" fmla="*/ 20858 w 21600"/>
                  <a:gd name="T1" fmla="*/ 10800 h 21600"/>
                  <a:gd name="T2" fmla="*/ 10800 w 21600"/>
                  <a:gd name="T3" fmla="*/ 21600 h 21600"/>
                  <a:gd name="T4" fmla="*/ 742 w 21600"/>
                  <a:gd name="T5" fmla="*/ 10800 h 21600"/>
                  <a:gd name="T6" fmla="*/ 10800 w 21600"/>
                  <a:gd name="T7" fmla="*/ 0 h 21600"/>
                  <a:gd name="T8" fmla="*/ 2542 w 21600"/>
                  <a:gd name="T9" fmla="*/ 2542 h 21600"/>
                  <a:gd name="T10" fmla="*/ 19058 w 21600"/>
                  <a:gd name="T11" fmla="*/ 19058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483" y="21600"/>
                    </a:lnTo>
                    <a:lnTo>
                      <a:pt x="2011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660033">
                  <a:alpha val="89999"/>
                </a:srgbClr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dirty="0" smtClean="0">
                    <a:solidFill>
                      <a:prstClr val="white"/>
                    </a:solidFill>
                    <a:latin typeface="맑은 고딕"/>
                    <a:ea typeface="맑은 고딕"/>
                  </a:rPr>
                  <a:t>목   표</a:t>
                </a:r>
                <a:endParaRPr kumimoji="0" lang="en-US" altLang="ko-KR" sz="2800" dirty="0">
                  <a:solidFill>
                    <a:prstClr val="white"/>
                  </a:solidFill>
                  <a:latin typeface="Arial" pitchFamily="34" charset="0"/>
                  <a:ea typeface="굴림" pitchFamily="50" charset="-127"/>
                </a:endParaRPr>
              </a:p>
            </p:txBody>
          </p:sp>
        </p:grpSp>
        <p:pic>
          <p:nvPicPr>
            <p:cNvPr id="52" name="Picture 40" descr="002"/>
            <p:cNvPicPr>
              <a:picLocks noChangeAspect="1" noChangeArrowheads="1"/>
            </p:cNvPicPr>
            <p:nvPr/>
          </p:nvPicPr>
          <p:blipFill>
            <a:blip r:embed="rId5" cstate="print">
              <a:lum bright="-42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" name="Picture 41" descr="002"/>
            <p:cNvPicPr>
              <a:picLocks noChangeAspect="1" noChangeArrowheads="1"/>
            </p:cNvPicPr>
            <p:nvPr/>
          </p:nvPicPr>
          <p:blipFill>
            <a:blip r:embed="rId5" cstate="print">
              <a:lum bright="-42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0" name="AutoShape 57"/>
          <p:cNvSpPr>
            <a:spLocks noChangeArrowheads="1"/>
          </p:cNvSpPr>
          <p:nvPr/>
        </p:nvSpPr>
        <p:spPr bwMode="auto">
          <a:xfrm>
            <a:off x="2123728" y="2003744"/>
            <a:ext cx="3663543" cy="1486044"/>
          </a:xfrm>
          <a:prstGeom prst="roundRect">
            <a:avLst>
              <a:gd name="adj" fmla="val 0"/>
            </a:avLst>
          </a:prstGeom>
          <a:noFill/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ko-KR" sz="14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61" name="Group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9661072"/>
              </p:ext>
            </p:extLst>
          </p:nvPr>
        </p:nvGraphicFramePr>
        <p:xfrm>
          <a:off x="991031" y="2133440"/>
          <a:ext cx="7200802" cy="1295560"/>
        </p:xfrm>
        <a:graphic>
          <a:graphicData uri="http://schemas.openxmlformats.org/drawingml/2006/table">
            <a:tbl>
              <a:tblPr/>
              <a:tblGrid>
                <a:gridCol w="2773384"/>
                <a:gridCol w="1601406"/>
                <a:gridCol w="1413006"/>
                <a:gridCol w="1413006"/>
              </a:tblGrid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구분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6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2010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6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2015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6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2030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6"/>
                      <a:srcRect/>
                      <a:stretch>
                        <a:fillRect/>
                      </a:stretch>
                    </a:blip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국산화율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57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78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98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기술수준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69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83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99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세계시장 점유율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1.2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9" name="Group 95"/>
          <p:cNvGrpSpPr>
            <a:grpSpLocks/>
          </p:cNvGrpSpPr>
          <p:nvPr/>
        </p:nvGrpSpPr>
        <p:grpSpPr bwMode="auto">
          <a:xfrm>
            <a:off x="532048" y="4005064"/>
            <a:ext cx="7992888" cy="2592388"/>
            <a:chOff x="3118" y="621"/>
            <a:chExt cx="2313" cy="1633"/>
          </a:xfrm>
        </p:grpSpPr>
        <p:grpSp>
          <p:nvGrpSpPr>
            <p:cNvPr id="10" name="Group 54"/>
            <p:cNvGrpSpPr>
              <a:grpSpLocks/>
            </p:cNvGrpSpPr>
            <p:nvPr/>
          </p:nvGrpSpPr>
          <p:grpSpPr bwMode="auto">
            <a:xfrm>
              <a:off x="3118" y="621"/>
              <a:ext cx="2313" cy="1633"/>
              <a:chOff x="340" y="621"/>
              <a:chExt cx="2313" cy="1633"/>
            </a:xfrm>
          </p:grpSpPr>
          <p:grpSp>
            <p:nvGrpSpPr>
              <p:cNvPr id="11" name="Group 56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622"/>
                <a:chOff x="340" y="632"/>
                <a:chExt cx="2313" cy="1725"/>
              </a:xfrm>
            </p:grpSpPr>
            <p:grpSp>
              <p:nvGrpSpPr>
                <p:cNvPr id="12" name="Group 57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725"/>
                  <a:chOff x="340" y="632"/>
                  <a:chExt cx="2313" cy="1725"/>
                </a:xfrm>
              </p:grpSpPr>
              <p:sp>
                <p:nvSpPr>
                  <p:cNvPr id="72" name="AutoShape 58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725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73" name="AutoShape 59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654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71" name="AutoShape 60"/>
                <p:cNvSpPr>
                  <a:spLocks noChangeArrowheads="1"/>
                </p:cNvSpPr>
                <p:nvPr/>
              </p:nvSpPr>
              <p:spPr bwMode="auto">
                <a:xfrm>
                  <a:off x="360" y="655"/>
                  <a:ext cx="2273" cy="107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13" name="Group 61"/>
              <p:cNvGrpSpPr>
                <a:grpSpLocks/>
              </p:cNvGrpSpPr>
              <p:nvPr/>
            </p:nvGrpSpPr>
            <p:grpSpPr bwMode="auto">
              <a:xfrm>
                <a:off x="440" y="621"/>
                <a:ext cx="2112" cy="227"/>
                <a:chOff x="440" y="621"/>
                <a:chExt cx="2112" cy="227"/>
              </a:xfrm>
            </p:grpSpPr>
            <p:sp>
              <p:nvSpPr>
                <p:cNvPr id="68" name="AutoShape 62"/>
                <p:cNvSpPr>
                  <a:spLocks noChangeArrowheads="1"/>
                </p:cNvSpPr>
                <p:nvPr/>
              </p:nvSpPr>
              <p:spPr bwMode="auto">
                <a:xfrm>
                  <a:off x="440" y="621"/>
                  <a:ext cx="2112" cy="227"/>
                </a:xfrm>
                <a:custGeom>
                  <a:avLst/>
                  <a:gdLst>
                    <a:gd name="G0" fmla="+- 1483 0 0"/>
                    <a:gd name="G1" fmla="+- 21600 0 1483"/>
                    <a:gd name="G2" fmla="*/ 1483 1 2"/>
                    <a:gd name="G3" fmla="+- 21600 0 G2"/>
                    <a:gd name="G4" fmla="+/ 1483 21600 2"/>
                    <a:gd name="G5" fmla="+/ G1 0 2"/>
                    <a:gd name="G6" fmla="*/ 21600 21600 1483"/>
                    <a:gd name="G7" fmla="*/ G6 1 2"/>
                    <a:gd name="G8" fmla="+- 21600 0 G7"/>
                    <a:gd name="G9" fmla="*/ 21600 1 2"/>
                    <a:gd name="G10" fmla="+- 1483 0 G9"/>
                    <a:gd name="G11" fmla="?: G10 G8 0"/>
                    <a:gd name="G12" fmla="?: G10 G7 21600"/>
                    <a:gd name="T0" fmla="*/ 20858 w 21600"/>
                    <a:gd name="T1" fmla="*/ 10800 h 21600"/>
                    <a:gd name="T2" fmla="*/ 10800 w 21600"/>
                    <a:gd name="T3" fmla="*/ 21600 h 21600"/>
                    <a:gd name="T4" fmla="*/ 742 w 21600"/>
                    <a:gd name="T5" fmla="*/ 10800 h 21600"/>
                    <a:gd name="T6" fmla="*/ 10800 w 21600"/>
                    <a:gd name="T7" fmla="*/ 0 h 21600"/>
                    <a:gd name="T8" fmla="*/ 2542 w 21600"/>
                    <a:gd name="T9" fmla="*/ 2542 h 21600"/>
                    <a:gd name="T10" fmla="*/ 19058 w 21600"/>
                    <a:gd name="T11" fmla="*/ 19058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1483" y="21600"/>
                      </a:lnTo>
                      <a:lnTo>
                        <a:pt x="2011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6600">
                        <a:gamma/>
                        <a:shade val="46275"/>
                        <a:invGamma/>
                      </a:srgbClr>
                    </a:gs>
                    <a:gs pos="100000">
                      <a:srgbClr val="006600">
                        <a:alpha val="89999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   </a:t>
                  </a:r>
                  <a:r>
                    <a:rPr kumimoji="0" lang="ko-KR" altLang="en-US" b="1" dirty="0" err="1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략</a:t>
                  </a: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   방  향</a:t>
                  </a:r>
                  <a:endParaRPr kumimoji="0" lang="en-US" altLang="ko-KR" sz="2800" b="1" dirty="0">
                    <a:solidFill>
                      <a:prstClr val="white"/>
                    </a:solidFill>
                    <a:latin typeface="Arial" pitchFamily="34" charset="0"/>
                    <a:ea typeface="굴림" pitchFamily="50" charset="-127"/>
                  </a:endParaRPr>
                </a:p>
              </p:txBody>
            </p:sp>
            <p:sp>
              <p:nvSpPr>
                <p:cNvPr id="69" name="AutoShape 63"/>
                <p:cNvSpPr>
                  <a:spLocks noChangeArrowheads="1"/>
                </p:cNvSpPr>
                <p:nvPr/>
              </p:nvSpPr>
              <p:spPr bwMode="auto">
                <a:xfrm>
                  <a:off x="465" y="631"/>
                  <a:ext cx="2062" cy="59"/>
                </a:xfrm>
                <a:custGeom>
                  <a:avLst/>
                  <a:gdLst>
                    <a:gd name="G0" fmla="+- 272 0 0"/>
                    <a:gd name="G1" fmla="+- 21600 0 272"/>
                    <a:gd name="G2" fmla="*/ 272 1 2"/>
                    <a:gd name="G3" fmla="+- 21600 0 G2"/>
                    <a:gd name="G4" fmla="+/ 272 21600 2"/>
                    <a:gd name="G5" fmla="+/ G1 0 2"/>
                    <a:gd name="G6" fmla="*/ 21600 21600 272"/>
                    <a:gd name="G7" fmla="*/ G6 1 2"/>
                    <a:gd name="G8" fmla="+- 21600 0 G7"/>
                    <a:gd name="G9" fmla="*/ 21600 1 2"/>
                    <a:gd name="G10" fmla="+- 272 0 G9"/>
                    <a:gd name="G11" fmla="?: G10 G8 0"/>
                    <a:gd name="G12" fmla="?: G10 G7 21600"/>
                    <a:gd name="T0" fmla="*/ 21464 w 21600"/>
                    <a:gd name="T1" fmla="*/ 10800 h 21600"/>
                    <a:gd name="T2" fmla="*/ 10800 w 21600"/>
                    <a:gd name="T3" fmla="*/ 21600 h 21600"/>
                    <a:gd name="T4" fmla="*/ 136 w 21600"/>
                    <a:gd name="T5" fmla="*/ 10800 h 21600"/>
                    <a:gd name="T6" fmla="*/ 10800 w 21600"/>
                    <a:gd name="T7" fmla="*/ 0 h 21600"/>
                    <a:gd name="T8" fmla="*/ 1936 w 21600"/>
                    <a:gd name="T9" fmla="*/ 1936 h 21600"/>
                    <a:gd name="T10" fmla="*/ 19664 w 21600"/>
                    <a:gd name="T11" fmla="*/ 19664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72" y="21600"/>
                      </a:lnTo>
                      <a:lnTo>
                        <a:pt x="21328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64" name="Picture 85" descr="002"/>
            <p:cNvPicPr>
              <a:picLocks noChangeAspect="1" noChangeArrowheads="1"/>
            </p:cNvPicPr>
            <p:nvPr/>
          </p:nvPicPr>
          <p:blipFill>
            <a:blip r:embed="rId7" cstate="print">
              <a:lum bright="-36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" name="Picture 90" descr="002"/>
            <p:cNvPicPr>
              <a:picLocks noChangeAspect="1" noChangeArrowheads="1"/>
            </p:cNvPicPr>
            <p:nvPr/>
          </p:nvPicPr>
          <p:blipFill>
            <a:blip r:embed="rId7" cstate="print">
              <a:lum bright="-36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91"/>
          <p:cNvGrpSpPr>
            <a:grpSpLocks/>
          </p:cNvGrpSpPr>
          <p:nvPr/>
        </p:nvGrpSpPr>
        <p:grpSpPr bwMode="auto">
          <a:xfrm>
            <a:off x="755576" y="4437112"/>
            <a:ext cx="1368152" cy="1080120"/>
            <a:chOff x="350" y="618"/>
            <a:chExt cx="2441" cy="1681"/>
          </a:xfrm>
        </p:grpSpPr>
        <p:grpSp>
          <p:nvGrpSpPr>
            <p:cNvPr id="15" name="Group 21"/>
            <p:cNvGrpSpPr>
              <a:grpSpLocks/>
            </p:cNvGrpSpPr>
            <p:nvPr/>
          </p:nvGrpSpPr>
          <p:grpSpPr bwMode="auto">
            <a:xfrm>
              <a:off x="350" y="618"/>
              <a:ext cx="2441" cy="1681"/>
              <a:chOff x="350" y="618"/>
              <a:chExt cx="2441" cy="1681"/>
            </a:xfrm>
          </p:grpSpPr>
          <p:sp>
            <p:nvSpPr>
              <p:cNvPr id="77" name="Rectangle 16"/>
              <p:cNvSpPr>
                <a:spLocks noChangeArrowheads="1"/>
              </p:cNvSpPr>
              <p:nvPr/>
            </p:nvSpPr>
            <p:spPr bwMode="auto">
              <a:xfrm>
                <a:off x="352" y="1982"/>
                <a:ext cx="2439" cy="317"/>
              </a:xfrm>
              <a:prstGeom prst="rect">
                <a:avLst/>
              </a:prstGeom>
              <a:gradFill rotWithShape="1">
                <a:gsLst>
                  <a:gs pos="0">
                    <a:schemeClr val="tx1">
                      <a:alpha val="39999"/>
                    </a:schemeClr>
                  </a:gs>
                  <a:gs pos="100000">
                    <a:schemeClr val="tx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78" name="AutoShape 5"/>
              <p:cNvSpPr>
                <a:spLocks noChangeArrowheads="1"/>
              </p:cNvSpPr>
              <p:nvPr/>
            </p:nvSpPr>
            <p:spPr bwMode="gray">
              <a:xfrm>
                <a:off x="355" y="632"/>
                <a:ext cx="2434" cy="1392"/>
              </a:xfrm>
              <a:prstGeom prst="roundRect">
                <a:avLst>
                  <a:gd name="adj" fmla="val 3264"/>
                </a:avLst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tint val="21176"/>
                      <a:invGamma/>
                    </a:srgbClr>
                  </a:gs>
                </a:gsLst>
                <a:lin ang="5400000" scaled="1"/>
              </a:gradFill>
              <a:ln w="3175" algn="ctr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핵심부품소재</a:t>
                </a: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기술개발 강화</a:t>
                </a:r>
                <a:endParaRPr kumimoji="0" lang="ko-KR" altLang="en-US" sz="1300" b="1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79" name="Line 17"/>
              <p:cNvSpPr>
                <a:spLocks noChangeShapeType="1"/>
              </p:cNvSpPr>
              <p:nvPr/>
            </p:nvSpPr>
            <p:spPr bwMode="auto">
              <a:xfrm>
                <a:off x="427" y="1967"/>
                <a:ext cx="2298" cy="0"/>
              </a:xfrm>
              <a:prstGeom prst="line">
                <a:avLst/>
              </a:prstGeom>
              <a:noFill/>
              <a:ln w="3175">
                <a:solidFill>
                  <a:srgbClr val="C0C0C0"/>
                </a:solidFill>
                <a:prstDash val="sysDot"/>
                <a:round/>
                <a:headEnd/>
                <a:tailEnd type="diamond" w="sm" len="sm"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80" name="Picture 18" descr="004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44000"/>
                <a:grayscl/>
              </a:blip>
              <a:srcRect/>
              <a:stretch>
                <a:fillRect/>
              </a:stretch>
            </p:blipFill>
            <p:spPr bwMode="auto">
              <a:xfrm>
                <a:off x="2490" y="1850"/>
                <a:ext cx="234" cy="117"/>
              </a:xfrm>
              <a:prstGeom prst="rect">
                <a:avLst/>
              </a:prstGeom>
              <a:noFill/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</p:pic>
          <p:grpSp>
            <p:nvGrpSpPr>
              <p:cNvPr id="16" name="Group 20"/>
              <p:cNvGrpSpPr>
                <a:grpSpLocks/>
              </p:cNvGrpSpPr>
              <p:nvPr/>
            </p:nvGrpSpPr>
            <p:grpSpPr bwMode="auto">
              <a:xfrm>
                <a:off x="948" y="651"/>
                <a:ext cx="1824" cy="272"/>
                <a:chOff x="948" y="651"/>
                <a:chExt cx="1824" cy="272"/>
              </a:xfrm>
            </p:grpSpPr>
            <p:sp>
              <p:nvSpPr>
                <p:cNvPr id="87" name="AutoShape 12"/>
                <p:cNvSpPr>
                  <a:spLocks noChangeArrowheads="1"/>
                </p:cNvSpPr>
                <p:nvPr/>
              </p:nvSpPr>
              <p:spPr bwMode="auto">
                <a:xfrm>
                  <a:off x="948" y="651"/>
                  <a:ext cx="1824" cy="27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8CA9D8">
                    <a:alpha val="70000"/>
                  </a:srgbClr>
                </a:solidFill>
                <a:ln w="3175" algn="ctr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88" name="Text Box 10"/>
                <p:cNvSpPr txBox="1">
                  <a:spLocks noChangeArrowheads="1"/>
                </p:cNvSpPr>
                <p:nvPr/>
              </p:nvSpPr>
              <p:spPr bwMode="gray">
                <a:xfrm>
                  <a:off x="1360" y="694"/>
                  <a:ext cx="1366" cy="182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en-US" altLang="ko-KR" sz="1600" dirty="0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89" name="AutoShape 19"/>
                <p:cNvSpPr>
                  <a:spLocks noChangeArrowheads="1"/>
                </p:cNvSpPr>
                <p:nvPr/>
              </p:nvSpPr>
              <p:spPr bwMode="auto">
                <a:xfrm>
                  <a:off x="1240" y="661"/>
                  <a:ext cx="1517" cy="5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bg1">
                        <a:alpha val="70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17" name="Group 13"/>
              <p:cNvGrpSpPr>
                <a:grpSpLocks/>
              </p:cNvGrpSpPr>
              <p:nvPr/>
            </p:nvGrpSpPr>
            <p:grpSpPr bwMode="auto">
              <a:xfrm>
                <a:off x="350" y="618"/>
                <a:ext cx="1049" cy="317"/>
                <a:chOff x="350" y="618"/>
                <a:chExt cx="1049" cy="317"/>
              </a:xfrm>
            </p:grpSpPr>
            <p:grpSp>
              <p:nvGrpSpPr>
                <p:cNvPr id="18" name="Group 6"/>
                <p:cNvGrpSpPr>
                  <a:grpSpLocks/>
                </p:cNvGrpSpPr>
                <p:nvPr/>
              </p:nvGrpSpPr>
              <p:grpSpPr bwMode="auto">
                <a:xfrm>
                  <a:off x="350" y="618"/>
                  <a:ext cx="1049" cy="317"/>
                  <a:chOff x="295" y="618"/>
                  <a:chExt cx="1542" cy="317"/>
                </a:xfrm>
              </p:grpSpPr>
              <p:sp>
                <p:nvSpPr>
                  <p:cNvPr id="85" name="Freeform 7"/>
                  <p:cNvSpPr>
                    <a:spLocks/>
                  </p:cNvSpPr>
                  <p:nvPr/>
                </p:nvSpPr>
                <p:spPr bwMode="auto">
                  <a:xfrm>
                    <a:off x="295" y="618"/>
                    <a:ext cx="1542" cy="317"/>
                  </a:xfrm>
                  <a:custGeom>
                    <a:avLst/>
                    <a:gdLst/>
                    <a:ahLst/>
                    <a:cxnLst>
                      <a:cxn ang="0">
                        <a:pos x="1224" y="317"/>
                      </a:cxn>
                      <a:cxn ang="0">
                        <a:pos x="0" y="317"/>
                      </a:cxn>
                      <a:cxn ang="0">
                        <a:pos x="0" y="0"/>
                      </a:cxn>
                      <a:cxn ang="0">
                        <a:pos x="1542" y="0"/>
                      </a:cxn>
                      <a:cxn ang="0">
                        <a:pos x="1224" y="317"/>
                      </a:cxn>
                    </a:cxnLst>
                    <a:rect l="0" t="0" r="r" b="b"/>
                    <a:pathLst>
                      <a:path w="1542" h="317">
                        <a:moveTo>
                          <a:pt x="1224" y="317"/>
                        </a:moveTo>
                        <a:lnTo>
                          <a:pt x="0" y="317"/>
                        </a:lnTo>
                        <a:lnTo>
                          <a:pt x="0" y="0"/>
                        </a:lnTo>
                        <a:lnTo>
                          <a:pt x="1542" y="0"/>
                        </a:lnTo>
                        <a:lnTo>
                          <a:pt x="1224" y="317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66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3366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86" name="Freeform 8"/>
                  <p:cNvSpPr>
                    <a:spLocks/>
                  </p:cNvSpPr>
                  <p:nvPr/>
                </p:nvSpPr>
                <p:spPr bwMode="auto">
                  <a:xfrm>
                    <a:off x="305" y="633"/>
                    <a:ext cx="1496" cy="74"/>
                  </a:xfrm>
                  <a:custGeom>
                    <a:avLst/>
                    <a:gdLst/>
                    <a:ahLst/>
                    <a:cxnLst>
                      <a:cxn ang="0">
                        <a:pos x="1406" y="73"/>
                      </a:cxn>
                      <a:cxn ang="0">
                        <a:pos x="0" y="74"/>
                      </a:cxn>
                      <a:cxn ang="0">
                        <a:pos x="0" y="0"/>
                      </a:cxn>
                      <a:cxn ang="0">
                        <a:pos x="1496" y="0"/>
                      </a:cxn>
                      <a:cxn ang="0">
                        <a:pos x="1406" y="73"/>
                      </a:cxn>
                    </a:cxnLst>
                    <a:rect l="0" t="0" r="r" b="b"/>
                    <a:pathLst>
                      <a:path w="1496" h="74">
                        <a:moveTo>
                          <a:pt x="1406" y="73"/>
                        </a:moveTo>
                        <a:lnTo>
                          <a:pt x="0" y="74"/>
                        </a:lnTo>
                        <a:lnTo>
                          <a:pt x="0" y="0"/>
                        </a:lnTo>
                        <a:lnTo>
                          <a:pt x="1496" y="0"/>
                        </a:lnTo>
                        <a:lnTo>
                          <a:pt x="1406" y="73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80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84" name="Text Box 9"/>
                <p:cNvSpPr txBox="1">
                  <a:spLocks noChangeArrowheads="1"/>
                </p:cNvSpPr>
                <p:nvPr/>
              </p:nvSpPr>
              <p:spPr bwMode="gray">
                <a:xfrm>
                  <a:off x="393" y="654"/>
                  <a:ext cx="771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전략</a:t>
                  </a:r>
                  <a:r>
                    <a:rPr kumimoji="0" lang="en-US" altLang="ko-KR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1</a:t>
                  </a:r>
                  <a:endParaRPr kumimoji="0" lang="en-US" altLang="ko-KR" sz="1200" dirty="0">
                    <a:solidFill>
                      <a:prstClr val="white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76" name="Picture 67" descr="002"/>
            <p:cNvPicPr>
              <a:picLocks noChangeAspect="1" noChangeArrowheads="1"/>
            </p:cNvPicPr>
            <p:nvPr/>
          </p:nvPicPr>
          <p:blipFill>
            <a:blip r:embed="rId9" cstate="print">
              <a:lum bright="100000" contrast="18000"/>
            </a:blip>
            <a:srcRect r="4810"/>
            <a:stretch>
              <a:fillRect/>
            </a:stretch>
          </p:blipFill>
          <p:spPr bwMode="auto">
            <a:xfrm flipH="1">
              <a:off x="355" y="777"/>
              <a:ext cx="276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92"/>
          <p:cNvGrpSpPr>
            <a:grpSpLocks/>
          </p:cNvGrpSpPr>
          <p:nvPr/>
        </p:nvGrpSpPr>
        <p:grpSpPr bwMode="auto">
          <a:xfrm>
            <a:off x="5292080" y="4437112"/>
            <a:ext cx="1440160" cy="1080120"/>
            <a:chOff x="2960" y="618"/>
            <a:chExt cx="2441" cy="1681"/>
          </a:xfrm>
        </p:grpSpPr>
        <p:grpSp>
          <p:nvGrpSpPr>
            <p:cNvPr id="20" name="Group 22"/>
            <p:cNvGrpSpPr>
              <a:grpSpLocks/>
            </p:cNvGrpSpPr>
            <p:nvPr/>
          </p:nvGrpSpPr>
          <p:grpSpPr bwMode="auto">
            <a:xfrm>
              <a:off x="2960" y="618"/>
              <a:ext cx="2441" cy="1681"/>
              <a:chOff x="350" y="618"/>
              <a:chExt cx="2441" cy="1681"/>
            </a:xfrm>
          </p:grpSpPr>
          <p:sp>
            <p:nvSpPr>
              <p:cNvPr id="93" name="Rectangle 23"/>
              <p:cNvSpPr>
                <a:spLocks noChangeArrowheads="1"/>
              </p:cNvSpPr>
              <p:nvPr/>
            </p:nvSpPr>
            <p:spPr bwMode="auto">
              <a:xfrm>
                <a:off x="352" y="1982"/>
                <a:ext cx="2439" cy="317"/>
              </a:xfrm>
              <a:prstGeom prst="rect">
                <a:avLst/>
              </a:prstGeom>
              <a:gradFill rotWithShape="1">
                <a:gsLst>
                  <a:gs pos="0">
                    <a:schemeClr val="tx1">
                      <a:alpha val="39999"/>
                    </a:schemeClr>
                  </a:gs>
                  <a:gs pos="100000">
                    <a:schemeClr val="tx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94" name="AutoShape 24"/>
              <p:cNvSpPr>
                <a:spLocks noChangeArrowheads="1"/>
              </p:cNvSpPr>
              <p:nvPr/>
            </p:nvSpPr>
            <p:spPr bwMode="gray">
              <a:xfrm>
                <a:off x="355" y="632"/>
                <a:ext cx="2434" cy="1392"/>
              </a:xfrm>
              <a:prstGeom prst="roundRect">
                <a:avLst>
                  <a:gd name="adj" fmla="val 3264"/>
                </a:avLst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tint val="21176"/>
                      <a:invGamma/>
                    </a:srgbClr>
                  </a:gs>
                </a:gsLst>
                <a:lin ang="5400000" scaled="1"/>
              </a:gradFill>
              <a:ln w="3175" algn="ctr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95" name="AutoShape 25"/>
              <p:cNvSpPr>
                <a:spLocks noChangeArrowheads="1"/>
              </p:cNvSpPr>
              <p:nvPr/>
            </p:nvSpPr>
            <p:spPr bwMode="auto">
              <a:xfrm>
                <a:off x="385" y="951"/>
                <a:ext cx="2397" cy="1006"/>
              </a:xfrm>
              <a:prstGeom prst="roundRect">
                <a:avLst>
                  <a:gd name="adj" fmla="val 1880"/>
                </a:avLst>
              </a:prstGeom>
              <a:noFill/>
              <a:ln w="31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공공분야</a:t>
                </a: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R&amp;D </a:t>
                </a: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역할강화</a:t>
                </a:r>
                <a:endParaRPr kumimoji="0" lang="en-US" altLang="ko-KR" sz="1300" b="1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96" name="Line 26"/>
              <p:cNvSpPr>
                <a:spLocks noChangeShapeType="1"/>
              </p:cNvSpPr>
              <p:nvPr/>
            </p:nvSpPr>
            <p:spPr bwMode="auto">
              <a:xfrm>
                <a:off x="427" y="1967"/>
                <a:ext cx="2298" cy="0"/>
              </a:xfrm>
              <a:prstGeom prst="line">
                <a:avLst/>
              </a:prstGeom>
              <a:noFill/>
              <a:ln w="3175">
                <a:solidFill>
                  <a:srgbClr val="C0C0C0"/>
                </a:solidFill>
                <a:prstDash val="sysDot"/>
                <a:round/>
                <a:headEnd/>
                <a:tailEnd type="diamond" w="sm" len="sm"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97" name="Picture 27" descr="004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44000"/>
                <a:grayscl/>
              </a:blip>
              <a:srcRect/>
              <a:stretch>
                <a:fillRect/>
              </a:stretch>
            </p:blipFill>
            <p:spPr bwMode="auto">
              <a:xfrm>
                <a:off x="2490" y="1850"/>
                <a:ext cx="234" cy="117"/>
              </a:xfrm>
              <a:prstGeom prst="rect">
                <a:avLst/>
              </a:prstGeom>
              <a:noFill/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</p:pic>
          <p:grpSp>
            <p:nvGrpSpPr>
              <p:cNvPr id="21" name="Group 28"/>
              <p:cNvGrpSpPr>
                <a:grpSpLocks/>
              </p:cNvGrpSpPr>
              <p:nvPr/>
            </p:nvGrpSpPr>
            <p:grpSpPr bwMode="auto">
              <a:xfrm>
                <a:off x="948" y="651"/>
                <a:ext cx="1824" cy="272"/>
                <a:chOff x="948" y="651"/>
                <a:chExt cx="1824" cy="272"/>
              </a:xfrm>
            </p:grpSpPr>
            <p:sp>
              <p:nvSpPr>
                <p:cNvPr id="104" name="AutoShape 29"/>
                <p:cNvSpPr>
                  <a:spLocks noChangeArrowheads="1"/>
                </p:cNvSpPr>
                <p:nvPr/>
              </p:nvSpPr>
              <p:spPr bwMode="auto">
                <a:xfrm>
                  <a:off x="948" y="651"/>
                  <a:ext cx="1824" cy="27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89CBDB">
                    <a:alpha val="70000"/>
                  </a:srgbClr>
                </a:solidFill>
                <a:ln w="3175" algn="ctr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05" name="Text Box 30"/>
                <p:cNvSpPr txBox="1">
                  <a:spLocks noChangeArrowheads="1"/>
                </p:cNvSpPr>
                <p:nvPr/>
              </p:nvSpPr>
              <p:spPr bwMode="gray">
                <a:xfrm>
                  <a:off x="1360" y="694"/>
                  <a:ext cx="1366" cy="182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en-US" altLang="ko-KR" sz="1600" dirty="0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06" name="AutoShape 31"/>
                <p:cNvSpPr>
                  <a:spLocks noChangeArrowheads="1"/>
                </p:cNvSpPr>
                <p:nvPr/>
              </p:nvSpPr>
              <p:spPr bwMode="auto">
                <a:xfrm>
                  <a:off x="1240" y="661"/>
                  <a:ext cx="1517" cy="5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bg1">
                        <a:alpha val="70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22" name="Group 32"/>
              <p:cNvGrpSpPr>
                <a:grpSpLocks/>
              </p:cNvGrpSpPr>
              <p:nvPr/>
            </p:nvGrpSpPr>
            <p:grpSpPr bwMode="auto">
              <a:xfrm>
                <a:off x="350" y="618"/>
                <a:ext cx="1049" cy="317"/>
                <a:chOff x="350" y="618"/>
                <a:chExt cx="1049" cy="317"/>
              </a:xfrm>
            </p:grpSpPr>
            <p:grpSp>
              <p:nvGrpSpPr>
                <p:cNvPr id="25" name="Group 33"/>
                <p:cNvGrpSpPr>
                  <a:grpSpLocks/>
                </p:cNvGrpSpPr>
                <p:nvPr/>
              </p:nvGrpSpPr>
              <p:grpSpPr bwMode="auto">
                <a:xfrm>
                  <a:off x="350" y="618"/>
                  <a:ext cx="1049" cy="317"/>
                  <a:chOff x="295" y="618"/>
                  <a:chExt cx="1542" cy="317"/>
                </a:xfrm>
              </p:grpSpPr>
              <p:sp>
                <p:nvSpPr>
                  <p:cNvPr id="102" name="Freeform 34"/>
                  <p:cNvSpPr>
                    <a:spLocks/>
                  </p:cNvSpPr>
                  <p:nvPr/>
                </p:nvSpPr>
                <p:spPr bwMode="auto">
                  <a:xfrm>
                    <a:off x="295" y="618"/>
                    <a:ext cx="1542" cy="317"/>
                  </a:xfrm>
                  <a:custGeom>
                    <a:avLst/>
                    <a:gdLst/>
                    <a:ahLst/>
                    <a:cxnLst>
                      <a:cxn ang="0">
                        <a:pos x="1224" y="317"/>
                      </a:cxn>
                      <a:cxn ang="0">
                        <a:pos x="0" y="317"/>
                      </a:cxn>
                      <a:cxn ang="0">
                        <a:pos x="0" y="0"/>
                      </a:cxn>
                      <a:cxn ang="0">
                        <a:pos x="1542" y="0"/>
                      </a:cxn>
                      <a:cxn ang="0">
                        <a:pos x="1224" y="317"/>
                      </a:cxn>
                    </a:cxnLst>
                    <a:rect l="0" t="0" r="r" b="b"/>
                    <a:pathLst>
                      <a:path w="1542" h="317">
                        <a:moveTo>
                          <a:pt x="1224" y="317"/>
                        </a:moveTo>
                        <a:lnTo>
                          <a:pt x="0" y="317"/>
                        </a:lnTo>
                        <a:lnTo>
                          <a:pt x="0" y="0"/>
                        </a:lnTo>
                        <a:lnTo>
                          <a:pt x="1542" y="0"/>
                        </a:lnTo>
                        <a:lnTo>
                          <a:pt x="1224" y="317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ADD6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ADD6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103" name="Freeform 35"/>
                  <p:cNvSpPr>
                    <a:spLocks/>
                  </p:cNvSpPr>
                  <p:nvPr/>
                </p:nvSpPr>
                <p:spPr bwMode="auto">
                  <a:xfrm>
                    <a:off x="305" y="633"/>
                    <a:ext cx="1496" cy="74"/>
                  </a:xfrm>
                  <a:custGeom>
                    <a:avLst/>
                    <a:gdLst/>
                    <a:ahLst/>
                    <a:cxnLst>
                      <a:cxn ang="0">
                        <a:pos x="1406" y="73"/>
                      </a:cxn>
                      <a:cxn ang="0">
                        <a:pos x="0" y="74"/>
                      </a:cxn>
                      <a:cxn ang="0">
                        <a:pos x="0" y="0"/>
                      </a:cxn>
                      <a:cxn ang="0">
                        <a:pos x="1496" y="0"/>
                      </a:cxn>
                      <a:cxn ang="0">
                        <a:pos x="1406" y="73"/>
                      </a:cxn>
                    </a:cxnLst>
                    <a:rect l="0" t="0" r="r" b="b"/>
                    <a:pathLst>
                      <a:path w="1496" h="74">
                        <a:moveTo>
                          <a:pt x="1406" y="73"/>
                        </a:moveTo>
                        <a:lnTo>
                          <a:pt x="0" y="74"/>
                        </a:lnTo>
                        <a:lnTo>
                          <a:pt x="0" y="0"/>
                        </a:lnTo>
                        <a:lnTo>
                          <a:pt x="1496" y="0"/>
                        </a:lnTo>
                        <a:lnTo>
                          <a:pt x="1406" y="73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80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101" name="Text Box 36"/>
                <p:cNvSpPr txBox="1">
                  <a:spLocks noChangeArrowheads="1"/>
                </p:cNvSpPr>
                <p:nvPr/>
              </p:nvSpPr>
              <p:spPr bwMode="gray">
                <a:xfrm>
                  <a:off x="393" y="654"/>
                  <a:ext cx="771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전략</a:t>
                  </a:r>
                  <a:r>
                    <a:rPr kumimoji="0" lang="en-US" altLang="ko-KR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4</a:t>
                  </a:r>
                  <a:endParaRPr kumimoji="0" lang="en-US" altLang="ko-KR" sz="1200" dirty="0">
                    <a:solidFill>
                      <a:prstClr val="white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92" name="Picture 88" descr="002"/>
            <p:cNvPicPr>
              <a:picLocks noChangeAspect="1" noChangeArrowheads="1"/>
            </p:cNvPicPr>
            <p:nvPr/>
          </p:nvPicPr>
          <p:blipFill>
            <a:blip r:embed="rId9" cstate="print">
              <a:lum bright="100000" contrast="18000"/>
            </a:blip>
            <a:srcRect r="4810"/>
            <a:stretch>
              <a:fillRect/>
            </a:stretch>
          </p:blipFill>
          <p:spPr bwMode="auto">
            <a:xfrm flipH="1">
              <a:off x="3046" y="799"/>
              <a:ext cx="276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6" name="Group 93"/>
          <p:cNvGrpSpPr>
            <a:grpSpLocks/>
          </p:cNvGrpSpPr>
          <p:nvPr/>
        </p:nvGrpSpPr>
        <p:grpSpPr bwMode="auto">
          <a:xfrm>
            <a:off x="2267744" y="4437112"/>
            <a:ext cx="1368152" cy="1080120"/>
            <a:chOff x="350" y="2316"/>
            <a:chExt cx="2441" cy="1681"/>
          </a:xfrm>
        </p:grpSpPr>
        <p:grpSp>
          <p:nvGrpSpPr>
            <p:cNvPr id="28" name="Group 52"/>
            <p:cNvGrpSpPr>
              <a:grpSpLocks/>
            </p:cNvGrpSpPr>
            <p:nvPr/>
          </p:nvGrpSpPr>
          <p:grpSpPr bwMode="auto">
            <a:xfrm>
              <a:off x="350" y="2316"/>
              <a:ext cx="2441" cy="1681"/>
              <a:chOff x="350" y="618"/>
              <a:chExt cx="2441" cy="1681"/>
            </a:xfrm>
          </p:grpSpPr>
          <p:sp>
            <p:nvSpPr>
              <p:cNvPr id="110" name="Rectangle 53"/>
              <p:cNvSpPr>
                <a:spLocks noChangeArrowheads="1"/>
              </p:cNvSpPr>
              <p:nvPr/>
            </p:nvSpPr>
            <p:spPr bwMode="auto">
              <a:xfrm>
                <a:off x="352" y="1982"/>
                <a:ext cx="2439" cy="317"/>
              </a:xfrm>
              <a:prstGeom prst="rect">
                <a:avLst/>
              </a:prstGeom>
              <a:gradFill rotWithShape="1">
                <a:gsLst>
                  <a:gs pos="0">
                    <a:schemeClr val="tx1">
                      <a:alpha val="39999"/>
                    </a:schemeClr>
                  </a:gs>
                  <a:gs pos="100000">
                    <a:schemeClr val="tx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11" name="AutoShape 54"/>
              <p:cNvSpPr>
                <a:spLocks noChangeArrowheads="1"/>
              </p:cNvSpPr>
              <p:nvPr/>
            </p:nvSpPr>
            <p:spPr bwMode="gray">
              <a:xfrm>
                <a:off x="355" y="632"/>
                <a:ext cx="2434" cy="1392"/>
              </a:xfrm>
              <a:prstGeom prst="roundRect">
                <a:avLst>
                  <a:gd name="adj" fmla="val 3264"/>
                </a:avLst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tint val="21176"/>
                      <a:invGamma/>
                    </a:srgbClr>
                  </a:gs>
                </a:gsLst>
                <a:lin ang="5400000" scaled="1"/>
              </a:gradFill>
              <a:ln w="3175" algn="ctr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12" name="AutoShape 55"/>
              <p:cNvSpPr>
                <a:spLocks noChangeArrowheads="1"/>
              </p:cNvSpPr>
              <p:nvPr/>
            </p:nvSpPr>
            <p:spPr bwMode="auto">
              <a:xfrm>
                <a:off x="385" y="951"/>
                <a:ext cx="2397" cy="1006"/>
              </a:xfrm>
              <a:prstGeom prst="roundRect">
                <a:avLst>
                  <a:gd name="adj" fmla="val 1880"/>
                </a:avLst>
              </a:prstGeom>
              <a:noFill/>
              <a:ln w="31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중소중견</a:t>
                </a: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선도기업 육성</a:t>
                </a:r>
                <a:endParaRPr kumimoji="0" lang="en-US" altLang="ko-KR" sz="1300" b="1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13" name="Line 56"/>
              <p:cNvSpPr>
                <a:spLocks noChangeShapeType="1"/>
              </p:cNvSpPr>
              <p:nvPr/>
            </p:nvSpPr>
            <p:spPr bwMode="auto">
              <a:xfrm>
                <a:off x="427" y="1967"/>
                <a:ext cx="2298" cy="0"/>
              </a:xfrm>
              <a:prstGeom prst="line">
                <a:avLst/>
              </a:prstGeom>
              <a:noFill/>
              <a:ln w="3175">
                <a:solidFill>
                  <a:srgbClr val="C0C0C0"/>
                </a:solidFill>
                <a:prstDash val="sysDot"/>
                <a:round/>
                <a:headEnd/>
                <a:tailEnd type="diamond" w="sm" len="sm"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114" name="Picture 57" descr="004"/>
              <p:cNvPicPr>
                <a:picLocks noChangeAspect="1" noChangeArrowheads="1"/>
              </p:cNvPicPr>
              <p:nvPr/>
            </p:nvPicPr>
            <p:blipFill>
              <a:blip r:embed="rId10" cstate="print">
                <a:lum bright="44000"/>
                <a:grayscl/>
              </a:blip>
              <a:srcRect/>
              <a:stretch>
                <a:fillRect/>
              </a:stretch>
            </p:blipFill>
            <p:spPr bwMode="auto">
              <a:xfrm>
                <a:off x="2490" y="1850"/>
                <a:ext cx="234" cy="117"/>
              </a:xfrm>
              <a:prstGeom prst="rect">
                <a:avLst/>
              </a:prstGeom>
              <a:noFill/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</p:pic>
          <p:grpSp>
            <p:nvGrpSpPr>
              <p:cNvPr id="30" name="Group 58"/>
              <p:cNvGrpSpPr>
                <a:grpSpLocks/>
              </p:cNvGrpSpPr>
              <p:nvPr/>
            </p:nvGrpSpPr>
            <p:grpSpPr bwMode="auto">
              <a:xfrm>
                <a:off x="948" y="651"/>
                <a:ext cx="1824" cy="272"/>
                <a:chOff x="948" y="651"/>
                <a:chExt cx="1824" cy="272"/>
              </a:xfrm>
            </p:grpSpPr>
            <p:sp>
              <p:nvSpPr>
                <p:cNvPr id="121" name="AutoShape 59"/>
                <p:cNvSpPr>
                  <a:spLocks noChangeArrowheads="1"/>
                </p:cNvSpPr>
                <p:nvPr/>
              </p:nvSpPr>
              <p:spPr bwMode="auto">
                <a:xfrm>
                  <a:off x="948" y="651"/>
                  <a:ext cx="1824" cy="27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89DBD3">
                    <a:alpha val="70000"/>
                  </a:srgbClr>
                </a:solidFill>
                <a:ln w="3175" algn="ctr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22" name="Text Box 60"/>
                <p:cNvSpPr txBox="1">
                  <a:spLocks noChangeArrowheads="1"/>
                </p:cNvSpPr>
                <p:nvPr/>
              </p:nvSpPr>
              <p:spPr bwMode="gray">
                <a:xfrm>
                  <a:off x="1360" y="694"/>
                  <a:ext cx="1366" cy="182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en-US" altLang="ko-KR" sz="1600" dirty="0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23" name="AutoShape 61"/>
                <p:cNvSpPr>
                  <a:spLocks noChangeArrowheads="1"/>
                </p:cNvSpPr>
                <p:nvPr/>
              </p:nvSpPr>
              <p:spPr bwMode="auto">
                <a:xfrm>
                  <a:off x="1240" y="661"/>
                  <a:ext cx="1517" cy="5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bg1">
                        <a:alpha val="70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33" name="Group 62"/>
              <p:cNvGrpSpPr>
                <a:grpSpLocks/>
              </p:cNvGrpSpPr>
              <p:nvPr/>
            </p:nvGrpSpPr>
            <p:grpSpPr bwMode="auto">
              <a:xfrm>
                <a:off x="350" y="618"/>
                <a:ext cx="1049" cy="317"/>
                <a:chOff x="350" y="618"/>
                <a:chExt cx="1049" cy="317"/>
              </a:xfrm>
            </p:grpSpPr>
            <p:grpSp>
              <p:nvGrpSpPr>
                <p:cNvPr id="34" name="Group 63"/>
                <p:cNvGrpSpPr>
                  <a:grpSpLocks/>
                </p:cNvGrpSpPr>
                <p:nvPr/>
              </p:nvGrpSpPr>
              <p:grpSpPr bwMode="auto">
                <a:xfrm>
                  <a:off x="350" y="618"/>
                  <a:ext cx="1049" cy="317"/>
                  <a:chOff x="295" y="618"/>
                  <a:chExt cx="1542" cy="317"/>
                </a:xfrm>
              </p:grpSpPr>
              <p:sp>
                <p:nvSpPr>
                  <p:cNvPr id="119" name="Freeform 64"/>
                  <p:cNvSpPr>
                    <a:spLocks/>
                  </p:cNvSpPr>
                  <p:nvPr/>
                </p:nvSpPr>
                <p:spPr bwMode="auto">
                  <a:xfrm>
                    <a:off x="295" y="618"/>
                    <a:ext cx="1542" cy="317"/>
                  </a:xfrm>
                  <a:custGeom>
                    <a:avLst/>
                    <a:gdLst/>
                    <a:ahLst/>
                    <a:cxnLst>
                      <a:cxn ang="0">
                        <a:pos x="1224" y="317"/>
                      </a:cxn>
                      <a:cxn ang="0">
                        <a:pos x="0" y="317"/>
                      </a:cxn>
                      <a:cxn ang="0">
                        <a:pos x="0" y="0"/>
                      </a:cxn>
                      <a:cxn ang="0">
                        <a:pos x="1542" y="0"/>
                      </a:cxn>
                      <a:cxn ang="0">
                        <a:pos x="1224" y="317"/>
                      </a:cxn>
                    </a:cxnLst>
                    <a:rect l="0" t="0" r="r" b="b"/>
                    <a:pathLst>
                      <a:path w="1542" h="317">
                        <a:moveTo>
                          <a:pt x="1224" y="317"/>
                        </a:moveTo>
                        <a:lnTo>
                          <a:pt x="0" y="317"/>
                        </a:lnTo>
                        <a:lnTo>
                          <a:pt x="0" y="0"/>
                        </a:lnTo>
                        <a:lnTo>
                          <a:pt x="1542" y="0"/>
                        </a:lnTo>
                        <a:lnTo>
                          <a:pt x="1224" y="317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6666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6666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120" name="Freeform 65"/>
                  <p:cNvSpPr>
                    <a:spLocks/>
                  </p:cNvSpPr>
                  <p:nvPr/>
                </p:nvSpPr>
                <p:spPr bwMode="auto">
                  <a:xfrm>
                    <a:off x="305" y="633"/>
                    <a:ext cx="1496" cy="74"/>
                  </a:xfrm>
                  <a:custGeom>
                    <a:avLst/>
                    <a:gdLst/>
                    <a:ahLst/>
                    <a:cxnLst>
                      <a:cxn ang="0">
                        <a:pos x="1406" y="73"/>
                      </a:cxn>
                      <a:cxn ang="0">
                        <a:pos x="0" y="74"/>
                      </a:cxn>
                      <a:cxn ang="0">
                        <a:pos x="0" y="0"/>
                      </a:cxn>
                      <a:cxn ang="0">
                        <a:pos x="1496" y="0"/>
                      </a:cxn>
                      <a:cxn ang="0">
                        <a:pos x="1406" y="73"/>
                      </a:cxn>
                    </a:cxnLst>
                    <a:rect l="0" t="0" r="r" b="b"/>
                    <a:pathLst>
                      <a:path w="1496" h="74">
                        <a:moveTo>
                          <a:pt x="1406" y="73"/>
                        </a:moveTo>
                        <a:lnTo>
                          <a:pt x="0" y="74"/>
                        </a:lnTo>
                        <a:lnTo>
                          <a:pt x="0" y="0"/>
                        </a:lnTo>
                        <a:lnTo>
                          <a:pt x="1496" y="0"/>
                        </a:lnTo>
                        <a:lnTo>
                          <a:pt x="1406" y="73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80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118" name="Text Box 66"/>
                <p:cNvSpPr txBox="1">
                  <a:spLocks noChangeArrowheads="1"/>
                </p:cNvSpPr>
                <p:nvPr/>
              </p:nvSpPr>
              <p:spPr bwMode="gray">
                <a:xfrm>
                  <a:off x="393" y="654"/>
                  <a:ext cx="771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전략</a:t>
                  </a:r>
                  <a:r>
                    <a:rPr kumimoji="0" lang="en-US" altLang="ko-KR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2</a:t>
                  </a:r>
                  <a:endParaRPr kumimoji="0" lang="en-US" altLang="ko-KR" sz="1200" dirty="0">
                    <a:solidFill>
                      <a:prstClr val="white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109" name="Picture 89" descr="002"/>
            <p:cNvPicPr>
              <a:picLocks noChangeAspect="1" noChangeArrowheads="1"/>
            </p:cNvPicPr>
            <p:nvPr/>
          </p:nvPicPr>
          <p:blipFill>
            <a:blip r:embed="rId11" cstate="print">
              <a:lum bright="100000" contrast="18000"/>
            </a:blip>
            <a:srcRect r="4810"/>
            <a:stretch>
              <a:fillRect/>
            </a:stretch>
          </p:blipFill>
          <p:spPr bwMode="auto">
            <a:xfrm flipH="1">
              <a:off x="355" y="2475"/>
              <a:ext cx="276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94"/>
          <p:cNvGrpSpPr>
            <a:grpSpLocks/>
          </p:cNvGrpSpPr>
          <p:nvPr/>
        </p:nvGrpSpPr>
        <p:grpSpPr bwMode="auto">
          <a:xfrm>
            <a:off x="3779912" y="4437112"/>
            <a:ext cx="1368152" cy="1080120"/>
            <a:chOff x="2960" y="2316"/>
            <a:chExt cx="2441" cy="1681"/>
          </a:xfrm>
        </p:grpSpPr>
        <p:sp>
          <p:nvSpPr>
            <p:cNvPr id="125" name="Rectangle 74"/>
            <p:cNvSpPr>
              <a:spLocks noChangeArrowheads="1"/>
            </p:cNvSpPr>
            <p:nvPr/>
          </p:nvSpPr>
          <p:spPr bwMode="auto">
            <a:xfrm>
              <a:off x="2962" y="3680"/>
              <a:ext cx="2439" cy="317"/>
            </a:xfrm>
            <a:prstGeom prst="rect">
              <a:avLst/>
            </a:prstGeom>
            <a:gradFill rotWithShape="1">
              <a:gsLst>
                <a:gs pos="0">
                  <a:schemeClr val="tx1">
                    <a:alpha val="39999"/>
                  </a:schemeClr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6" name="AutoShape 75"/>
            <p:cNvSpPr>
              <a:spLocks noChangeArrowheads="1"/>
            </p:cNvSpPr>
            <p:nvPr/>
          </p:nvSpPr>
          <p:spPr bwMode="gray">
            <a:xfrm>
              <a:off x="2965" y="2330"/>
              <a:ext cx="2434" cy="1392"/>
            </a:xfrm>
            <a:prstGeom prst="roundRect">
              <a:avLst>
                <a:gd name="adj" fmla="val 3264"/>
              </a:avLst>
            </a:prstGeom>
            <a:gradFill rotWithShape="1">
              <a:gsLst>
                <a:gs pos="0">
                  <a:srgbClr val="C0C0C0"/>
                </a:gs>
                <a:gs pos="100000">
                  <a:srgbClr val="C0C0C0">
                    <a:gamma/>
                    <a:tint val="21176"/>
                    <a:invGamma/>
                  </a:srgbClr>
                </a:gs>
              </a:gsLst>
              <a:lin ang="5400000" scaled="1"/>
            </a:gradFill>
            <a:ln w="3175" algn="ctr">
              <a:solidFill>
                <a:srgbClr val="5F5F5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7" name="AutoShape 76"/>
            <p:cNvSpPr>
              <a:spLocks noChangeArrowheads="1"/>
            </p:cNvSpPr>
            <p:nvPr/>
          </p:nvSpPr>
          <p:spPr bwMode="auto">
            <a:xfrm>
              <a:off x="2995" y="2649"/>
              <a:ext cx="2397" cy="1006"/>
            </a:xfrm>
            <a:prstGeom prst="roundRect">
              <a:avLst>
                <a:gd name="adj" fmla="val 1880"/>
              </a:avLst>
            </a:prstGeom>
            <a:noFill/>
            <a:ln w="31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기술분과간</a:t>
              </a:r>
              <a:r>
                <a:rPr kumimoji="0"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/>
              </a:r>
              <a:br>
                <a:rPr kumimoji="0"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</a:b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연계성 강화</a:t>
              </a:r>
              <a:endParaRPr kumimoji="0" lang="en-US" altLang="ko-KR" sz="1300" b="1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8" name="Line 77"/>
            <p:cNvSpPr>
              <a:spLocks noChangeShapeType="1"/>
            </p:cNvSpPr>
            <p:nvPr/>
          </p:nvSpPr>
          <p:spPr bwMode="auto">
            <a:xfrm>
              <a:off x="3037" y="3665"/>
              <a:ext cx="2298" cy="0"/>
            </a:xfrm>
            <a:prstGeom prst="line">
              <a:avLst/>
            </a:prstGeom>
            <a:noFill/>
            <a:ln w="3175">
              <a:solidFill>
                <a:srgbClr val="C0C0C0"/>
              </a:solidFill>
              <a:prstDash val="sysDot"/>
              <a:round/>
              <a:headEnd/>
              <a:tailEnd type="diamond" w="sm" len="sm"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129" name="Picture 78" descr="004"/>
            <p:cNvPicPr>
              <a:picLocks noChangeAspect="1" noChangeArrowheads="1"/>
            </p:cNvPicPr>
            <p:nvPr/>
          </p:nvPicPr>
          <p:blipFill>
            <a:blip r:embed="rId10" cstate="print">
              <a:lum bright="44000"/>
              <a:grayscl/>
            </a:blip>
            <a:srcRect/>
            <a:stretch>
              <a:fillRect/>
            </a:stretch>
          </p:blipFill>
          <p:spPr bwMode="auto">
            <a:xfrm>
              <a:off x="5100" y="3548"/>
              <a:ext cx="234" cy="117"/>
            </a:xfrm>
            <a:prstGeom prst="rect">
              <a:avLst/>
            </a:prstGeom>
            <a:noFill/>
            <a:effectLst>
              <a:outerShdw dist="17961" dir="2700000" algn="ctr" rotWithShape="0">
                <a:schemeClr val="bg1">
                  <a:alpha val="50000"/>
                </a:schemeClr>
              </a:outerShdw>
            </a:effectLst>
          </p:spPr>
        </p:pic>
        <p:grpSp>
          <p:nvGrpSpPr>
            <p:cNvPr id="36" name="Group 79"/>
            <p:cNvGrpSpPr>
              <a:grpSpLocks/>
            </p:cNvGrpSpPr>
            <p:nvPr/>
          </p:nvGrpSpPr>
          <p:grpSpPr bwMode="auto">
            <a:xfrm>
              <a:off x="3558" y="2349"/>
              <a:ext cx="1824" cy="272"/>
              <a:chOff x="948" y="651"/>
              <a:chExt cx="1824" cy="272"/>
            </a:xfrm>
          </p:grpSpPr>
          <p:sp>
            <p:nvSpPr>
              <p:cNvPr id="137" name="AutoShape 80"/>
              <p:cNvSpPr>
                <a:spLocks noChangeArrowheads="1"/>
              </p:cNvSpPr>
              <p:nvPr/>
            </p:nvSpPr>
            <p:spPr bwMode="auto">
              <a:xfrm>
                <a:off x="948" y="651"/>
                <a:ext cx="1824" cy="272"/>
              </a:xfrm>
              <a:prstGeom prst="roundRect">
                <a:avLst>
                  <a:gd name="adj" fmla="val 16667"/>
                </a:avLst>
              </a:prstGeom>
              <a:solidFill>
                <a:srgbClr val="89DBA8">
                  <a:alpha val="70000"/>
                </a:srgbClr>
              </a:solidFill>
              <a:ln w="3175" algn="ctr">
                <a:solidFill>
                  <a:srgbClr val="969696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38" name="Text Box 81"/>
              <p:cNvSpPr txBox="1">
                <a:spLocks noChangeArrowheads="1"/>
              </p:cNvSpPr>
              <p:nvPr/>
            </p:nvSpPr>
            <p:spPr bwMode="gray">
              <a:xfrm>
                <a:off x="1360" y="694"/>
                <a:ext cx="1366" cy="18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fontAlgn="auto" latinLnBrk="0" hangingPunct="0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altLang="ko-KR" sz="1600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39" name="AutoShape 82"/>
              <p:cNvSpPr>
                <a:spLocks noChangeArrowheads="1"/>
              </p:cNvSpPr>
              <p:nvPr/>
            </p:nvSpPr>
            <p:spPr bwMode="auto">
              <a:xfrm>
                <a:off x="1240" y="661"/>
                <a:ext cx="1517" cy="5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bg1">
                      <a:alpha val="70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 w="317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7" name="Group 83"/>
            <p:cNvGrpSpPr>
              <a:grpSpLocks/>
            </p:cNvGrpSpPr>
            <p:nvPr/>
          </p:nvGrpSpPr>
          <p:grpSpPr bwMode="auto">
            <a:xfrm>
              <a:off x="2960" y="2316"/>
              <a:ext cx="1049" cy="317"/>
              <a:chOff x="350" y="618"/>
              <a:chExt cx="1049" cy="317"/>
            </a:xfrm>
          </p:grpSpPr>
          <p:grpSp>
            <p:nvGrpSpPr>
              <p:cNvPr id="38" name="Group 84"/>
              <p:cNvGrpSpPr>
                <a:grpSpLocks/>
              </p:cNvGrpSpPr>
              <p:nvPr/>
            </p:nvGrpSpPr>
            <p:grpSpPr bwMode="auto">
              <a:xfrm>
                <a:off x="350" y="618"/>
                <a:ext cx="1049" cy="317"/>
                <a:chOff x="295" y="618"/>
                <a:chExt cx="1542" cy="317"/>
              </a:xfrm>
            </p:grpSpPr>
            <p:sp>
              <p:nvSpPr>
                <p:cNvPr id="135" name="Freeform 85"/>
                <p:cNvSpPr>
                  <a:spLocks/>
                </p:cNvSpPr>
                <p:nvPr/>
              </p:nvSpPr>
              <p:spPr bwMode="auto">
                <a:xfrm>
                  <a:off x="295" y="618"/>
                  <a:ext cx="1542" cy="317"/>
                </a:xfrm>
                <a:custGeom>
                  <a:avLst/>
                  <a:gdLst/>
                  <a:ahLst/>
                  <a:cxnLst>
                    <a:cxn ang="0">
                      <a:pos x="1224" y="317"/>
                    </a:cxn>
                    <a:cxn ang="0">
                      <a:pos x="0" y="317"/>
                    </a:cxn>
                    <a:cxn ang="0">
                      <a:pos x="0" y="0"/>
                    </a:cxn>
                    <a:cxn ang="0">
                      <a:pos x="1542" y="0"/>
                    </a:cxn>
                    <a:cxn ang="0">
                      <a:pos x="1224" y="317"/>
                    </a:cxn>
                  </a:cxnLst>
                  <a:rect l="0" t="0" r="r" b="b"/>
                  <a:pathLst>
                    <a:path w="1542" h="317">
                      <a:moveTo>
                        <a:pt x="1224" y="317"/>
                      </a:moveTo>
                      <a:lnTo>
                        <a:pt x="0" y="317"/>
                      </a:lnTo>
                      <a:lnTo>
                        <a:pt x="0" y="0"/>
                      </a:lnTo>
                      <a:lnTo>
                        <a:pt x="1542" y="0"/>
                      </a:lnTo>
                      <a:lnTo>
                        <a:pt x="1224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339933">
                        <a:gamma/>
                        <a:shade val="46275"/>
                        <a:invGamma/>
                      </a:srgbClr>
                    </a:gs>
                    <a:gs pos="100000">
                      <a:srgbClr val="339933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36" name="Freeform 86"/>
                <p:cNvSpPr>
                  <a:spLocks/>
                </p:cNvSpPr>
                <p:nvPr/>
              </p:nvSpPr>
              <p:spPr bwMode="auto">
                <a:xfrm>
                  <a:off x="305" y="633"/>
                  <a:ext cx="1496" cy="74"/>
                </a:xfrm>
                <a:custGeom>
                  <a:avLst/>
                  <a:gdLst/>
                  <a:ahLst/>
                  <a:cxnLst>
                    <a:cxn ang="0">
                      <a:pos x="1406" y="73"/>
                    </a:cxn>
                    <a:cxn ang="0">
                      <a:pos x="0" y="74"/>
                    </a:cxn>
                    <a:cxn ang="0">
                      <a:pos x="0" y="0"/>
                    </a:cxn>
                    <a:cxn ang="0">
                      <a:pos x="1496" y="0"/>
                    </a:cxn>
                    <a:cxn ang="0">
                      <a:pos x="1406" y="73"/>
                    </a:cxn>
                  </a:cxnLst>
                  <a:rect l="0" t="0" r="r" b="b"/>
                  <a:pathLst>
                    <a:path w="1496" h="74">
                      <a:moveTo>
                        <a:pt x="1406" y="73"/>
                      </a:moveTo>
                      <a:lnTo>
                        <a:pt x="0" y="74"/>
                      </a:lnTo>
                      <a:lnTo>
                        <a:pt x="0" y="0"/>
                      </a:lnTo>
                      <a:lnTo>
                        <a:pt x="1496" y="0"/>
                      </a:lnTo>
                      <a:lnTo>
                        <a:pt x="1406" y="73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>
                        <a:alpha val="80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134" name="Text Box 87"/>
              <p:cNvSpPr txBox="1">
                <a:spLocks noChangeArrowheads="1"/>
              </p:cNvSpPr>
              <p:nvPr/>
            </p:nvSpPr>
            <p:spPr bwMode="gray">
              <a:xfrm>
                <a:off x="393" y="654"/>
                <a:ext cx="771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200" dirty="0" smtClean="0">
                    <a:solidFill>
                      <a:prstClr val="white"/>
                    </a:solidFill>
                    <a:latin typeface="맑은 고딕"/>
                    <a:ea typeface="맑은 고딕"/>
                  </a:rPr>
                  <a:t>전략</a:t>
                </a:r>
                <a:r>
                  <a:rPr kumimoji="0" lang="en-US" altLang="ko-KR" sz="1200" dirty="0" smtClean="0">
                    <a:solidFill>
                      <a:prstClr val="white"/>
                    </a:solidFill>
                    <a:latin typeface="맑은 고딕"/>
                    <a:ea typeface="맑은 고딕"/>
                  </a:rPr>
                  <a:t>3</a:t>
                </a:r>
                <a:endParaRPr kumimoji="0" lang="en-US" altLang="ko-KR" sz="1200" dirty="0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  <p:pic>
          <p:nvPicPr>
            <p:cNvPr id="132" name="Picture 90" descr="002"/>
            <p:cNvPicPr>
              <a:picLocks noChangeAspect="1" noChangeArrowheads="1"/>
            </p:cNvPicPr>
            <p:nvPr/>
          </p:nvPicPr>
          <p:blipFill>
            <a:blip r:embed="rId11" cstate="print">
              <a:lum bright="100000" contrast="18000"/>
            </a:blip>
            <a:srcRect r="4810"/>
            <a:stretch>
              <a:fillRect/>
            </a:stretch>
          </p:blipFill>
          <p:spPr bwMode="auto">
            <a:xfrm flipH="1">
              <a:off x="2971" y="2475"/>
              <a:ext cx="276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0" name="Group 20"/>
          <p:cNvGrpSpPr>
            <a:grpSpLocks/>
          </p:cNvGrpSpPr>
          <p:nvPr/>
        </p:nvGrpSpPr>
        <p:grpSpPr bwMode="auto">
          <a:xfrm>
            <a:off x="6876256" y="4437112"/>
            <a:ext cx="1368152" cy="1080120"/>
            <a:chOff x="2960" y="618"/>
            <a:chExt cx="2441" cy="1681"/>
          </a:xfrm>
        </p:grpSpPr>
        <p:grpSp>
          <p:nvGrpSpPr>
            <p:cNvPr id="41" name="Group 21"/>
            <p:cNvGrpSpPr>
              <a:grpSpLocks/>
            </p:cNvGrpSpPr>
            <p:nvPr/>
          </p:nvGrpSpPr>
          <p:grpSpPr bwMode="auto">
            <a:xfrm>
              <a:off x="2960" y="618"/>
              <a:ext cx="2441" cy="1681"/>
              <a:chOff x="350" y="618"/>
              <a:chExt cx="2441" cy="1681"/>
            </a:xfrm>
          </p:grpSpPr>
          <p:sp>
            <p:nvSpPr>
              <p:cNvPr id="143" name="Rectangle 22"/>
              <p:cNvSpPr>
                <a:spLocks noChangeArrowheads="1"/>
              </p:cNvSpPr>
              <p:nvPr/>
            </p:nvSpPr>
            <p:spPr bwMode="auto">
              <a:xfrm>
                <a:off x="352" y="1982"/>
                <a:ext cx="2439" cy="317"/>
              </a:xfrm>
              <a:prstGeom prst="rect">
                <a:avLst/>
              </a:prstGeom>
              <a:gradFill rotWithShape="1">
                <a:gsLst>
                  <a:gs pos="0">
                    <a:schemeClr val="tx1">
                      <a:alpha val="39999"/>
                    </a:schemeClr>
                  </a:gs>
                  <a:gs pos="100000">
                    <a:schemeClr val="tx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4" name="AutoShape 23"/>
              <p:cNvSpPr>
                <a:spLocks noChangeArrowheads="1"/>
              </p:cNvSpPr>
              <p:nvPr/>
            </p:nvSpPr>
            <p:spPr bwMode="gray">
              <a:xfrm>
                <a:off x="355" y="632"/>
                <a:ext cx="2434" cy="1392"/>
              </a:xfrm>
              <a:prstGeom prst="roundRect">
                <a:avLst>
                  <a:gd name="adj" fmla="val 3264"/>
                </a:avLst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tint val="21176"/>
                      <a:invGamma/>
                    </a:srgbClr>
                  </a:gs>
                </a:gsLst>
                <a:lin ang="5400000" scaled="1"/>
              </a:gradFill>
              <a:ln w="3175" algn="ctr">
                <a:solidFill>
                  <a:srgbClr val="5F5F5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5" name="AutoShape 24"/>
              <p:cNvSpPr>
                <a:spLocks noChangeArrowheads="1"/>
              </p:cNvSpPr>
              <p:nvPr/>
            </p:nvSpPr>
            <p:spPr bwMode="auto">
              <a:xfrm>
                <a:off x="385" y="951"/>
                <a:ext cx="2397" cy="1006"/>
              </a:xfrm>
              <a:prstGeom prst="roundRect">
                <a:avLst>
                  <a:gd name="adj" fmla="val 1880"/>
                </a:avLst>
              </a:prstGeom>
              <a:noFill/>
              <a:ln w="31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수요지향적</a:t>
                </a: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미래 혁신원천</a:t>
                </a:r>
                <a: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/>
                </a:r>
                <a:br>
                  <a:rPr kumimoji="0" lang="en-US" altLang="ko-KR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</a:br>
                <a:r>
                  <a:rPr kumimoji="0" lang="ko-KR" altLang="en-US" sz="1300" b="1" dirty="0" smtClean="0">
                    <a:solidFill>
                      <a:prstClr val="black"/>
                    </a:solidFill>
                    <a:latin typeface="맑은 고딕"/>
                    <a:ea typeface="맑은 고딕"/>
                  </a:rPr>
                  <a:t>기술개발</a:t>
                </a:r>
                <a:endParaRPr kumimoji="0" lang="en-US" altLang="ko-KR" sz="1300" b="1" dirty="0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6" name="Line 25"/>
              <p:cNvSpPr>
                <a:spLocks noChangeShapeType="1"/>
              </p:cNvSpPr>
              <p:nvPr/>
            </p:nvSpPr>
            <p:spPr bwMode="auto">
              <a:xfrm>
                <a:off x="427" y="1967"/>
                <a:ext cx="2298" cy="0"/>
              </a:xfrm>
              <a:prstGeom prst="line">
                <a:avLst/>
              </a:prstGeom>
              <a:noFill/>
              <a:ln w="3175">
                <a:solidFill>
                  <a:srgbClr val="C0C0C0"/>
                </a:solidFill>
                <a:prstDash val="sysDot"/>
                <a:round/>
                <a:headEnd/>
                <a:tailEnd type="diamond" w="sm" len="sm"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pic>
            <p:nvPicPr>
              <p:cNvPr id="147" name="Picture 26" descr="004"/>
              <p:cNvPicPr>
                <a:picLocks noChangeAspect="1" noChangeArrowheads="1"/>
              </p:cNvPicPr>
              <p:nvPr/>
            </p:nvPicPr>
            <p:blipFill>
              <a:blip r:embed="rId10" cstate="print">
                <a:lum bright="44000"/>
                <a:grayscl/>
              </a:blip>
              <a:srcRect/>
              <a:stretch>
                <a:fillRect/>
              </a:stretch>
            </p:blipFill>
            <p:spPr bwMode="auto">
              <a:xfrm>
                <a:off x="2490" y="1850"/>
                <a:ext cx="234" cy="117"/>
              </a:xfrm>
              <a:prstGeom prst="rect">
                <a:avLst/>
              </a:prstGeom>
              <a:noFill/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</p:pic>
          <p:grpSp>
            <p:nvGrpSpPr>
              <p:cNvPr id="42" name="Group 27"/>
              <p:cNvGrpSpPr>
                <a:grpSpLocks/>
              </p:cNvGrpSpPr>
              <p:nvPr/>
            </p:nvGrpSpPr>
            <p:grpSpPr bwMode="auto">
              <a:xfrm>
                <a:off x="948" y="651"/>
                <a:ext cx="1824" cy="272"/>
                <a:chOff x="948" y="651"/>
                <a:chExt cx="1824" cy="272"/>
              </a:xfrm>
            </p:grpSpPr>
            <p:sp>
              <p:nvSpPr>
                <p:cNvPr id="154" name="AutoShape 28"/>
                <p:cNvSpPr>
                  <a:spLocks noChangeArrowheads="1"/>
                </p:cNvSpPr>
                <p:nvPr/>
              </p:nvSpPr>
              <p:spPr bwMode="auto">
                <a:xfrm>
                  <a:off x="948" y="651"/>
                  <a:ext cx="1824" cy="27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E0E2A2">
                    <a:alpha val="70000"/>
                  </a:srgbClr>
                </a:solidFill>
                <a:ln w="3175" algn="ctr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55" name="Text Box 29"/>
                <p:cNvSpPr txBox="1">
                  <a:spLocks noChangeArrowheads="1"/>
                </p:cNvSpPr>
                <p:nvPr/>
              </p:nvSpPr>
              <p:spPr bwMode="gray">
                <a:xfrm>
                  <a:off x="1360" y="694"/>
                  <a:ext cx="1366" cy="182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en-US" altLang="ko-KR" sz="1600" dirty="0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56" name="AutoShape 30"/>
                <p:cNvSpPr>
                  <a:spLocks noChangeArrowheads="1"/>
                </p:cNvSpPr>
                <p:nvPr/>
              </p:nvSpPr>
              <p:spPr bwMode="auto">
                <a:xfrm>
                  <a:off x="1240" y="661"/>
                  <a:ext cx="1517" cy="5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bg1">
                        <a:alpha val="70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43" name="Group 31"/>
              <p:cNvGrpSpPr>
                <a:grpSpLocks/>
              </p:cNvGrpSpPr>
              <p:nvPr/>
            </p:nvGrpSpPr>
            <p:grpSpPr bwMode="auto">
              <a:xfrm>
                <a:off x="350" y="618"/>
                <a:ext cx="1049" cy="317"/>
                <a:chOff x="350" y="618"/>
                <a:chExt cx="1049" cy="317"/>
              </a:xfrm>
            </p:grpSpPr>
            <p:grpSp>
              <p:nvGrpSpPr>
                <p:cNvPr id="44" name="Group 32"/>
                <p:cNvGrpSpPr>
                  <a:grpSpLocks/>
                </p:cNvGrpSpPr>
                <p:nvPr/>
              </p:nvGrpSpPr>
              <p:grpSpPr bwMode="auto">
                <a:xfrm>
                  <a:off x="350" y="618"/>
                  <a:ext cx="1049" cy="317"/>
                  <a:chOff x="295" y="618"/>
                  <a:chExt cx="1542" cy="317"/>
                </a:xfrm>
              </p:grpSpPr>
              <p:sp>
                <p:nvSpPr>
                  <p:cNvPr id="152" name="Freeform 33"/>
                  <p:cNvSpPr>
                    <a:spLocks/>
                  </p:cNvSpPr>
                  <p:nvPr/>
                </p:nvSpPr>
                <p:spPr bwMode="auto">
                  <a:xfrm>
                    <a:off x="295" y="618"/>
                    <a:ext cx="1542" cy="317"/>
                  </a:xfrm>
                  <a:custGeom>
                    <a:avLst/>
                    <a:gdLst/>
                    <a:ahLst/>
                    <a:cxnLst>
                      <a:cxn ang="0">
                        <a:pos x="1224" y="317"/>
                      </a:cxn>
                      <a:cxn ang="0">
                        <a:pos x="0" y="317"/>
                      </a:cxn>
                      <a:cxn ang="0">
                        <a:pos x="0" y="0"/>
                      </a:cxn>
                      <a:cxn ang="0">
                        <a:pos x="1542" y="0"/>
                      </a:cxn>
                      <a:cxn ang="0">
                        <a:pos x="1224" y="317"/>
                      </a:cxn>
                    </a:cxnLst>
                    <a:rect l="0" t="0" r="r" b="b"/>
                    <a:pathLst>
                      <a:path w="1542" h="317">
                        <a:moveTo>
                          <a:pt x="1224" y="317"/>
                        </a:moveTo>
                        <a:lnTo>
                          <a:pt x="0" y="317"/>
                        </a:lnTo>
                        <a:lnTo>
                          <a:pt x="0" y="0"/>
                        </a:lnTo>
                        <a:lnTo>
                          <a:pt x="1542" y="0"/>
                        </a:lnTo>
                        <a:lnTo>
                          <a:pt x="1224" y="317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808000">
                          <a:gamma/>
                          <a:shade val="46275"/>
                          <a:invGamma/>
                        </a:srgbClr>
                      </a:gs>
                      <a:gs pos="100000">
                        <a:srgbClr val="808000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153" name="Freeform 34"/>
                  <p:cNvSpPr>
                    <a:spLocks/>
                  </p:cNvSpPr>
                  <p:nvPr/>
                </p:nvSpPr>
                <p:spPr bwMode="auto">
                  <a:xfrm>
                    <a:off x="305" y="633"/>
                    <a:ext cx="1496" cy="74"/>
                  </a:xfrm>
                  <a:custGeom>
                    <a:avLst/>
                    <a:gdLst/>
                    <a:ahLst/>
                    <a:cxnLst>
                      <a:cxn ang="0">
                        <a:pos x="1406" y="73"/>
                      </a:cxn>
                      <a:cxn ang="0">
                        <a:pos x="0" y="74"/>
                      </a:cxn>
                      <a:cxn ang="0">
                        <a:pos x="0" y="0"/>
                      </a:cxn>
                      <a:cxn ang="0">
                        <a:pos x="1496" y="0"/>
                      </a:cxn>
                      <a:cxn ang="0">
                        <a:pos x="1406" y="73"/>
                      </a:cxn>
                    </a:cxnLst>
                    <a:rect l="0" t="0" r="r" b="b"/>
                    <a:pathLst>
                      <a:path w="1496" h="74">
                        <a:moveTo>
                          <a:pt x="1406" y="73"/>
                        </a:moveTo>
                        <a:lnTo>
                          <a:pt x="0" y="74"/>
                        </a:lnTo>
                        <a:lnTo>
                          <a:pt x="0" y="0"/>
                        </a:lnTo>
                        <a:lnTo>
                          <a:pt x="1496" y="0"/>
                        </a:lnTo>
                        <a:lnTo>
                          <a:pt x="1406" y="73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80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151" name="Text Box 35"/>
                <p:cNvSpPr txBox="1">
                  <a:spLocks noChangeArrowheads="1"/>
                </p:cNvSpPr>
                <p:nvPr/>
              </p:nvSpPr>
              <p:spPr bwMode="gray">
                <a:xfrm>
                  <a:off x="393" y="654"/>
                  <a:ext cx="771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latinLnBrk="0" hangingPunct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전략</a:t>
                  </a:r>
                  <a:r>
                    <a:rPr kumimoji="0" lang="en-US" altLang="ko-KR" sz="1200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5</a:t>
                  </a:r>
                  <a:endParaRPr kumimoji="0" lang="en-US" altLang="ko-KR" sz="1200" dirty="0">
                    <a:solidFill>
                      <a:prstClr val="white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142" name="Picture 36" descr="002"/>
            <p:cNvPicPr>
              <a:picLocks noChangeAspect="1" noChangeArrowheads="1"/>
            </p:cNvPicPr>
            <p:nvPr/>
          </p:nvPicPr>
          <p:blipFill>
            <a:blip r:embed="rId11" cstate="print">
              <a:lum bright="100000" contrast="18000"/>
            </a:blip>
            <a:srcRect r="4810"/>
            <a:stretch>
              <a:fillRect/>
            </a:stretch>
          </p:blipFill>
          <p:spPr bwMode="auto">
            <a:xfrm flipH="1">
              <a:off x="2971" y="777"/>
              <a:ext cx="276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5" name="Group 96"/>
          <p:cNvGrpSpPr>
            <a:grpSpLocks/>
          </p:cNvGrpSpPr>
          <p:nvPr/>
        </p:nvGrpSpPr>
        <p:grpSpPr bwMode="auto">
          <a:xfrm>
            <a:off x="647700" y="5517232"/>
            <a:ext cx="8170863" cy="1008112"/>
            <a:chOff x="408" y="709"/>
            <a:chExt cx="5147" cy="362"/>
          </a:xfrm>
        </p:grpSpPr>
        <p:grpSp>
          <p:nvGrpSpPr>
            <p:cNvPr id="46" name="Group 97"/>
            <p:cNvGrpSpPr>
              <a:grpSpLocks/>
            </p:cNvGrpSpPr>
            <p:nvPr/>
          </p:nvGrpSpPr>
          <p:grpSpPr bwMode="auto">
            <a:xfrm>
              <a:off x="408" y="709"/>
              <a:ext cx="5147" cy="362"/>
              <a:chOff x="408" y="709"/>
              <a:chExt cx="5147" cy="362"/>
            </a:xfrm>
          </p:grpSpPr>
          <p:sp>
            <p:nvSpPr>
              <p:cNvPr id="160" name="AutoShape 98"/>
              <p:cNvSpPr>
                <a:spLocks noChangeArrowheads="1"/>
              </p:cNvSpPr>
              <p:nvPr/>
            </p:nvSpPr>
            <p:spPr bwMode="auto">
              <a:xfrm rot="5400000">
                <a:off x="5318" y="823"/>
                <a:ext cx="262" cy="213"/>
              </a:xfrm>
              <a:prstGeom prst="rtTriangle">
                <a:avLst/>
              </a:prstGeom>
              <a:gradFill rotWithShape="1">
                <a:gsLst>
                  <a:gs pos="0">
                    <a:schemeClr val="tx2">
                      <a:gamma/>
                      <a:tint val="0"/>
                      <a:invGamma/>
                      <a:alpha val="0"/>
                    </a:schemeClr>
                  </a:gs>
                  <a:gs pos="100000">
                    <a:schemeClr val="tx2">
                      <a:alpha val="7000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1" name="Rectangle 99"/>
              <p:cNvSpPr>
                <a:spLocks noChangeArrowheads="1"/>
              </p:cNvSpPr>
              <p:nvPr/>
            </p:nvSpPr>
            <p:spPr bwMode="auto">
              <a:xfrm>
                <a:off x="408" y="709"/>
                <a:ext cx="4920" cy="362"/>
              </a:xfrm>
              <a:prstGeom prst="rect">
                <a:avLst/>
              </a:prstGeom>
              <a:gradFill rotWithShape="1">
                <a:gsLst>
                  <a:gs pos="0">
                    <a:srgbClr val="99CC00"/>
                  </a:gs>
                  <a:gs pos="100000">
                    <a:srgbClr val="99CC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99CC00"/>
                </a:extrusionClr>
              </a:sp3d>
            </p:spPr>
            <p:txBody>
              <a:bodyPr wrap="none" lIns="90000" tIns="46800" rIns="90000" bIns="46800" anchor="ctr">
                <a:flatTx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2" name="Rectangle 100"/>
              <p:cNvSpPr>
                <a:spLocks noChangeArrowheads="1"/>
              </p:cNvSpPr>
              <p:nvPr/>
            </p:nvSpPr>
            <p:spPr bwMode="auto">
              <a:xfrm>
                <a:off x="424" y="728"/>
                <a:ext cx="4892" cy="117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85001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ko-KR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159" name="AutoShape 101"/>
            <p:cNvSpPr>
              <a:spLocks noChangeArrowheads="1"/>
            </p:cNvSpPr>
            <p:nvPr/>
          </p:nvSpPr>
          <p:spPr bwMode="auto">
            <a:xfrm>
              <a:off x="461" y="754"/>
              <a:ext cx="4816" cy="278"/>
            </a:xfrm>
            <a:prstGeom prst="hexagon">
              <a:avLst>
                <a:gd name="adj" fmla="val 18928"/>
                <a:gd name="vf" fmla="val 115470"/>
              </a:avLst>
            </a:prstGeom>
            <a:gradFill rotWithShape="1">
              <a:gsLst>
                <a:gs pos="0">
                  <a:schemeClr val="bg1">
                    <a:gamma/>
                    <a:shade val="8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3175">
              <a:solidFill>
                <a:srgbClr val="969696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그린에너지 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15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대 분야 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R&amp;D 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추진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/>
              </a:r>
              <a:b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</a:b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(88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개 전략품목 및 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288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개 핵심 기술 선정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)</a:t>
              </a:r>
            </a:p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0"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0"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63" name="Picture 12" descr="na_h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12160" y="6093296"/>
            <a:ext cx="2271092" cy="325388"/>
          </a:xfrm>
          <a:prstGeom prst="rect">
            <a:avLst/>
          </a:prstGeom>
          <a:noFill/>
        </p:spPr>
      </p:pic>
      <p:pic>
        <p:nvPicPr>
          <p:cNvPr id="164" name="Picture 18" descr="na_h1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880" y="6093296"/>
            <a:ext cx="2522140" cy="325388"/>
          </a:xfrm>
          <a:prstGeom prst="rect">
            <a:avLst/>
          </a:prstGeom>
          <a:noFill/>
        </p:spPr>
      </p:pic>
      <p:pic>
        <p:nvPicPr>
          <p:cNvPr id="165" name="Picture 19" descr="na_h1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23604" y="6093296"/>
            <a:ext cx="2496268" cy="325388"/>
          </a:xfrm>
          <a:prstGeom prst="rect">
            <a:avLst/>
          </a:prstGeom>
          <a:noFill/>
        </p:spPr>
      </p:pic>
      <p:sp>
        <p:nvSpPr>
          <p:cNvPr id="166" name="TextBox 165"/>
          <p:cNvSpPr txBox="1"/>
          <p:nvPr/>
        </p:nvSpPr>
        <p:spPr>
          <a:xfrm>
            <a:off x="1561152" y="6069067"/>
            <a:ext cx="12073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생산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(9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개 기술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ko-KR" altLang="en-US" sz="12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567421" y="6072493"/>
            <a:ext cx="12073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활용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(4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개 기술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ko-KR" altLang="en-US" sz="12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4156243" y="6054266"/>
            <a:ext cx="12073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전달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(2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개 기술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  <a:endParaRPr kumimoji="0" lang="ko-KR" altLang="en-US" sz="12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151470" y="332656"/>
            <a:ext cx="334162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그린에너지 </a:t>
            </a: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전략로드맵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icture 19" descr="k-3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9144000" cy="1412379"/>
          </a:xfrm>
          <a:prstGeom prst="rect">
            <a:avLst/>
          </a:prstGeom>
          <a:noFill/>
        </p:spPr>
      </p:pic>
      <p:pic>
        <p:nvPicPr>
          <p:cNvPr id="44" name="Picture 125" descr="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064060"/>
            <a:ext cx="72009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555625" y="1053554"/>
            <a:ext cx="7959725" cy="503238"/>
            <a:chOff x="204" y="618"/>
            <a:chExt cx="5307" cy="317"/>
          </a:xfrm>
        </p:grpSpPr>
        <p:sp>
          <p:nvSpPr>
            <p:cNvPr id="32" name="AutoShape 48"/>
            <p:cNvSpPr>
              <a:spLocks noChangeArrowheads="1"/>
            </p:cNvSpPr>
            <p:nvPr/>
          </p:nvSpPr>
          <p:spPr bwMode="gray">
            <a:xfrm>
              <a:off x="489" y="632"/>
              <a:ext cx="5022" cy="29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tint val="21176"/>
                    <a:invGamma/>
                  </a:srgbClr>
                </a:gs>
              </a:gsLst>
              <a:lin ang="5400000" scaled="1"/>
            </a:gradFill>
            <a:ln w="3175" algn="ctr">
              <a:solidFill>
                <a:srgbClr val="5F5F5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3" name="Group 47"/>
            <p:cNvGrpSpPr>
              <a:grpSpLocks/>
            </p:cNvGrpSpPr>
            <p:nvPr/>
          </p:nvGrpSpPr>
          <p:grpSpPr bwMode="auto">
            <a:xfrm>
              <a:off x="204" y="618"/>
              <a:ext cx="1110" cy="317"/>
              <a:chOff x="295" y="618"/>
              <a:chExt cx="1542" cy="317"/>
            </a:xfrm>
          </p:grpSpPr>
          <p:sp>
            <p:nvSpPr>
              <p:cNvPr id="36" name="Freeform 45"/>
              <p:cNvSpPr>
                <a:spLocks/>
              </p:cNvSpPr>
              <p:nvPr/>
            </p:nvSpPr>
            <p:spPr bwMode="auto">
              <a:xfrm>
                <a:off x="295" y="618"/>
                <a:ext cx="1542" cy="317"/>
              </a:xfrm>
              <a:custGeom>
                <a:avLst/>
                <a:gdLst/>
                <a:ahLst/>
                <a:cxnLst>
                  <a:cxn ang="0">
                    <a:pos x="1224" y="317"/>
                  </a:cxn>
                  <a:cxn ang="0">
                    <a:pos x="0" y="317"/>
                  </a:cxn>
                  <a:cxn ang="0">
                    <a:pos x="0" y="0"/>
                  </a:cxn>
                  <a:cxn ang="0">
                    <a:pos x="1542" y="0"/>
                  </a:cxn>
                  <a:cxn ang="0">
                    <a:pos x="1224" y="317"/>
                  </a:cxn>
                </a:cxnLst>
                <a:rect l="0" t="0" r="r" b="b"/>
                <a:pathLst>
                  <a:path w="1542" h="317">
                    <a:moveTo>
                      <a:pt x="1224" y="317"/>
                    </a:moveTo>
                    <a:lnTo>
                      <a:pt x="0" y="317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224" y="31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>
                      <a:gamma/>
                      <a:shade val="46275"/>
                      <a:invGamma/>
                    </a:srgbClr>
                  </a:gs>
                  <a:gs pos="100000">
                    <a:srgbClr val="003366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" name="Freeform 46"/>
              <p:cNvSpPr>
                <a:spLocks/>
              </p:cNvSpPr>
              <p:nvPr/>
            </p:nvSpPr>
            <p:spPr bwMode="auto">
              <a:xfrm>
                <a:off x="305" y="633"/>
                <a:ext cx="1496" cy="74"/>
              </a:xfrm>
              <a:custGeom>
                <a:avLst/>
                <a:gdLst/>
                <a:ahLst/>
                <a:cxnLst>
                  <a:cxn ang="0">
                    <a:pos x="1406" y="73"/>
                  </a:cxn>
                  <a:cxn ang="0">
                    <a:pos x="0" y="74"/>
                  </a:cxn>
                  <a:cxn ang="0">
                    <a:pos x="0" y="0"/>
                  </a:cxn>
                  <a:cxn ang="0">
                    <a:pos x="1496" y="0"/>
                  </a:cxn>
                  <a:cxn ang="0">
                    <a:pos x="1406" y="73"/>
                  </a:cxn>
                </a:cxnLst>
                <a:rect l="0" t="0" r="r" b="b"/>
                <a:pathLst>
                  <a:path w="1496" h="74">
                    <a:moveTo>
                      <a:pt x="1406" y="73"/>
                    </a:moveTo>
                    <a:lnTo>
                      <a:pt x="0" y="74"/>
                    </a:lnTo>
                    <a:lnTo>
                      <a:pt x="0" y="0"/>
                    </a:lnTo>
                    <a:lnTo>
                      <a:pt x="1496" y="0"/>
                    </a:lnTo>
                    <a:lnTo>
                      <a:pt x="1406" y="73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34" name="Text Box 49"/>
            <p:cNvSpPr txBox="1">
              <a:spLocks noChangeArrowheads="1"/>
            </p:cNvSpPr>
            <p:nvPr/>
          </p:nvSpPr>
          <p:spPr bwMode="gray">
            <a:xfrm>
              <a:off x="249" y="654"/>
              <a:ext cx="817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비  전</a:t>
              </a:r>
              <a:endParaRPr kumimoji="0" lang="en-US" altLang="ko-KR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" name="Text Box 50"/>
            <p:cNvSpPr txBox="1">
              <a:spLocks noChangeArrowheads="1"/>
            </p:cNvSpPr>
            <p:nvPr/>
          </p:nvSpPr>
          <p:spPr bwMode="gray">
            <a:xfrm>
              <a:off x="1292" y="688"/>
              <a:ext cx="4128" cy="1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b="1" dirty="0" smtClean="0">
                  <a:solidFill>
                    <a:srgbClr val="000000"/>
                  </a:solidFill>
                  <a:latin typeface="맑은 고딕"/>
                  <a:ea typeface="맑은 고딕"/>
                </a:rPr>
                <a:t>기술혁신을 통한 국가 온실가스 감축 목표량 달성</a:t>
              </a:r>
              <a:endParaRPr kumimoji="0" lang="en-US" altLang="ko-KR" sz="2000" b="1" dirty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539552" y="1772816"/>
            <a:ext cx="7992889" cy="1776602"/>
            <a:chOff x="3118" y="621"/>
            <a:chExt cx="2313" cy="1448"/>
          </a:xfrm>
        </p:grpSpPr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3118" y="621"/>
              <a:ext cx="2313" cy="1448"/>
              <a:chOff x="340" y="621"/>
              <a:chExt cx="2313" cy="1448"/>
            </a:xfrm>
          </p:grpSpPr>
          <p:grpSp>
            <p:nvGrpSpPr>
              <p:cNvPr id="6" name="Group 32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437"/>
                <a:chOff x="340" y="632"/>
                <a:chExt cx="2313" cy="1528"/>
              </a:xfrm>
            </p:grpSpPr>
            <p:grpSp>
              <p:nvGrpSpPr>
                <p:cNvPr id="7" name="Group 33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528"/>
                  <a:chOff x="340" y="632"/>
                  <a:chExt cx="2313" cy="1528"/>
                </a:xfrm>
              </p:grpSpPr>
              <p:sp>
                <p:nvSpPr>
                  <p:cNvPr id="60" name="AutoShape 34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528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63" name="AutoShape 35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482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59" name="AutoShape 36"/>
                <p:cNvSpPr>
                  <a:spLocks noChangeArrowheads="1"/>
                </p:cNvSpPr>
                <p:nvPr/>
              </p:nvSpPr>
              <p:spPr bwMode="auto">
                <a:xfrm>
                  <a:off x="1031" y="639"/>
                  <a:ext cx="896" cy="125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5" name="AutoShape 38"/>
              <p:cNvSpPr>
                <a:spLocks noChangeArrowheads="1"/>
              </p:cNvSpPr>
              <p:nvPr/>
            </p:nvSpPr>
            <p:spPr bwMode="auto">
              <a:xfrm>
                <a:off x="1007" y="621"/>
                <a:ext cx="959" cy="263"/>
              </a:xfrm>
              <a:custGeom>
                <a:avLst/>
                <a:gdLst>
                  <a:gd name="G0" fmla="+- 1483 0 0"/>
                  <a:gd name="G1" fmla="+- 21600 0 1483"/>
                  <a:gd name="G2" fmla="*/ 1483 1 2"/>
                  <a:gd name="G3" fmla="+- 21600 0 G2"/>
                  <a:gd name="G4" fmla="+/ 1483 21600 2"/>
                  <a:gd name="G5" fmla="+/ G1 0 2"/>
                  <a:gd name="G6" fmla="*/ 21600 21600 1483"/>
                  <a:gd name="G7" fmla="*/ G6 1 2"/>
                  <a:gd name="G8" fmla="+- 21600 0 G7"/>
                  <a:gd name="G9" fmla="*/ 21600 1 2"/>
                  <a:gd name="G10" fmla="+- 1483 0 G9"/>
                  <a:gd name="G11" fmla="?: G10 G8 0"/>
                  <a:gd name="G12" fmla="?: G10 G7 21600"/>
                  <a:gd name="T0" fmla="*/ 20858 w 21600"/>
                  <a:gd name="T1" fmla="*/ 10800 h 21600"/>
                  <a:gd name="T2" fmla="*/ 10800 w 21600"/>
                  <a:gd name="T3" fmla="*/ 21600 h 21600"/>
                  <a:gd name="T4" fmla="*/ 742 w 21600"/>
                  <a:gd name="T5" fmla="*/ 10800 h 21600"/>
                  <a:gd name="T6" fmla="*/ 10800 w 21600"/>
                  <a:gd name="T7" fmla="*/ 0 h 21600"/>
                  <a:gd name="T8" fmla="*/ 2542 w 21600"/>
                  <a:gd name="T9" fmla="*/ 2542 h 21600"/>
                  <a:gd name="T10" fmla="*/ 19058 w 21600"/>
                  <a:gd name="T11" fmla="*/ 19058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483" y="21600"/>
                    </a:lnTo>
                    <a:lnTo>
                      <a:pt x="2011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660033">
                  <a:alpha val="89999"/>
                </a:srgbClr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dirty="0" smtClean="0">
                    <a:solidFill>
                      <a:prstClr val="white"/>
                    </a:solidFill>
                    <a:latin typeface="맑은 고딕"/>
                    <a:ea typeface="맑은 고딕"/>
                  </a:rPr>
                  <a:t>목   표</a:t>
                </a:r>
                <a:endParaRPr kumimoji="0" lang="en-US" altLang="ko-KR" sz="2800" dirty="0">
                  <a:solidFill>
                    <a:prstClr val="white"/>
                  </a:solidFill>
                  <a:latin typeface="Arial" pitchFamily="34" charset="0"/>
                  <a:ea typeface="굴림" pitchFamily="50" charset="-127"/>
                </a:endParaRPr>
              </a:p>
            </p:txBody>
          </p:sp>
        </p:grpSp>
        <p:pic>
          <p:nvPicPr>
            <p:cNvPr id="46" name="Picture 40" descr="002"/>
            <p:cNvPicPr>
              <a:picLocks noChangeAspect="1" noChangeArrowheads="1"/>
            </p:cNvPicPr>
            <p:nvPr/>
          </p:nvPicPr>
          <p:blipFill>
            <a:blip r:embed="rId4" cstate="print">
              <a:lum bright="-42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1" descr="002"/>
            <p:cNvPicPr>
              <a:picLocks noChangeAspect="1" noChangeArrowheads="1"/>
            </p:cNvPicPr>
            <p:nvPr/>
          </p:nvPicPr>
          <p:blipFill>
            <a:blip r:embed="rId4" cstate="print">
              <a:lum bright="-42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2" name="AutoShape 57"/>
          <p:cNvSpPr>
            <a:spLocks noChangeArrowheads="1"/>
          </p:cNvSpPr>
          <p:nvPr/>
        </p:nvSpPr>
        <p:spPr bwMode="auto">
          <a:xfrm>
            <a:off x="2123728" y="2003744"/>
            <a:ext cx="3663543" cy="1486044"/>
          </a:xfrm>
          <a:prstGeom prst="roundRect">
            <a:avLst>
              <a:gd name="adj" fmla="val 0"/>
            </a:avLst>
          </a:prstGeom>
          <a:noFill/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ko-KR" sz="14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43" name="Group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3013679"/>
              </p:ext>
            </p:extLst>
          </p:nvPr>
        </p:nvGraphicFramePr>
        <p:xfrm>
          <a:off x="991031" y="2133440"/>
          <a:ext cx="7200802" cy="1295560"/>
        </p:xfrm>
        <a:graphic>
          <a:graphicData uri="http://schemas.openxmlformats.org/drawingml/2006/table">
            <a:tbl>
              <a:tblPr/>
              <a:tblGrid>
                <a:gridCol w="2773384"/>
                <a:gridCol w="1601406"/>
                <a:gridCol w="1413006"/>
                <a:gridCol w="1413006"/>
              </a:tblGrid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구분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2010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2015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2030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50" normalizeH="0" baseline="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온실가스 </a:t>
                      </a:r>
                      <a:r>
                        <a:rPr kumimoji="0" lang="ko-KR" altLang="en-US" sz="1400" b="0" i="0" u="none" strike="noStrike" kern="1200" cap="none" spc="50" normalizeH="0" baseline="0" noProof="0" dirty="0" err="1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저감량</a:t>
                      </a:r>
                      <a:r>
                        <a:rPr kumimoji="0" lang="en-US" altLang="ko-KR" sz="1400" b="0" i="0" u="none" strike="noStrike" kern="1200" cap="none" spc="50" normalizeH="0" baseline="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(</a:t>
                      </a:r>
                      <a:r>
                        <a:rPr kumimoji="0" lang="ko-KR" altLang="en-US" sz="1400" b="0" i="0" u="none" strike="noStrike" kern="1200" cap="none" spc="50" normalizeH="0" baseline="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천</a:t>
                      </a:r>
                      <a:r>
                        <a:rPr kumimoji="0" lang="en-US" altLang="ko-KR" sz="1400" b="0" i="0" u="none" strike="noStrike" kern="1200" cap="none" spc="50" normalizeH="0" baseline="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tCO</a:t>
                      </a:r>
                      <a:r>
                        <a:rPr kumimoji="0" lang="en-US" altLang="ko-KR" sz="1400" b="0" i="0" u="none" strike="noStrike" kern="1200" cap="none" spc="50" normalizeH="0" baseline="-2500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2</a:t>
                      </a:r>
                      <a:r>
                        <a:rPr kumimoji="0" lang="en-US" altLang="ko-KR" sz="1400" b="0" i="0" u="none" strike="noStrike" kern="1200" cap="none" spc="50" normalizeH="0" baseline="0" noProof="0" dirty="0" smtClean="0">
                          <a:ln w="11430"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Y견고딕"/>
                          <a:ea typeface="HY견고딕"/>
                          <a:cs typeface="+mn-cs"/>
                        </a:rPr>
                        <a:t>)</a:t>
                      </a:r>
                      <a:endParaRPr kumimoji="0" lang="en-US" altLang="ko-KR" sz="1400" b="0" i="0" u="none" strike="noStrike" kern="1200" cap="none" spc="50" normalizeH="0" baseline="0" noProof="0" dirty="0" smtClean="0">
                        <a:ln w="11430"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Y견고딕"/>
                        <a:ea typeface="HY견고딕"/>
                        <a:cs typeface="Arial" pitchFamily="34" charset="0"/>
                      </a:endParaRP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3,589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27,422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78,252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부가가치창출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억원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56,888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282,600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780,364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  <a:tr h="311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일자리 창출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4000" marR="54000" marT="18000" marB="1800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28,237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187,477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+mn-ea"/>
                          <a:ea typeface="+mn-ea"/>
                        </a:rPr>
                        <a:t>567,680</a:t>
                      </a:r>
                    </a:p>
                  </a:txBody>
                  <a:tcPr marL="54000" marR="54000" marT="18000" marB="18000" anchor="ctr" horzOverflow="overflow">
                    <a:lnL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B89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8" name="Group 95"/>
          <p:cNvGrpSpPr>
            <a:grpSpLocks/>
          </p:cNvGrpSpPr>
          <p:nvPr/>
        </p:nvGrpSpPr>
        <p:grpSpPr bwMode="auto">
          <a:xfrm>
            <a:off x="532048" y="4005064"/>
            <a:ext cx="7992888" cy="2592388"/>
            <a:chOff x="3118" y="621"/>
            <a:chExt cx="2313" cy="1633"/>
          </a:xfrm>
        </p:grpSpPr>
        <p:grpSp>
          <p:nvGrpSpPr>
            <p:cNvPr id="9" name="Group 54"/>
            <p:cNvGrpSpPr>
              <a:grpSpLocks/>
            </p:cNvGrpSpPr>
            <p:nvPr/>
          </p:nvGrpSpPr>
          <p:grpSpPr bwMode="auto">
            <a:xfrm>
              <a:off x="3118" y="621"/>
              <a:ext cx="2313" cy="1633"/>
              <a:chOff x="340" y="621"/>
              <a:chExt cx="2313" cy="1633"/>
            </a:xfrm>
          </p:grpSpPr>
          <p:grpSp>
            <p:nvGrpSpPr>
              <p:cNvPr id="10" name="Group 56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622"/>
                <a:chOff x="340" y="632"/>
                <a:chExt cx="2313" cy="1725"/>
              </a:xfrm>
            </p:grpSpPr>
            <p:grpSp>
              <p:nvGrpSpPr>
                <p:cNvPr id="11" name="Group 57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725"/>
                  <a:chOff x="340" y="632"/>
                  <a:chExt cx="2313" cy="1725"/>
                </a:xfrm>
              </p:grpSpPr>
              <p:sp>
                <p:nvSpPr>
                  <p:cNvPr id="81" name="AutoShape 58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725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82" name="AutoShape 59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654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80" name="AutoShape 60"/>
                <p:cNvSpPr>
                  <a:spLocks noChangeArrowheads="1"/>
                </p:cNvSpPr>
                <p:nvPr/>
              </p:nvSpPr>
              <p:spPr bwMode="auto">
                <a:xfrm>
                  <a:off x="360" y="655"/>
                  <a:ext cx="2273" cy="107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12" name="Group 61"/>
              <p:cNvGrpSpPr>
                <a:grpSpLocks/>
              </p:cNvGrpSpPr>
              <p:nvPr/>
            </p:nvGrpSpPr>
            <p:grpSpPr bwMode="auto">
              <a:xfrm>
                <a:off x="440" y="621"/>
                <a:ext cx="2112" cy="227"/>
                <a:chOff x="440" y="621"/>
                <a:chExt cx="2112" cy="227"/>
              </a:xfrm>
            </p:grpSpPr>
            <p:sp>
              <p:nvSpPr>
                <p:cNvPr id="77" name="AutoShape 62"/>
                <p:cNvSpPr>
                  <a:spLocks noChangeArrowheads="1"/>
                </p:cNvSpPr>
                <p:nvPr/>
              </p:nvSpPr>
              <p:spPr bwMode="auto">
                <a:xfrm>
                  <a:off x="440" y="621"/>
                  <a:ext cx="2112" cy="227"/>
                </a:xfrm>
                <a:custGeom>
                  <a:avLst/>
                  <a:gdLst>
                    <a:gd name="G0" fmla="+- 1483 0 0"/>
                    <a:gd name="G1" fmla="+- 21600 0 1483"/>
                    <a:gd name="G2" fmla="*/ 1483 1 2"/>
                    <a:gd name="G3" fmla="+- 21600 0 G2"/>
                    <a:gd name="G4" fmla="+/ 1483 21600 2"/>
                    <a:gd name="G5" fmla="+/ G1 0 2"/>
                    <a:gd name="G6" fmla="*/ 21600 21600 1483"/>
                    <a:gd name="G7" fmla="*/ G6 1 2"/>
                    <a:gd name="G8" fmla="+- 21600 0 G7"/>
                    <a:gd name="G9" fmla="*/ 21600 1 2"/>
                    <a:gd name="G10" fmla="+- 1483 0 G9"/>
                    <a:gd name="G11" fmla="?: G10 G8 0"/>
                    <a:gd name="G12" fmla="?: G10 G7 21600"/>
                    <a:gd name="T0" fmla="*/ 20858 w 21600"/>
                    <a:gd name="T1" fmla="*/ 10800 h 21600"/>
                    <a:gd name="T2" fmla="*/ 10800 w 21600"/>
                    <a:gd name="T3" fmla="*/ 21600 h 21600"/>
                    <a:gd name="T4" fmla="*/ 742 w 21600"/>
                    <a:gd name="T5" fmla="*/ 10800 h 21600"/>
                    <a:gd name="T6" fmla="*/ 10800 w 21600"/>
                    <a:gd name="T7" fmla="*/ 0 h 21600"/>
                    <a:gd name="T8" fmla="*/ 2542 w 21600"/>
                    <a:gd name="T9" fmla="*/ 2542 h 21600"/>
                    <a:gd name="T10" fmla="*/ 19058 w 21600"/>
                    <a:gd name="T11" fmla="*/ 19058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1483" y="21600"/>
                      </a:lnTo>
                      <a:lnTo>
                        <a:pt x="2011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6600">
                        <a:gamma/>
                        <a:shade val="46275"/>
                        <a:invGamma/>
                      </a:srgbClr>
                    </a:gs>
                    <a:gs pos="100000">
                      <a:srgbClr val="006600">
                        <a:alpha val="89999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   </a:t>
                  </a:r>
                  <a:r>
                    <a:rPr kumimoji="0" lang="ko-KR" altLang="en-US" b="1" dirty="0" err="1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략</a:t>
                  </a: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   방  향</a:t>
                  </a:r>
                  <a:endParaRPr kumimoji="0" lang="en-US" altLang="ko-KR" sz="2800" b="1" dirty="0">
                    <a:solidFill>
                      <a:prstClr val="white"/>
                    </a:solidFill>
                    <a:latin typeface="Arial" pitchFamily="34" charset="0"/>
                    <a:ea typeface="굴림" pitchFamily="50" charset="-127"/>
                  </a:endParaRPr>
                </a:p>
              </p:txBody>
            </p:sp>
            <p:sp>
              <p:nvSpPr>
                <p:cNvPr id="78" name="AutoShape 63"/>
                <p:cNvSpPr>
                  <a:spLocks noChangeArrowheads="1"/>
                </p:cNvSpPr>
                <p:nvPr/>
              </p:nvSpPr>
              <p:spPr bwMode="auto">
                <a:xfrm>
                  <a:off x="465" y="631"/>
                  <a:ext cx="2062" cy="59"/>
                </a:xfrm>
                <a:custGeom>
                  <a:avLst/>
                  <a:gdLst>
                    <a:gd name="G0" fmla="+- 272 0 0"/>
                    <a:gd name="G1" fmla="+- 21600 0 272"/>
                    <a:gd name="G2" fmla="*/ 272 1 2"/>
                    <a:gd name="G3" fmla="+- 21600 0 G2"/>
                    <a:gd name="G4" fmla="+/ 272 21600 2"/>
                    <a:gd name="G5" fmla="+/ G1 0 2"/>
                    <a:gd name="G6" fmla="*/ 21600 21600 272"/>
                    <a:gd name="G7" fmla="*/ G6 1 2"/>
                    <a:gd name="G8" fmla="+- 21600 0 G7"/>
                    <a:gd name="G9" fmla="*/ 21600 1 2"/>
                    <a:gd name="G10" fmla="+- 272 0 G9"/>
                    <a:gd name="G11" fmla="?: G10 G8 0"/>
                    <a:gd name="G12" fmla="?: G10 G7 21600"/>
                    <a:gd name="T0" fmla="*/ 21464 w 21600"/>
                    <a:gd name="T1" fmla="*/ 10800 h 21600"/>
                    <a:gd name="T2" fmla="*/ 10800 w 21600"/>
                    <a:gd name="T3" fmla="*/ 21600 h 21600"/>
                    <a:gd name="T4" fmla="*/ 136 w 21600"/>
                    <a:gd name="T5" fmla="*/ 10800 h 21600"/>
                    <a:gd name="T6" fmla="*/ 10800 w 21600"/>
                    <a:gd name="T7" fmla="*/ 0 h 21600"/>
                    <a:gd name="T8" fmla="*/ 1936 w 21600"/>
                    <a:gd name="T9" fmla="*/ 1936 h 21600"/>
                    <a:gd name="T10" fmla="*/ 19664 w 21600"/>
                    <a:gd name="T11" fmla="*/ 19664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72" y="21600"/>
                      </a:lnTo>
                      <a:lnTo>
                        <a:pt x="21328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70" name="Picture 85" descr="002"/>
            <p:cNvPicPr>
              <a:picLocks noChangeAspect="1" noChangeArrowheads="1"/>
            </p:cNvPicPr>
            <p:nvPr/>
          </p:nvPicPr>
          <p:blipFill>
            <a:blip r:embed="rId6" cstate="print">
              <a:lum bright="-36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" name="Picture 90" descr="002"/>
            <p:cNvPicPr>
              <a:picLocks noChangeAspect="1" noChangeArrowheads="1"/>
            </p:cNvPicPr>
            <p:nvPr/>
          </p:nvPicPr>
          <p:blipFill>
            <a:blip r:embed="rId6" cstate="print">
              <a:lum bright="-36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4" name="TextBox 133"/>
          <p:cNvSpPr txBox="1"/>
          <p:nvPr/>
        </p:nvSpPr>
        <p:spPr>
          <a:xfrm>
            <a:off x="151470" y="332656"/>
            <a:ext cx="4257256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온실가스감축기술 </a:t>
            </a: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전략로드맵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grpSp>
        <p:nvGrpSpPr>
          <p:cNvPr id="13" name="그룹 139"/>
          <p:cNvGrpSpPr/>
          <p:nvPr/>
        </p:nvGrpSpPr>
        <p:grpSpPr>
          <a:xfrm>
            <a:off x="1090651" y="4443714"/>
            <a:ext cx="6840762" cy="1952128"/>
            <a:chOff x="1894985" y="3861048"/>
            <a:chExt cx="6840762" cy="1224136"/>
          </a:xfrm>
        </p:grpSpPr>
        <p:grpSp>
          <p:nvGrpSpPr>
            <p:cNvPr id="14" name="그룹 135"/>
            <p:cNvGrpSpPr/>
            <p:nvPr/>
          </p:nvGrpSpPr>
          <p:grpSpPr>
            <a:xfrm>
              <a:off x="1894985" y="3861048"/>
              <a:ext cx="6840762" cy="1224136"/>
              <a:chOff x="323529" y="3478619"/>
              <a:chExt cx="8424935" cy="1588809"/>
            </a:xfrm>
          </p:grpSpPr>
          <p:sp>
            <p:nvSpPr>
              <p:cNvPr id="160" name="AutoShape 4"/>
              <p:cNvSpPr>
                <a:spLocks noChangeArrowheads="1"/>
              </p:cNvSpPr>
              <p:nvPr/>
            </p:nvSpPr>
            <p:spPr bwMode="gray">
              <a:xfrm>
                <a:off x="323529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7" name="AutoShape 5"/>
              <p:cNvSpPr>
                <a:spLocks noChangeArrowheads="1"/>
              </p:cNvSpPr>
              <p:nvPr/>
            </p:nvSpPr>
            <p:spPr bwMode="gray">
              <a:xfrm>
                <a:off x="405592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F79646">
                  <a:lumMod val="75000"/>
                </a:srgbClr>
              </a:solidFill>
              <a:ln w="38100">
                <a:solidFill>
                  <a:srgbClr val="F79646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8" name="Freeform 6"/>
              <p:cNvSpPr>
                <a:spLocks/>
              </p:cNvSpPr>
              <p:nvPr/>
            </p:nvSpPr>
            <p:spPr bwMode="gray">
              <a:xfrm>
                <a:off x="427031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79646">
                  <a:lumMod val="40000"/>
                  <a:lumOff val="6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1" name="Text Box 7"/>
              <p:cNvSpPr txBox="1">
                <a:spLocks noChangeArrowheads="1"/>
              </p:cNvSpPr>
              <p:nvPr/>
            </p:nvSpPr>
            <p:spPr bwMode="gray">
              <a:xfrm>
                <a:off x="486575" y="3497694"/>
                <a:ext cx="167951" cy="20860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1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82" name="AutoShape 4"/>
              <p:cNvSpPr>
                <a:spLocks noChangeArrowheads="1"/>
              </p:cNvSpPr>
              <p:nvPr/>
            </p:nvSpPr>
            <p:spPr bwMode="gray">
              <a:xfrm>
                <a:off x="2023851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3" name="AutoShape 5"/>
              <p:cNvSpPr>
                <a:spLocks noChangeArrowheads="1"/>
              </p:cNvSpPr>
              <p:nvPr/>
            </p:nvSpPr>
            <p:spPr bwMode="gray">
              <a:xfrm>
                <a:off x="2105914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9BBB59">
                  <a:lumMod val="75000"/>
                </a:srgbClr>
              </a:solidFill>
              <a:ln w="38100">
                <a:solidFill>
                  <a:srgbClr val="9BBB59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4" name="Freeform 6"/>
              <p:cNvSpPr>
                <a:spLocks/>
              </p:cNvSpPr>
              <p:nvPr/>
            </p:nvSpPr>
            <p:spPr bwMode="gray">
              <a:xfrm>
                <a:off x="2127353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BBB59">
                  <a:lumMod val="60000"/>
                  <a:lumOff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5" name="Text Box 7"/>
              <p:cNvSpPr txBox="1">
                <a:spLocks noChangeArrowheads="1"/>
              </p:cNvSpPr>
              <p:nvPr/>
            </p:nvSpPr>
            <p:spPr bwMode="gray">
              <a:xfrm>
                <a:off x="2124039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2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86" name="AutoShape 4"/>
              <p:cNvSpPr>
                <a:spLocks noChangeArrowheads="1"/>
              </p:cNvSpPr>
              <p:nvPr/>
            </p:nvSpPr>
            <p:spPr bwMode="gray">
              <a:xfrm>
                <a:off x="3727934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7" name="AutoShape 5"/>
              <p:cNvSpPr>
                <a:spLocks noChangeArrowheads="1"/>
              </p:cNvSpPr>
              <p:nvPr/>
            </p:nvSpPr>
            <p:spPr bwMode="gray">
              <a:xfrm>
                <a:off x="3809997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4BACC6">
                  <a:lumMod val="75000"/>
                </a:srgbClr>
              </a:solidFill>
              <a:ln w="38100">
                <a:solidFill>
                  <a:srgbClr val="4BACC6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8" name="Freeform 6"/>
              <p:cNvSpPr>
                <a:spLocks/>
              </p:cNvSpPr>
              <p:nvPr/>
            </p:nvSpPr>
            <p:spPr bwMode="gray">
              <a:xfrm>
                <a:off x="3831435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66CC">
                      <a:gamma/>
                      <a:tint val="54510"/>
                      <a:invGamma/>
                    </a:srgbClr>
                  </a:gs>
                  <a:gs pos="50000">
                    <a:srgbClr val="0066CC">
                      <a:alpha val="0"/>
                    </a:srgbClr>
                  </a:gs>
                  <a:gs pos="100000">
                    <a:srgbClr val="0066CC">
                      <a:gamma/>
                      <a:tint val="54510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9" name="Text Box 7"/>
              <p:cNvSpPr txBox="1">
                <a:spLocks noChangeArrowheads="1"/>
              </p:cNvSpPr>
              <p:nvPr/>
            </p:nvSpPr>
            <p:spPr bwMode="gray">
              <a:xfrm>
                <a:off x="3828122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3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0" name="AutoShape 4"/>
              <p:cNvSpPr>
                <a:spLocks noChangeArrowheads="1"/>
              </p:cNvSpPr>
              <p:nvPr/>
            </p:nvSpPr>
            <p:spPr bwMode="gray">
              <a:xfrm>
                <a:off x="5428256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1" name="AutoShape 5"/>
              <p:cNvSpPr>
                <a:spLocks noChangeArrowheads="1"/>
              </p:cNvSpPr>
              <p:nvPr/>
            </p:nvSpPr>
            <p:spPr bwMode="gray">
              <a:xfrm>
                <a:off x="5510319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1F497D">
                  <a:lumMod val="75000"/>
                </a:srgbClr>
              </a:solidFill>
              <a:ln w="38100">
                <a:solidFill>
                  <a:srgbClr val="1F497D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2" name="Text Box 7"/>
              <p:cNvSpPr txBox="1">
                <a:spLocks noChangeArrowheads="1"/>
              </p:cNvSpPr>
              <p:nvPr/>
            </p:nvSpPr>
            <p:spPr bwMode="gray">
              <a:xfrm>
                <a:off x="5528444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4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3" name="AutoShape 4"/>
              <p:cNvSpPr>
                <a:spLocks noChangeArrowheads="1"/>
              </p:cNvSpPr>
              <p:nvPr/>
            </p:nvSpPr>
            <p:spPr bwMode="gray">
              <a:xfrm>
                <a:off x="7124821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4" name="AutoShape 5"/>
              <p:cNvSpPr>
                <a:spLocks noChangeArrowheads="1"/>
              </p:cNvSpPr>
              <p:nvPr/>
            </p:nvSpPr>
            <p:spPr bwMode="gray">
              <a:xfrm>
                <a:off x="7206884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EEECE1">
                  <a:lumMod val="25000"/>
                </a:srgbClr>
              </a:solidFill>
              <a:ln w="38100">
                <a:solidFill>
                  <a:srgbClr val="EEECE1">
                    <a:lumMod val="1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5" name="Freeform 6"/>
              <p:cNvSpPr>
                <a:spLocks/>
              </p:cNvSpPr>
              <p:nvPr/>
            </p:nvSpPr>
            <p:spPr bwMode="gray">
              <a:xfrm>
                <a:off x="7228323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EEECE1">
                  <a:lumMod val="75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6" name="Text Box 7"/>
              <p:cNvSpPr txBox="1">
                <a:spLocks noChangeArrowheads="1"/>
              </p:cNvSpPr>
              <p:nvPr/>
            </p:nvSpPr>
            <p:spPr bwMode="gray">
              <a:xfrm>
                <a:off x="7225009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5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7" name="Freeform 6"/>
              <p:cNvSpPr>
                <a:spLocks/>
              </p:cNvSpPr>
              <p:nvPr/>
            </p:nvSpPr>
            <p:spPr bwMode="gray">
              <a:xfrm>
                <a:off x="5531758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4F81BD">
                  <a:lumMod val="40000"/>
                  <a:lumOff val="6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143" name="Text Box 8"/>
            <p:cNvSpPr txBox="1">
              <a:spLocks noChangeArrowheads="1"/>
            </p:cNvSpPr>
            <p:nvPr/>
          </p:nvSpPr>
          <p:spPr bwMode="gray">
            <a:xfrm>
              <a:off x="1909745" y="4300015"/>
              <a:ext cx="1285884" cy="434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산업별 핵심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가용기술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개발</a:t>
              </a:r>
              <a:endParaRPr kumimoji="0" lang="en-US" altLang="ko-KR" sz="1300" b="1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50" name="직사각형 149"/>
            <p:cNvSpPr/>
            <p:nvPr/>
          </p:nvSpPr>
          <p:spPr>
            <a:xfrm>
              <a:off x="3184798" y="4172990"/>
              <a:ext cx="1440160" cy="8106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산업분석과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개발 </a:t>
              </a:r>
              <a:r>
                <a:rPr kumimoji="0" lang="en-US" altLang="ko-KR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·</a:t>
              </a: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보급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시나리오를 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통한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CO</a:t>
              </a:r>
              <a:r>
                <a:rPr kumimoji="0" lang="en-US" altLang="ko-KR" sz="1300" b="1" spc="50" baseline="-2500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2</a:t>
              </a:r>
              <a:r>
                <a:rPr kumimoji="0" lang="en-US" altLang="ko-KR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 </a:t>
              </a: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감축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체계화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1" name="직사각형 150"/>
            <p:cNvSpPr/>
            <p:nvPr/>
          </p:nvSpPr>
          <p:spPr>
            <a:xfrm>
              <a:off x="5921102" y="4256457"/>
              <a:ext cx="1534663" cy="685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기술간 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err="1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융복합화를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통한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시너지 효과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극대화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8" name="직사각형 157"/>
            <p:cNvSpPr/>
            <p:nvPr/>
          </p:nvSpPr>
          <p:spPr>
            <a:xfrm>
              <a:off x="7439428" y="4305882"/>
              <a:ext cx="1261884" cy="5596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투자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-10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가이드라인으로</a:t>
              </a:r>
              <a:endParaRPr kumimoji="0" lang="en-US" altLang="ko-KR" sz="1300" b="1" spc="-10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체계적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R&amp;D </a:t>
              </a: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prstClr val="black"/>
                  </a:solidFill>
                  <a:latin typeface="맑은 고딕"/>
                  <a:ea typeface="맑은 고딕"/>
                  <a:cs typeface="Arial" pitchFamily="34" charset="0"/>
                </a:rPr>
                <a:t>지원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9" name="직사각형 158"/>
            <p:cNvSpPr/>
            <p:nvPr/>
          </p:nvSpPr>
          <p:spPr>
            <a:xfrm>
              <a:off x="4684247" y="4305882"/>
              <a:ext cx="1308863" cy="559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유형별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srgbClr val="000000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전략품목의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srgbClr val="000000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기술개발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srgbClr val="000000"/>
                </a:solidFill>
                <a:latin typeface="맑은 고딕"/>
                <a:ea typeface="맑은 고딕"/>
                <a:cs typeface="Arial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전략</a:t>
              </a:r>
              <a:r>
                <a:rPr kumimoji="0" lang="en-US" altLang="ko-KR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 </a:t>
              </a:r>
              <a:r>
                <a:rPr kumimoji="0" lang="ko-KR" altLang="en-US" sz="1300" b="1" spc="50" dirty="0" smtClean="0">
                  <a:ln w="11430">
                    <a:noFill/>
                  </a:ln>
                  <a:solidFill>
                    <a:srgbClr val="000000"/>
                  </a:solidFill>
                  <a:latin typeface="맑은 고딕"/>
                  <a:ea typeface="맑은 고딕"/>
                  <a:cs typeface="Arial" pitchFamily="34" charset="0"/>
                </a:rPr>
                <a:t>다양화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srgbClr val="000000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21808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icture 19" descr="k-3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9144000" cy="1412379"/>
          </a:xfrm>
          <a:prstGeom prst="rect">
            <a:avLst/>
          </a:prstGeom>
          <a:noFill/>
        </p:spPr>
      </p:pic>
      <p:pic>
        <p:nvPicPr>
          <p:cNvPr id="44" name="Picture 125" descr="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064060"/>
            <a:ext cx="72009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68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555625" y="1053554"/>
            <a:ext cx="7959725" cy="503238"/>
            <a:chOff x="204" y="618"/>
            <a:chExt cx="5307" cy="317"/>
          </a:xfrm>
        </p:grpSpPr>
        <p:sp>
          <p:nvSpPr>
            <p:cNvPr id="32" name="AutoShape 48"/>
            <p:cNvSpPr>
              <a:spLocks noChangeArrowheads="1"/>
            </p:cNvSpPr>
            <p:nvPr/>
          </p:nvSpPr>
          <p:spPr bwMode="gray">
            <a:xfrm>
              <a:off x="489" y="632"/>
              <a:ext cx="5022" cy="29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tint val="21176"/>
                    <a:invGamma/>
                  </a:srgbClr>
                </a:gs>
              </a:gsLst>
              <a:lin ang="5400000" scaled="1"/>
            </a:gradFill>
            <a:ln w="3175" algn="ctr">
              <a:solidFill>
                <a:srgbClr val="5F5F5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3" name="Group 47"/>
            <p:cNvGrpSpPr>
              <a:grpSpLocks/>
            </p:cNvGrpSpPr>
            <p:nvPr/>
          </p:nvGrpSpPr>
          <p:grpSpPr bwMode="auto">
            <a:xfrm>
              <a:off x="204" y="618"/>
              <a:ext cx="1110" cy="317"/>
              <a:chOff x="295" y="618"/>
              <a:chExt cx="1542" cy="317"/>
            </a:xfrm>
          </p:grpSpPr>
          <p:sp>
            <p:nvSpPr>
              <p:cNvPr id="36" name="Freeform 45"/>
              <p:cNvSpPr>
                <a:spLocks/>
              </p:cNvSpPr>
              <p:nvPr/>
            </p:nvSpPr>
            <p:spPr bwMode="auto">
              <a:xfrm>
                <a:off x="295" y="618"/>
                <a:ext cx="1542" cy="317"/>
              </a:xfrm>
              <a:custGeom>
                <a:avLst/>
                <a:gdLst/>
                <a:ahLst/>
                <a:cxnLst>
                  <a:cxn ang="0">
                    <a:pos x="1224" y="317"/>
                  </a:cxn>
                  <a:cxn ang="0">
                    <a:pos x="0" y="317"/>
                  </a:cxn>
                  <a:cxn ang="0">
                    <a:pos x="0" y="0"/>
                  </a:cxn>
                  <a:cxn ang="0">
                    <a:pos x="1542" y="0"/>
                  </a:cxn>
                  <a:cxn ang="0">
                    <a:pos x="1224" y="317"/>
                  </a:cxn>
                </a:cxnLst>
                <a:rect l="0" t="0" r="r" b="b"/>
                <a:pathLst>
                  <a:path w="1542" h="317">
                    <a:moveTo>
                      <a:pt x="1224" y="317"/>
                    </a:moveTo>
                    <a:lnTo>
                      <a:pt x="0" y="317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224" y="31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>
                      <a:gamma/>
                      <a:shade val="46275"/>
                      <a:invGamma/>
                    </a:srgbClr>
                  </a:gs>
                  <a:gs pos="100000">
                    <a:srgbClr val="003366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" name="Freeform 46"/>
              <p:cNvSpPr>
                <a:spLocks/>
              </p:cNvSpPr>
              <p:nvPr/>
            </p:nvSpPr>
            <p:spPr bwMode="auto">
              <a:xfrm>
                <a:off x="305" y="633"/>
                <a:ext cx="1496" cy="74"/>
              </a:xfrm>
              <a:custGeom>
                <a:avLst/>
                <a:gdLst/>
                <a:ahLst/>
                <a:cxnLst>
                  <a:cxn ang="0">
                    <a:pos x="1406" y="73"/>
                  </a:cxn>
                  <a:cxn ang="0">
                    <a:pos x="0" y="74"/>
                  </a:cxn>
                  <a:cxn ang="0">
                    <a:pos x="0" y="0"/>
                  </a:cxn>
                  <a:cxn ang="0">
                    <a:pos x="1496" y="0"/>
                  </a:cxn>
                  <a:cxn ang="0">
                    <a:pos x="1406" y="73"/>
                  </a:cxn>
                </a:cxnLst>
                <a:rect l="0" t="0" r="r" b="b"/>
                <a:pathLst>
                  <a:path w="1496" h="74">
                    <a:moveTo>
                      <a:pt x="1406" y="73"/>
                    </a:moveTo>
                    <a:lnTo>
                      <a:pt x="0" y="74"/>
                    </a:lnTo>
                    <a:lnTo>
                      <a:pt x="0" y="0"/>
                    </a:lnTo>
                    <a:lnTo>
                      <a:pt x="1496" y="0"/>
                    </a:lnTo>
                    <a:lnTo>
                      <a:pt x="1406" y="73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34" name="Text Box 49"/>
            <p:cNvSpPr txBox="1">
              <a:spLocks noChangeArrowheads="1"/>
            </p:cNvSpPr>
            <p:nvPr/>
          </p:nvSpPr>
          <p:spPr bwMode="gray">
            <a:xfrm>
              <a:off x="249" y="654"/>
              <a:ext cx="817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비  전</a:t>
              </a:r>
              <a:endParaRPr kumimoji="0" lang="en-US" altLang="ko-KR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" name="Text Box 50"/>
            <p:cNvSpPr txBox="1">
              <a:spLocks noChangeArrowheads="1"/>
            </p:cNvSpPr>
            <p:nvPr/>
          </p:nvSpPr>
          <p:spPr bwMode="gray">
            <a:xfrm>
              <a:off x="1292" y="688"/>
              <a:ext cx="4128" cy="18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auto" latin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b="1" dirty="0" smtClean="0">
                  <a:solidFill>
                    <a:srgbClr val="000000"/>
                  </a:solidFill>
                  <a:latin typeface="맑은 고딕"/>
                  <a:ea typeface="맑은 고딕"/>
                </a:rPr>
                <a:t>자원개발 핵심기술 확보를 통한 자원강국 실현</a:t>
              </a:r>
              <a:endParaRPr kumimoji="0" lang="en-US" altLang="ko-KR" sz="2000" b="1" dirty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539552" y="1772816"/>
            <a:ext cx="7992889" cy="1776602"/>
            <a:chOff x="3118" y="621"/>
            <a:chExt cx="2313" cy="1448"/>
          </a:xfrm>
        </p:grpSpPr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3118" y="621"/>
              <a:ext cx="2313" cy="1448"/>
              <a:chOff x="340" y="621"/>
              <a:chExt cx="2313" cy="1448"/>
            </a:xfrm>
          </p:grpSpPr>
          <p:grpSp>
            <p:nvGrpSpPr>
              <p:cNvPr id="6" name="Group 32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437"/>
                <a:chOff x="340" y="632"/>
                <a:chExt cx="2313" cy="1528"/>
              </a:xfrm>
            </p:grpSpPr>
            <p:grpSp>
              <p:nvGrpSpPr>
                <p:cNvPr id="7" name="Group 33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528"/>
                  <a:chOff x="340" y="632"/>
                  <a:chExt cx="2313" cy="1528"/>
                </a:xfrm>
              </p:grpSpPr>
              <p:sp>
                <p:nvSpPr>
                  <p:cNvPr id="60" name="AutoShape 34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528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63" name="AutoShape 35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482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59" name="AutoShape 36"/>
                <p:cNvSpPr>
                  <a:spLocks noChangeArrowheads="1"/>
                </p:cNvSpPr>
                <p:nvPr/>
              </p:nvSpPr>
              <p:spPr bwMode="auto">
                <a:xfrm>
                  <a:off x="1031" y="639"/>
                  <a:ext cx="896" cy="125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5" name="AutoShape 38"/>
              <p:cNvSpPr>
                <a:spLocks noChangeArrowheads="1"/>
              </p:cNvSpPr>
              <p:nvPr/>
            </p:nvSpPr>
            <p:spPr bwMode="auto">
              <a:xfrm>
                <a:off x="1007" y="621"/>
                <a:ext cx="959" cy="263"/>
              </a:xfrm>
              <a:custGeom>
                <a:avLst/>
                <a:gdLst>
                  <a:gd name="G0" fmla="+- 1483 0 0"/>
                  <a:gd name="G1" fmla="+- 21600 0 1483"/>
                  <a:gd name="G2" fmla="*/ 1483 1 2"/>
                  <a:gd name="G3" fmla="+- 21600 0 G2"/>
                  <a:gd name="G4" fmla="+/ 1483 21600 2"/>
                  <a:gd name="G5" fmla="+/ G1 0 2"/>
                  <a:gd name="G6" fmla="*/ 21600 21600 1483"/>
                  <a:gd name="G7" fmla="*/ G6 1 2"/>
                  <a:gd name="G8" fmla="+- 21600 0 G7"/>
                  <a:gd name="G9" fmla="*/ 21600 1 2"/>
                  <a:gd name="G10" fmla="+- 1483 0 G9"/>
                  <a:gd name="G11" fmla="?: G10 G8 0"/>
                  <a:gd name="G12" fmla="?: G10 G7 21600"/>
                  <a:gd name="T0" fmla="*/ 20858 w 21600"/>
                  <a:gd name="T1" fmla="*/ 10800 h 21600"/>
                  <a:gd name="T2" fmla="*/ 10800 w 21600"/>
                  <a:gd name="T3" fmla="*/ 21600 h 21600"/>
                  <a:gd name="T4" fmla="*/ 742 w 21600"/>
                  <a:gd name="T5" fmla="*/ 10800 h 21600"/>
                  <a:gd name="T6" fmla="*/ 10800 w 21600"/>
                  <a:gd name="T7" fmla="*/ 0 h 21600"/>
                  <a:gd name="T8" fmla="*/ 2542 w 21600"/>
                  <a:gd name="T9" fmla="*/ 2542 h 21600"/>
                  <a:gd name="T10" fmla="*/ 19058 w 21600"/>
                  <a:gd name="T11" fmla="*/ 19058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483" y="21600"/>
                    </a:lnTo>
                    <a:lnTo>
                      <a:pt x="2011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660033">
                  <a:alpha val="89999"/>
                </a:srgbClr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dirty="0" smtClean="0">
                    <a:solidFill>
                      <a:prstClr val="white"/>
                    </a:solidFill>
                    <a:latin typeface="맑은 고딕"/>
                    <a:ea typeface="맑은 고딕"/>
                  </a:rPr>
                  <a:t>목   표</a:t>
                </a:r>
                <a:endParaRPr kumimoji="0" lang="en-US" altLang="ko-KR" sz="2800" dirty="0">
                  <a:solidFill>
                    <a:prstClr val="white"/>
                  </a:solidFill>
                  <a:latin typeface="Arial" pitchFamily="34" charset="0"/>
                  <a:ea typeface="굴림" pitchFamily="50" charset="-127"/>
                </a:endParaRPr>
              </a:p>
            </p:txBody>
          </p:sp>
        </p:grpSp>
        <p:pic>
          <p:nvPicPr>
            <p:cNvPr id="46" name="Picture 40" descr="002"/>
            <p:cNvPicPr>
              <a:picLocks noChangeAspect="1" noChangeArrowheads="1"/>
            </p:cNvPicPr>
            <p:nvPr/>
          </p:nvPicPr>
          <p:blipFill>
            <a:blip r:embed="rId4" cstate="print">
              <a:lum bright="-42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1" descr="002"/>
            <p:cNvPicPr>
              <a:picLocks noChangeAspect="1" noChangeArrowheads="1"/>
            </p:cNvPicPr>
            <p:nvPr/>
          </p:nvPicPr>
          <p:blipFill>
            <a:blip r:embed="rId4" cstate="print">
              <a:lum bright="-42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2" name="AutoShape 57"/>
          <p:cNvSpPr>
            <a:spLocks noChangeArrowheads="1"/>
          </p:cNvSpPr>
          <p:nvPr/>
        </p:nvSpPr>
        <p:spPr bwMode="auto">
          <a:xfrm>
            <a:off x="2123728" y="2003744"/>
            <a:ext cx="3663543" cy="1486044"/>
          </a:xfrm>
          <a:prstGeom prst="roundRect">
            <a:avLst>
              <a:gd name="adj" fmla="val 0"/>
            </a:avLst>
          </a:prstGeom>
          <a:noFill/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ko-KR" sz="14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pSp>
        <p:nvGrpSpPr>
          <p:cNvPr id="8" name="Group 95"/>
          <p:cNvGrpSpPr>
            <a:grpSpLocks/>
          </p:cNvGrpSpPr>
          <p:nvPr/>
        </p:nvGrpSpPr>
        <p:grpSpPr bwMode="auto">
          <a:xfrm>
            <a:off x="532048" y="4005064"/>
            <a:ext cx="7992888" cy="2592388"/>
            <a:chOff x="3118" y="621"/>
            <a:chExt cx="2313" cy="1633"/>
          </a:xfrm>
        </p:grpSpPr>
        <p:grpSp>
          <p:nvGrpSpPr>
            <p:cNvPr id="9" name="Group 54"/>
            <p:cNvGrpSpPr>
              <a:grpSpLocks/>
            </p:cNvGrpSpPr>
            <p:nvPr/>
          </p:nvGrpSpPr>
          <p:grpSpPr bwMode="auto">
            <a:xfrm>
              <a:off x="3118" y="621"/>
              <a:ext cx="2313" cy="1633"/>
              <a:chOff x="340" y="621"/>
              <a:chExt cx="2313" cy="1633"/>
            </a:xfrm>
          </p:grpSpPr>
          <p:grpSp>
            <p:nvGrpSpPr>
              <p:cNvPr id="10" name="Group 56"/>
              <p:cNvGrpSpPr>
                <a:grpSpLocks/>
              </p:cNvGrpSpPr>
              <p:nvPr/>
            </p:nvGrpSpPr>
            <p:grpSpPr bwMode="auto">
              <a:xfrm>
                <a:off x="340" y="632"/>
                <a:ext cx="2313" cy="1622"/>
                <a:chOff x="340" y="632"/>
                <a:chExt cx="2313" cy="1725"/>
              </a:xfrm>
            </p:grpSpPr>
            <p:grpSp>
              <p:nvGrpSpPr>
                <p:cNvPr id="11" name="Group 57"/>
                <p:cNvGrpSpPr>
                  <a:grpSpLocks/>
                </p:cNvGrpSpPr>
                <p:nvPr/>
              </p:nvGrpSpPr>
              <p:grpSpPr bwMode="auto">
                <a:xfrm>
                  <a:off x="340" y="632"/>
                  <a:ext cx="2313" cy="1725"/>
                  <a:chOff x="340" y="632"/>
                  <a:chExt cx="2313" cy="1725"/>
                </a:xfrm>
              </p:grpSpPr>
              <p:sp>
                <p:nvSpPr>
                  <p:cNvPr id="81" name="AutoShape 58"/>
                  <p:cNvSpPr>
                    <a:spLocks noChangeArrowheads="1"/>
                  </p:cNvSpPr>
                  <p:nvPr/>
                </p:nvSpPr>
                <p:spPr bwMode="gray">
                  <a:xfrm>
                    <a:off x="340" y="632"/>
                    <a:ext cx="2313" cy="1725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B2B2B2">
                          <a:gamma/>
                          <a:tint val="21176"/>
                          <a:invGamma/>
                        </a:srgbClr>
                      </a:gs>
                    </a:gsLst>
                    <a:lin ang="5400000" scaled="1"/>
                  </a:gradFill>
                  <a:ln w="3175" algn="ctr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  <p:sp>
                <p:nvSpPr>
                  <p:cNvPr id="82" name="AutoShape 59"/>
                  <p:cNvSpPr>
                    <a:spLocks noChangeArrowheads="1"/>
                  </p:cNvSpPr>
                  <p:nvPr/>
                </p:nvSpPr>
                <p:spPr bwMode="gray">
                  <a:xfrm>
                    <a:off x="369" y="655"/>
                    <a:ext cx="2254" cy="1654"/>
                  </a:xfrm>
                  <a:prstGeom prst="roundRect">
                    <a:avLst>
                      <a:gd name="adj" fmla="val 2009"/>
                    </a:avLst>
                  </a:prstGeom>
                  <a:gradFill rotWithShape="1">
                    <a:gsLst>
                      <a:gs pos="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  <a:gs pos="100000">
                        <a:schemeClr val="bg1">
                          <a:alpha val="50000"/>
                        </a:schemeClr>
                      </a:gs>
                    </a:gsLst>
                    <a:lin ang="5400000" scaled="1"/>
                  </a:gradFill>
                  <a:ln w="3175" algn="ctr">
                    <a:solidFill>
                      <a:srgbClr val="C0C0C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kumimoji="0" lang="ko-KR" altLang="en-US">
                      <a:solidFill>
                        <a:prstClr val="black"/>
                      </a:solidFill>
                      <a:latin typeface="맑은 고딕"/>
                      <a:ea typeface="맑은 고딕"/>
                    </a:endParaRPr>
                  </a:p>
                </p:txBody>
              </p:sp>
            </p:grpSp>
            <p:sp>
              <p:nvSpPr>
                <p:cNvPr id="80" name="AutoShape 60"/>
                <p:cNvSpPr>
                  <a:spLocks noChangeArrowheads="1"/>
                </p:cNvSpPr>
                <p:nvPr/>
              </p:nvSpPr>
              <p:spPr bwMode="auto">
                <a:xfrm>
                  <a:off x="360" y="655"/>
                  <a:ext cx="2273" cy="107"/>
                </a:xfrm>
                <a:prstGeom prst="roundRect">
                  <a:avLst>
                    <a:gd name="adj" fmla="val 22472"/>
                  </a:avLst>
                </a:pr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grpSp>
            <p:nvGrpSpPr>
              <p:cNvPr id="12" name="Group 61"/>
              <p:cNvGrpSpPr>
                <a:grpSpLocks/>
              </p:cNvGrpSpPr>
              <p:nvPr/>
            </p:nvGrpSpPr>
            <p:grpSpPr bwMode="auto">
              <a:xfrm>
                <a:off x="440" y="621"/>
                <a:ext cx="2112" cy="227"/>
                <a:chOff x="440" y="621"/>
                <a:chExt cx="2112" cy="227"/>
              </a:xfrm>
            </p:grpSpPr>
            <p:sp>
              <p:nvSpPr>
                <p:cNvPr id="77" name="AutoShape 62"/>
                <p:cNvSpPr>
                  <a:spLocks noChangeArrowheads="1"/>
                </p:cNvSpPr>
                <p:nvPr/>
              </p:nvSpPr>
              <p:spPr bwMode="auto">
                <a:xfrm>
                  <a:off x="440" y="621"/>
                  <a:ext cx="2112" cy="227"/>
                </a:xfrm>
                <a:custGeom>
                  <a:avLst/>
                  <a:gdLst>
                    <a:gd name="G0" fmla="+- 1483 0 0"/>
                    <a:gd name="G1" fmla="+- 21600 0 1483"/>
                    <a:gd name="G2" fmla="*/ 1483 1 2"/>
                    <a:gd name="G3" fmla="+- 21600 0 G2"/>
                    <a:gd name="G4" fmla="+/ 1483 21600 2"/>
                    <a:gd name="G5" fmla="+/ G1 0 2"/>
                    <a:gd name="G6" fmla="*/ 21600 21600 1483"/>
                    <a:gd name="G7" fmla="*/ G6 1 2"/>
                    <a:gd name="G8" fmla="+- 21600 0 G7"/>
                    <a:gd name="G9" fmla="*/ 21600 1 2"/>
                    <a:gd name="G10" fmla="+- 1483 0 G9"/>
                    <a:gd name="G11" fmla="?: G10 G8 0"/>
                    <a:gd name="G12" fmla="?: G10 G7 21600"/>
                    <a:gd name="T0" fmla="*/ 20858 w 21600"/>
                    <a:gd name="T1" fmla="*/ 10800 h 21600"/>
                    <a:gd name="T2" fmla="*/ 10800 w 21600"/>
                    <a:gd name="T3" fmla="*/ 21600 h 21600"/>
                    <a:gd name="T4" fmla="*/ 742 w 21600"/>
                    <a:gd name="T5" fmla="*/ 10800 h 21600"/>
                    <a:gd name="T6" fmla="*/ 10800 w 21600"/>
                    <a:gd name="T7" fmla="*/ 0 h 21600"/>
                    <a:gd name="T8" fmla="*/ 2542 w 21600"/>
                    <a:gd name="T9" fmla="*/ 2542 h 21600"/>
                    <a:gd name="T10" fmla="*/ 19058 w 21600"/>
                    <a:gd name="T11" fmla="*/ 19058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1483" y="21600"/>
                      </a:lnTo>
                      <a:lnTo>
                        <a:pt x="2011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6600">
                        <a:gamma/>
                        <a:shade val="46275"/>
                        <a:invGamma/>
                      </a:srgbClr>
                    </a:gs>
                    <a:gs pos="100000">
                      <a:srgbClr val="006600">
                        <a:alpha val="89999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전   </a:t>
                  </a:r>
                  <a:r>
                    <a:rPr kumimoji="0" lang="ko-KR" altLang="en-US" b="1" dirty="0" err="1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략</a:t>
                  </a:r>
                  <a:r>
                    <a:rPr kumimoji="0" lang="ko-KR" altLang="en-US" b="1" dirty="0" smtClean="0">
                      <a:solidFill>
                        <a:prstClr val="white"/>
                      </a:solidFill>
                      <a:latin typeface="맑은 고딕"/>
                      <a:ea typeface="맑은 고딕"/>
                    </a:rPr>
                    <a:t>   방  향</a:t>
                  </a:r>
                  <a:endParaRPr kumimoji="0" lang="en-US" altLang="ko-KR" sz="2800" b="1" dirty="0">
                    <a:solidFill>
                      <a:prstClr val="white"/>
                    </a:solidFill>
                    <a:latin typeface="Arial" pitchFamily="34" charset="0"/>
                    <a:ea typeface="굴림" pitchFamily="50" charset="-127"/>
                  </a:endParaRPr>
                </a:p>
              </p:txBody>
            </p:sp>
            <p:sp>
              <p:nvSpPr>
                <p:cNvPr id="78" name="AutoShape 63"/>
                <p:cNvSpPr>
                  <a:spLocks noChangeArrowheads="1"/>
                </p:cNvSpPr>
                <p:nvPr/>
              </p:nvSpPr>
              <p:spPr bwMode="auto">
                <a:xfrm>
                  <a:off x="465" y="631"/>
                  <a:ext cx="2062" cy="59"/>
                </a:xfrm>
                <a:custGeom>
                  <a:avLst/>
                  <a:gdLst>
                    <a:gd name="G0" fmla="+- 272 0 0"/>
                    <a:gd name="G1" fmla="+- 21600 0 272"/>
                    <a:gd name="G2" fmla="*/ 272 1 2"/>
                    <a:gd name="G3" fmla="+- 21600 0 G2"/>
                    <a:gd name="G4" fmla="+/ 272 21600 2"/>
                    <a:gd name="G5" fmla="+/ G1 0 2"/>
                    <a:gd name="G6" fmla="*/ 21600 21600 272"/>
                    <a:gd name="G7" fmla="*/ G6 1 2"/>
                    <a:gd name="G8" fmla="+- 21600 0 G7"/>
                    <a:gd name="G9" fmla="*/ 21600 1 2"/>
                    <a:gd name="G10" fmla="+- 272 0 G9"/>
                    <a:gd name="G11" fmla="?: G10 G8 0"/>
                    <a:gd name="G12" fmla="?: G10 G7 21600"/>
                    <a:gd name="T0" fmla="*/ 21464 w 21600"/>
                    <a:gd name="T1" fmla="*/ 10800 h 21600"/>
                    <a:gd name="T2" fmla="*/ 10800 w 21600"/>
                    <a:gd name="T3" fmla="*/ 21600 h 21600"/>
                    <a:gd name="T4" fmla="*/ 136 w 21600"/>
                    <a:gd name="T5" fmla="*/ 10800 h 21600"/>
                    <a:gd name="T6" fmla="*/ 10800 w 21600"/>
                    <a:gd name="T7" fmla="*/ 0 h 21600"/>
                    <a:gd name="T8" fmla="*/ 1936 w 21600"/>
                    <a:gd name="T9" fmla="*/ 1936 h 21600"/>
                    <a:gd name="T10" fmla="*/ 19664 w 21600"/>
                    <a:gd name="T11" fmla="*/ 19664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272" y="21600"/>
                      </a:lnTo>
                      <a:lnTo>
                        <a:pt x="21328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kumimoji="0" lang="ko-KR" altLang="en-US">
                    <a:solidFill>
                      <a:prstClr val="black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pic>
          <p:nvPicPr>
            <p:cNvPr id="70" name="Picture 85" descr="002"/>
            <p:cNvPicPr>
              <a:picLocks noChangeAspect="1" noChangeArrowheads="1"/>
            </p:cNvPicPr>
            <p:nvPr/>
          </p:nvPicPr>
          <p:blipFill>
            <a:blip r:embed="rId5" cstate="print">
              <a:lum bright="-36000"/>
            </a:blip>
            <a:srcRect/>
            <a:stretch>
              <a:fillRect/>
            </a:stretch>
          </p:blipFill>
          <p:spPr bwMode="auto">
            <a:xfrm>
              <a:off x="4757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" name="Picture 90" descr="002"/>
            <p:cNvPicPr>
              <a:picLocks noChangeAspect="1" noChangeArrowheads="1"/>
            </p:cNvPicPr>
            <p:nvPr/>
          </p:nvPicPr>
          <p:blipFill>
            <a:blip r:embed="rId5" cstate="print">
              <a:lum bright="-36000"/>
            </a:blip>
            <a:srcRect/>
            <a:stretch>
              <a:fillRect/>
            </a:stretch>
          </p:blipFill>
          <p:spPr bwMode="auto">
            <a:xfrm flipH="1">
              <a:off x="3139" y="1729"/>
              <a:ext cx="64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4" name="TextBox 133"/>
          <p:cNvSpPr txBox="1"/>
          <p:nvPr/>
        </p:nvSpPr>
        <p:spPr>
          <a:xfrm>
            <a:off x="151470" y="332656"/>
            <a:ext cx="3646832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자원개발기술 </a:t>
            </a: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전략로드맵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grpSp>
        <p:nvGrpSpPr>
          <p:cNvPr id="13" name="그룹 139"/>
          <p:cNvGrpSpPr/>
          <p:nvPr/>
        </p:nvGrpSpPr>
        <p:grpSpPr>
          <a:xfrm>
            <a:off x="1043608" y="4443714"/>
            <a:ext cx="7364728" cy="1952128"/>
            <a:chOff x="1847942" y="3861048"/>
            <a:chExt cx="7364728" cy="1224136"/>
          </a:xfrm>
        </p:grpSpPr>
        <p:grpSp>
          <p:nvGrpSpPr>
            <p:cNvPr id="14" name="그룹 135"/>
            <p:cNvGrpSpPr/>
            <p:nvPr/>
          </p:nvGrpSpPr>
          <p:grpSpPr>
            <a:xfrm>
              <a:off x="1894985" y="3861048"/>
              <a:ext cx="6840762" cy="1224136"/>
              <a:chOff x="323529" y="3478619"/>
              <a:chExt cx="8424935" cy="1588809"/>
            </a:xfrm>
          </p:grpSpPr>
          <p:sp>
            <p:nvSpPr>
              <p:cNvPr id="160" name="AutoShape 4"/>
              <p:cNvSpPr>
                <a:spLocks noChangeArrowheads="1"/>
              </p:cNvSpPr>
              <p:nvPr/>
            </p:nvSpPr>
            <p:spPr bwMode="gray">
              <a:xfrm>
                <a:off x="323529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7" name="AutoShape 5"/>
              <p:cNvSpPr>
                <a:spLocks noChangeArrowheads="1"/>
              </p:cNvSpPr>
              <p:nvPr/>
            </p:nvSpPr>
            <p:spPr bwMode="gray">
              <a:xfrm>
                <a:off x="405592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F79646">
                  <a:lumMod val="75000"/>
                </a:srgbClr>
              </a:solidFill>
              <a:ln w="38100">
                <a:solidFill>
                  <a:srgbClr val="F79646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68" name="Freeform 6"/>
              <p:cNvSpPr>
                <a:spLocks/>
              </p:cNvSpPr>
              <p:nvPr/>
            </p:nvSpPr>
            <p:spPr bwMode="gray">
              <a:xfrm>
                <a:off x="427031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79646">
                  <a:lumMod val="40000"/>
                  <a:lumOff val="6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1" name="Text Box 7"/>
              <p:cNvSpPr txBox="1">
                <a:spLocks noChangeArrowheads="1"/>
              </p:cNvSpPr>
              <p:nvPr/>
            </p:nvSpPr>
            <p:spPr bwMode="gray">
              <a:xfrm>
                <a:off x="486575" y="3497694"/>
                <a:ext cx="167951" cy="20860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1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82" name="AutoShape 4"/>
              <p:cNvSpPr>
                <a:spLocks noChangeArrowheads="1"/>
              </p:cNvSpPr>
              <p:nvPr/>
            </p:nvSpPr>
            <p:spPr bwMode="gray">
              <a:xfrm>
                <a:off x="2023851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3" name="AutoShape 5"/>
              <p:cNvSpPr>
                <a:spLocks noChangeArrowheads="1"/>
              </p:cNvSpPr>
              <p:nvPr/>
            </p:nvSpPr>
            <p:spPr bwMode="gray">
              <a:xfrm>
                <a:off x="2105914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9BBB59">
                  <a:lumMod val="75000"/>
                </a:srgbClr>
              </a:solidFill>
              <a:ln w="38100">
                <a:solidFill>
                  <a:srgbClr val="9BBB59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4" name="Freeform 6"/>
              <p:cNvSpPr>
                <a:spLocks/>
              </p:cNvSpPr>
              <p:nvPr/>
            </p:nvSpPr>
            <p:spPr bwMode="gray">
              <a:xfrm>
                <a:off x="2127353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BBB59">
                  <a:lumMod val="60000"/>
                  <a:lumOff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5" name="Text Box 7"/>
              <p:cNvSpPr txBox="1">
                <a:spLocks noChangeArrowheads="1"/>
              </p:cNvSpPr>
              <p:nvPr/>
            </p:nvSpPr>
            <p:spPr bwMode="gray">
              <a:xfrm>
                <a:off x="2124039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2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86" name="AutoShape 4"/>
              <p:cNvSpPr>
                <a:spLocks noChangeArrowheads="1"/>
              </p:cNvSpPr>
              <p:nvPr/>
            </p:nvSpPr>
            <p:spPr bwMode="gray">
              <a:xfrm>
                <a:off x="3727934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7" name="AutoShape 5"/>
              <p:cNvSpPr>
                <a:spLocks noChangeArrowheads="1"/>
              </p:cNvSpPr>
              <p:nvPr/>
            </p:nvSpPr>
            <p:spPr bwMode="gray">
              <a:xfrm>
                <a:off x="3809997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4BACC6">
                  <a:lumMod val="75000"/>
                </a:srgbClr>
              </a:solidFill>
              <a:ln w="38100">
                <a:solidFill>
                  <a:srgbClr val="4BACC6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8" name="Freeform 6"/>
              <p:cNvSpPr>
                <a:spLocks/>
              </p:cNvSpPr>
              <p:nvPr/>
            </p:nvSpPr>
            <p:spPr bwMode="gray">
              <a:xfrm>
                <a:off x="3831435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66CC">
                      <a:gamma/>
                      <a:tint val="54510"/>
                      <a:invGamma/>
                    </a:srgbClr>
                  </a:gs>
                  <a:gs pos="50000">
                    <a:srgbClr val="0066CC">
                      <a:alpha val="0"/>
                    </a:srgbClr>
                  </a:gs>
                  <a:gs pos="100000">
                    <a:srgbClr val="0066CC">
                      <a:gamma/>
                      <a:tint val="54510"/>
                      <a:invGamma/>
                    </a:srgbClr>
                  </a:gs>
                </a:gsLst>
                <a:lin ang="27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89" name="Text Box 7"/>
              <p:cNvSpPr txBox="1">
                <a:spLocks noChangeArrowheads="1"/>
              </p:cNvSpPr>
              <p:nvPr/>
            </p:nvSpPr>
            <p:spPr bwMode="gray">
              <a:xfrm>
                <a:off x="3828122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3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0" name="AutoShape 4"/>
              <p:cNvSpPr>
                <a:spLocks noChangeArrowheads="1"/>
              </p:cNvSpPr>
              <p:nvPr/>
            </p:nvSpPr>
            <p:spPr bwMode="gray">
              <a:xfrm>
                <a:off x="5428256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1" name="AutoShape 5"/>
              <p:cNvSpPr>
                <a:spLocks noChangeArrowheads="1"/>
              </p:cNvSpPr>
              <p:nvPr/>
            </p:nvSpPr>
            <p:spPr bwMode="gray">
              <a:xfrm>
                <a:off x="5510319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1F497D">
                  <a:lumMod val="75000"/>
                </a:srgbClr>
              </a:solidFill>
              <a:ln w="38100">
                <a:solidFill>
                  <a:srgbClr val="1F497D">
                    <a:lumMod val="5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2" name="Text Box 7"/>
              <p:cNvSpPr txBox="1">
                <a:spLocks noChangeArrowheads="1"/>
              </p:cNvSpPr>
              <p:nvPr/>
            </p:nvSpPr>
            <p:spPr bwMode="gray">
              <a:xfrm>
                <a:off x="5528444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4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3" name="AutoShape 4"/>
              <p:cNvSpPr>
                <a:spLocks noChangeArrowheads="1"/>
              </p:cNvSpPr>
              <p:nvPr/>
            </p:nvSpPr>
            <p:spPr bwMode="gray">
              <a:xfrm>
                <a:off x="7124821" y="3619628"/>
                <a:ext cx="1623643" cy="144780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27000" dir="2928844" sx="95000" sy="95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4" name="AutoShape 5"/>
              <p:cNvSpPr>
                <a:spLocks noChangeArrowheads="1"/>
              </p:cNvSpPr>
              <p:nvPr/>
            </p:nvSpPr>
            <p:spPr bwMode="gray">
              <a:xfrm>
                <a:off x="7206884" y="3478619"/>
                <a:ext cx="343017" cy="364847"/>
              </a:xfrm>
              <a:prstGeom prst="roundRect">
                <a:avLst>
                  <a:gd name="adj" fmla="val 11921"/>
                </a:avLst>
              </a:prstGeom>
              <a:solidFill>
                <a:srgbClr val="EEECE1">
                  <a:lumMod val="25000"/>
                </a:srgbClr>
              </a:solidFill>
              <a:ln w="38100">
                <a:solidFill>
                  <a:srgbClr val="EEECE1">
                    <a:lumMod val="10000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5" name="Freeform 6"/>
              <p:cNvSpPr>
                <a:spLocks/>
              </p:cNvSpPr>
              <p:nvPr/>
            </p:nvSpPr>
            <p:spPr bwMode="gray">
              <a:xfrm>
                <a:off x="7228323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EEECE1">
                  <a:lumMod val="75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96" name="Text Box 7"/>
              <p:cNvSpPr txBox="1">
                <a:spLocks noChangeArrowheads="1"/>
              </p:cNvSpPr>
              <p:nvPr/>
            </p:nvSpPr>
            <p:spPr bwMode="gray">
              <a:xfrm>
                <a:off x="7225009" y="3497694"/>
                <a:ext cx="293667" cy="33855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kern="0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맑은 고딕"/>
                  </a:rPr>
                  <a:t>5</a:t>
                </a:r>
                <a:endParaRPr kumimoji="0" lang="en-US" altLang="ko-KR" sz="16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맑은 고딕"/>
                </a:endParaRPr>
              </a:p>
            </p:txBody>
          </p:sp>
          <p:sp>
            <p:nvSpPr>
              <p:cNvPr id="197" name="Freeform 6"/>
              <p:cNvSpPr>
                <a:spLocks/>
              </p:cNvSpPr>
              <p:nvPr/>
            </p:nvSpPr>
            <p:spPr bwMode="gray">
              <a:xfrm>
                <a:off x="5531758" y="3502094"/>
                <a:ext cx="171509" cy="182424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0" y="118"/>
                  </a:cxn>
                  <a:cxn ang="0">
                    <a:pos x="0" y="589"/>
                  </a:cxn>
                  <a:cxn ang="0">
                    <a:pos x="161" y="174"/>
                  </a:cxn>
                  <a:cxn ang="0">
                    <a:pos x="589" y="0"/>
                  </a:cxn>
                  <a:cxn ang="0">
                    <a:pos x="118" y="0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4F81BD">
                  <a:lumMod val="40000"/>
                  <a:lumOff val="6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kern="0">
                  <a:solidFill>
                    <a:sysClr val="windowText" lastClr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143" name="Text Box 8"/>
            <p:cNvSpPr txBox="1">
              <a:spLocks noChangeArrowheads="1"/>
            </p:cNvSpPr>
            <p:nvPr/>
          </p:nvSpPr>
          <p:spPr bwMode="gray">
            <a:xfrm>
              <a:off x="1847942" y="4300015"/>
              <a:ext cx="1419695" cy="559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광종</a:t>
              </a:r>
              <a:r>
                <a:rPr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에너지</a:t>
              </a:r>
              <a:endParaRPr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300" b="1" dirty="0" err="1" smtClean="0">
                  <a:solidFill>
                    <a:prstClr val="black"/>
                  </a:solidFill>
                  <a:latin typeface="맑은 고딕"/>
                  <a:ea typeface="맑은 고딕"/>
                </a:rPr>
                <a:t>원별</a:t>
              </a:r>
              <a:r>
                <a:rPr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전주기 上 필요 핵심기술 개발</a:t>
              </a:r>
              <a:endParaRPr kumimoji="0" lang="en-US" altLang="ko-KR" sz="1300" b="1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50" name="직사각형 149"/>
            <p:cNvSpPr/>
            <p:nvPr/>
          </p:nvSpPr>
          <p:spPr>
            <a:xfrm>
              <a:off x="3184798" y="4325751"/>
              <a:ext cx="1440160" cy="434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공공</a:t>
              </a:r>
              <a:r>
                <a:rPr kumimoji="0" lang="en-US" altLang="ko-KR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-</a:t>
              </a: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민간부문 역할분담 및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협업체계 구축</a:t>
              </a:r>
              <a:endParaRPr kumimoji="0" lang="en-US" altLang="ko-KR" sz="1300" b="1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1" name="직사각형 150"/>
            <p:cNvSpPr/>
            <p:nvPr/>
          </p:nvSpPr>
          <p:spPr>
            <a:xfrm>
              <a:off x="5921102" y="4353609"/>
              <a:ext cx="1534663" cy="434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하류부문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</a:t>
              </a:r>
              <a:r>
                <a:rPr kumimoji="0" lang="ko-KR" altLang="en-US" sz="1300" b="1" dirty="0" err="1" smtClean="0">
                  <a:solidFill>
                    <a:prstClr val="black"/>
                  </a:solidFill>
                  <a:latin typeface="맑은 고딕"/>
                  <a:ea typeface="맑은 고딕"/>
                </a:rPr>
                <a:t>수요연계형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기술개발</a:t>
              </a:r>
              <a:endParaRPr kumimoji="0" lang="en-US" altLang="ko-KR" sz="1300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8" name="직사각형 157"/>
            <p:cNvSpPr/>
            <p:nvPr/>
          </p:nvSpPr>
          <p:spPr>
            <a:xfrm>
              <a:off x="6928070" y="4370905"/>
              <a:ext cx="2284600" cy="434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자원개발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서비스기업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육성</a:t>
              </a:r>
              <a:endParaRPr kumimoji="0" lang="en-US" altLang="ko-KR" sz="1300" spc="50" dirty="0" smtClean="0">
                <a:ln w="11430">
                  <a:noFill/>
                </a:ln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endParaRPr>
            </a:p>
          </p:txBody>
        </p:sp>
        <p:sp>
          <p:nvSpPr>
            <p:cNvPr id="159" name="직사각형 158"/>
            <p:cNvSpPr/>
            <p:nvPr/>
          </p:nvSpPr>
          <p:spPr>
            <a:xfrm>
              <a:off x="4684247" y="4305882"/>
              <a:ext cx="1308863" cy="559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선진국 선점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기술 추격과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</a:t>
              </a:r>
              <a:r>
                <a:rPr kumimoji="0" lang="ko-KR" altLang="en-US" sz="1300" b="1" dirty="0" err="1" smtClean="0">
                  <a:solidFill>
                    <a:prstClr val="black"/>
                  </a:solidFill>
                  <a:latin typeface="맑은 고딕"/>
                  <a:ea typeface="맑은 고딕"/>
                </a:rPr>
                <a:t>미선점</a:t>
              </a: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 틈새</a:t>
              </a:r>
              <a:endParaRPr kumimoji="0" lang="en-US" altLang="ko-KR" sz="1300" b="1" dirty="0" smtClean="0">
                <a:solidFill>
                  <a:prstClr val="black"/>
                </a:solidFill>
                <a:latin typeface="맑은 고딕"/>
                <a:ea typeface="맑은 고딕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/>
                  <a:ea typeface="맑은 고딕"/>
                </a:rPr>
                <a:t>기술 확보</a:t>
              </a:r>
              <a:endParaRPr kumimoji="0" lang="en-US" altLang="ko-KR" sz="1300" spc="50" dirty="0" smtClean="0">
                <a:ln w="11430">
                  <a:noFill/>
                </a:ln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aphicFrame>
        <p:nvGraphicFramePr>
          <p:cNvPr id="65" name="차트 64"/>
          <p:cNvGraphicFramePr/>
          <p:nvPr/>
        </p:nvGraphicFramePr>
        <p:xfrm>
          <a:off x="899592" y="2132856"/>
          <a:ext cx="7272808" cy="1368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221148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81491"/>
            <a:ext cx="2886075" cy="1533525"/>
          </a:xfrm>
          <a:prstGeom prst="rect">
            <a:avLst/>
          </a:prstGeom>
        </p:spPr>
      </p:pic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500306"/>
            <a:ext cx="7072362" cy="114300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38354" y="2739233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사업별 지원계획</a:t>
            </a:r>
            <a:endParaRPr kumimoji="0" lang="ko-KR" altLang="en-US" sz="36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34015" y="2681282"/>
            <a:ext cx="5693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III</a:t>
            </a:r>
            <a:endParaRPr kumimoji="0" lang="ko-KR" altLang="en-US" sz="4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그림 18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85199" y="2637642"/>
            <a:ext cx="1558799" cy="2995604"/>
          </a:xfrm>
          <a:prstGeom prst="rect">
            <a:avLst/>
          </a:prstGeom>
        </p:spPr>
      </p:pic>
      <p:pic>
        <p:nvPicPr>
          <p:cNvPr id="20" name="그림 19" descr="001.png"/>
          <p:cNvPicPr>
            <a:picLocks noChangeAspect="1"/>
          </p:cNvPicPr>
          <p:nvPr/>
        </p:nvPicPr>
        <p:blipFill>
          <a:blip r:embed="rId5" cstate="print"/>
          <a:srcRect b="11687"/>
          <a:stretch>
            <a:fillRect/>
          </a:stretch>
        </p:blipFill>
        <p:spPr>
          <a:xfrm>
            <a:off x="7858148" y="4137840"/>
            <a:ext cx="1285851" cy="157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8826060" y="6534580"/>
            <a:ext cx="407988" cy="404812"/>
            <a:chOff x="5521" y="4065"/>
            <a:chExt cx="257" cy="255"/>
          </a:xfrm>
        </p:grpSpPr>
        <p:pic>
          <p:nvPicPr>
            <p:cNvPr id="5141" name="Picture 51" descr="2총력 copy"/>
            <p:cNvPicPr>
              <a:picLocks noChangeAspect="1" noChangeArrowheads="1"/>
            </p:cNvPicPr>
            <p:nvPr/>
          </p:nvPicPr>
          <p:blipFill>
            <a:blip r:embed="rId2" cstate="print"/>
            <a:srcRect l="95416" t="93472"/>
            <a:stretch>
              <a:fillRect/>
            </a:stretch>
          </p:blipFill>
          <p:spPr bwMode="auto">
            <a:xfrm>
              <a:off x="5521" y="4065"/>
              <a:ext cx="239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2" name="Text Box 52"/>
            <p:cNvSpPr txBox="1">
              <a:spLocks noChangeArrowheads="1"/>
            </p:cNvSpPr>
            <p:nvPr/>
          </p:nvSpPr>
          <p:spPr bwMode="auto">
            <a:xfrm>
              <a:off x="5547" y="4122"/>
              <a:ext cx="23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r>
                <a:rPr kumimoji="0" lang="en-US" altLang="ko-KR" sz="1000" b="1" dirty="0">
                  <a:solidFill>
                    <a:prstClr val="black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16</a:t>
              </a:r>
            </a:p>
          </p:txBody>
        </p:sp>
      </p:grpSp>
      <p:sp>
        <p:nvSpPr>
          <p:cNvPr id="7" name="AutoShape 161"/>
          <p:cNvSpPr>
            <a:spLocks noChangeArrowheads="1"/>
          </p:cNvSpPr>
          <p:nvPr/>
        </p:nvSpPr>
        <p:spPr bwMode="auto">
          <a:xfrm>
            <a:off x="396875" y="984882"/>
            <a:ext cx="8332788" cy="1436006"/>
          </a:xfrm>
          <a:prstGeom prst="roundRect">
            <a:avLst>
              <a:gd name="adj" fmla="val 8954"/>
            </a:avLst>
          </a:prstGeom>
          <a:solidFill>
            <a:schemeClr val="bg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b="1">
              <a:solidFill>
                <a:prstClr val="black"/>
              </a:solidFill>
              <a:latin typeface="맑은 고딕"/>
              <a:ea typeface="HY헤드라인M" pitchFamily="18" charset="-127"/>
            </a:endParaRPr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520700" y="1113111"/>
            <a:ext cx="7632700" cy="366712"/>
            <a:chOff x="328" y="694"/>
            <a:chExt cx="4808" cy="231"/>
          </a:xfrm>
        </p:grpSpPr>
        <p:pic>
          <p:nvPicPr>
            <p:cNvPr id="9" name="Picture 170" descr="003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12000"/>
            </a:blip>
            <a:srcRect/>
            <a:stretch>
              <a:fillRect/>
            </a:stretch>
          </p:blipFill>
          <p:spPr bwMode="auto">
            <a:xfrm>
              <a:off x="328" y="784"/>
              <a:ext cx="83" cy="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52"/>
            <p:cNvSpPr txBox="1">
              <a:spLocks noChangeArrowheads="1"/>
            </p:cNvSpPr>
            <p:nvPr/>
          </p:nvSpPr>
          <p:spPr bwMode="auto">
            <a:xfrm>
              <a:off x="395" y="694"/>
              <a:ext cx="474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현재 우리나라 에너지 </a:t>
              </a:r>
              <a:r>
                <a:rPr kumimoji="0" lang="en-US" altLang="ko-KR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R&amp;D </a:t>
              </a:r>
              <a:r>
                <a:rPr kumimoji="0"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예산은  </a:t>
              </a:r>
              <a:r>
                <a:rPr kumimoji="0" lang="en-US" altLang="ko-KR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2000</a:t>
              </a:r>
              <a:r>
                <a:rPr kumimoji="0"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년 대비 </a:t>
              </a:r>
              <a:r>
                <a:rPr kumimoji="0" lang="en-US" altLang="ko-KR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10</a:t>
              </a:r>
              <a:r>
                <a:rPr kumimoji="0"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배 이상 확대 </a:t>
              </a:r>
              <a:endParaRPr kumimoji="0" lang="en-US" altLang="ko-KR" b="1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4" name="Group 46"/>
          <p:cNvGrpSpPr>
            <a:grpSpLocks/>
          </p:cNvGrpSpPr>
          <p:nvPr/>
        </p:nvGrpSpPr>
        <p:grpSpPr bwMode="auto">
          <a:xfrm>
            <a:off x="4787900" y="1479823"/>
            <a:ext cx="2981325" cy="574675"/>
            <a:chOff x="2971" y="890"/>
            <a:chExt cx="1859" cy="377"/>
          </a:xfrm>
        </p:grpSpPr>
        <p:pic>
          <p:nvPicPr>
            <p:cNvPr id="12" name="Picture 42" descr="g_s1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971" y="890"/>
              <a:ext cx="1859" cy="3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85"/>
            <p:cNvSpPr txBox="1">
              <a:spLocks noChangeArrowheads="1"/>
            </p:cNvSpPr>
            <p:nvPr/>
          </p:nvSpPr>
          <p:spPr bwMode="auto">
            <a:xfrm>
              <a:off x="3073" y="981"/>
              <a:ext cx="154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1600" dirty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kumimoji="0" lang="en-US" altLang="ko-KR" sz="1600" dirty="0" smtClean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2012</a:t>
              </a:r>
              <a:r>
                <a:rPr kumimoji="0" lang="ko-KR" altLang="en-US" sz="1600" dirty="0" smtClean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년</a:t>
              </a:r>
              <a:r>
                <a:rPr kumimoji="0" lang="en-US" altLang="ko-KR" sz="1600" dirty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)  </a:t>
              </a:r>
              <a:r>
                <a:rPr kumimoji="0" lang="en-US" altLang="ko-KR" sz="1600" dirty="0" smtClean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7,986</a:t>
              </a:r>
              <a:r>
                <a:rPr kumimoji="0" lang="ko-KR" altLang="en-US" sz="1600" dirty="0" err="1" smtClean="0">
                  <a:solidFill>
                    <a:srgbClr val="CCFFFF"/>
                  </a:solidFill>
                  <a:latin typeface="HY헤드라인M" pitchFamily="18" charset="-127"/>
                  <a:ea typeface="HY헤드라인M" pitchFamily="18" charset="-127"/>
                </a:rPr>
                <a:t>억원</a:t>
              </a:r>
              <a:endParaRPr kumimoji="0" lang="ko-KR" altLang="en-US" sz="1600" dirty="0">
                <a:solidFill>
                  <a:srgbClr val="CC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14" name="Picture 44" descr="k-27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33888" y="1571898"/>
            <a:ext cx="2762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47"/>
          <p:cNvGrpSpPr>
            <a:grpSpLocks/>
          </p:cNvGrpSpPr>
          <p:nvPr/>
        </p:nvGrpSpPr>
        <p:grpSpPr bwMode="auto">
          <a:xfrm>
            <a:off x="1462088" y="1479823"/>
            <a:ext cx="2981325" cy="574675"/>
            <a:chOff x="2971" y="890"/>
            <a:chExt cx="1859" cy="377"/>
          </a:xfrm>
        </p:grpSpPr>
        <p:pic>
          <p:nvPicPr>
            <p:cNvPr id="16" name="Picture 48" descr="g_s13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</a:blip>
            <a:srcRect/>
            <a:stretch>
              <a:fillRect/>
            </a:stretch>
          </p:blipFill>
          <p:spPr bwMode="auto">
            <a:xfrm>
              <a:off x="2971" y="890"/>
              <a:ext cx="1859" cy="3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85"/>
            <p:cNvSpPr txBox="1">
              <a:spLocks noChangeArrowheads="1"/>
            </p:cNvSpPr>
            <p:nvPr/>
          </p:nvSpPr>
          <p:spPr bwMode="auto">
            <a:xfrm>
              <a:off x="3073" y="981"/>
              <a:ext cx="154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en-US" sz="1600" dirty="0">
                  <a:solidFill>
                    <a:prstClr val="white"/>
                  </a:solidFill>
                  <a:latin typeface="HY헤드라인M" pitchFamily="18" charset="-127"/>
                  <a:ea typeface="HY헤드라인M" pitchFamily="18" charset="-127"/>
                </a:rPr>
                <a:t>(2000</a:t>
              </a:r>
              <a:r>
                <a:rPr kumimoji="0" lang="ko-KR" altLang="en-US" sz="1600" dirty="0">
                  <a:solidFill>
                    <a:prstClr val="white"/>
                  </a:solidFill>
                  <a:latin typeface="HY헤드라인M" pitchFamily="18" charset="-127"/>
                  <a:ea typeface="HY헤드라인M" pitchFamily="18" charset="-127"/>
                </a:rPr>
                <a:t>년</a:t>
              </a:r>
              <a:r>
                <a:rPr kumimoji="0" lang="en-US" altLang="en-US" sz="1600" dirty="0">
                  <a:solidFill>
                    <a:prstClr val="white"/>
                  </a:solidFill>
                  <a:latin typeface="HY헤드라인M" pitchFamily="18" charset="-127"/>
                  <a:ea typeface="HY헤드라인M" pitchFamily="18" charset="-127"/>
                </a:rPr>
                <a:t>)  530</a:t>
              </a:r>
              <a:r>
                <a:rPr kumimoji="0" lang="ko-KR" altLang="en-US" sz="1600" dirty="0" err="1">
                  <a:solidFill>
                    <a:prstClr val="white"/>
                  </a:solidFill>
                  <a:latin typeface="HY헤드라인M" pitchFamily="18" charset="-127"/>
                  <a:ea typeface="HY헤드라인M" pitchFamily="18" charset="-127"/>
                </a:rPr>
                <a:t>억원</a:t>
              </a:r>
              <a:endParaRPr kumimoji="0" lang="en-US" altLang="en-US" sz="1600" dirty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67" name="TextBox 8"/>
          <p:cNvSpPr txBox="1">
            <a:spLocks noChangeArrowheads="1"/>
          </p:cNvSpPr>
          <p:nvPr/>
        </p:nvSpPr>
        <p:spPr bwMode="auto">
          <a:xfrm>
            <a:off x="535243" y="2074243"/>
            <a:ext cx="5332901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*  * 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인력양성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전력표준 및 기반구축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에너지자원정책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1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기관출연비를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제외한 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R&amp;D 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기준산정</a:t>
            </a:r>
          </a:p>
        </p:txBody>
      </p:sp>
      <p:sp>
        <p:nvSpPr>
          <p:cNvPr id="18" name="Rectangle 204"/>
          <p:cNvSpPr>
            <a:spLocks noChangeArrowheads="1"/>
          </p:cNvSpPr>
          <p:nvPr/>
        </p:nvSpPr>
        <p:spPr bwMode="auto">
          <a:xfrm>
            <a:off x="810286" y="6328983"/>
            <a:ext cx="7912350" cy="73195"/>
          </a:xfrm>
          <a:prstGeom prst="rect">
            <a:avLst/>
          </a:prstGeom>
          <a:gradFill rotWithShape="1">
            <a:gsLst>
              <a:gs pos="0">
                <a:srgbClr val="B2B2B2"/>
              </a:gs>
              <a:gs pos="100000">
                <a:srgbClr val="8E8E8E"/>
              </a:gs>
            </a:gsLst>
            <a:lin ang="5400000" scaled="1"/>
          </a:gradFill>
          <a:ln w="9525">
            <a:miter lim="800000"/>
            <a:headEnd/>
            <a:tailEnd/>
          </a:ln>
          <a:scene3d>
            <a:camera prst="legacyObliqueTopRight">
              <a:rot lat="21299974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B2B2B2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120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Group 203"/>
          <p:cNvGrpSpPr>
            <a:grpSpLocks/>
          </p:cNvGrpSpPr>
          <p:nvPr/>
        </p:nvGrpSpPr>
        <p:grpSpPr bwMode="auto">
          <a:xfrm>
            <a:off x="644039" y="3082168"/>
            <a:ext cx="7432348" cy="2743174"/>
            <a:chOff x="714" y="1710"/>
            <a:chExt cx="5304" cy="1890"/>
          </a:xfrm>
        </p:grpSpPr>
        <p:sp>
          <p:nvSpPr>
            <p:cNvPr id="20" name="Freeform 52"/>
            <p:cNvSpPr>
              <a:spLocks/>
            </p:cNvSpPr>
            <p:nvPr/>
          </p:nvSpPr>
          <p:spPr bwMode="auto">
            <a:xfrm>
              <a:off x="714" y="1710"/>
              <a:ext cx="5256" cy="66"/>
            </a:xfrm>
            <a:custGeom>
              <a:avLst/>
              <a:gdLst>
                <a:gd name="T0" fmla="*/ 0 w 4797"/>
                <a:gd name="T1" fmla="*/ 23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1" name="Freeform 197"/>
            <p:cNvSpPr>
              <a:spLocks/>
            </p:cNvSpPr>
            <p:nvPr/>
          </p:nvSpPr>
          <p:spPr bwMode="auto">
            <a:xfrm>
              <a:off x="714" y="2010"/>
              <a:ext cx="5256" cy="60"/>
            </a:xfrm>
            <a:custGeom>
              <a:avLst/>
              <a:gdLst>
                <a:gd name="T0" fmla="*/ 0 w 4797"/>
                <a:gd name="T1" fmla="*/ 7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2" name="Freeform 198"/>
            <p:cNvSpPr>
              <a:spLocks/>
            </p:cNvSpPr>
            <p:nvPr/>
          </p:nvSpPr>
          <p:spPr bwMode="auto">
            <a:xfrm>
              <a:off x="714" y="2316"/>
              <a:ext cx="5256" cy="29"/>
            </a:xfrm>
            <a:custGeom>
              <a:avLst/>
              <a:gdLst>
                <a:gd name="T0" fmla="*/ 0 w 4797"/>
                <a:gd name="T1" fmla="*/ 0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3" name="Freeform 199"/>
            <p:cNvSpPr>
              <a:spLocks/>
            </p:cNvSpPr>
            <p:nvPr/>
          </p:nvSpPr>
          <p:spPr bwMode="auto">
            <a:xfrm>
              <a:off x="714" y="2610"/>
              <a:ext cx="5256" cy="84"/>
            </a:xfrm>
            <a:custGeom>
              <a:avLst/>
              <a:gdLst>
                <a:gd name="T0" fmla="*/ 0 w 4797"/>
                <a:gd name="T1" fmla="*/ 532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4" name="Freeform 200"/>
            <p:cNvSpPr>
              <a:spLocks/>
            </p:cNvSpPr>
            <p:nvPr/>
          </p:nvSpPr>
          <p:spPr bwMode="auto">
            <a:xfrm>
              <a:off x="714" y="2928"/>
              <a:ext cx="5304" cy="87"/>
            </a:xfrm>
            <a:custGeom>
              <a:avLst/>
              <a:gdLst>
                <a:gd name="T0" fmla="*/ 0 w 4797"/>
                <a:gd name="T1" fmla="*/ 841 h 72"/>
                <a:gd name="T2" fmla="*/ 397 w 4797"/>
                <a:gd name="T3" fmla="*/ 0 h 72"/>
                <a:gd name="T4" fmla="*/ 17710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Freeform 201"/>
            <p:cNvSpPr>
              <a:spLocks/>
            </p:cNvSpPr>
            <p:nvPr/>
          </p:nvSpPr>
          <p:spPr bwMode="auto">
            <a:xfrm>
              <a:off x="714" y="3240"/>
              <a:ext cx="5256" cy="66"/>
            </a:xfrm>
            <a:custGeom>
              <a:avLst/>
              <a:gdLst>
                <a:gd name="T0" fmla="*/ 0 w 4797"/>
                <a:gd name="T1" fmla="*/ 23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6" name="Freeform 202"/>
            <p:cNvSpPr>
              <a:spLocks/>
            </p:cNvSpPr>
            <p:nvPr/>
          </p:nvSpPr>
          <p:spPr bwMode="auto">
            <a:xfrm>
              <a:off x="714" y="3555"/>
              <a:ext cx="5256" cy="45"/>
            </a:xfrm>
            <a:custGeom>
              <a:avLst/>
              <a:gdLst>
                <a:gd name="T0" fmla="*/ 0 w 4797"/>
                <a:gd name="T1" fmla="*/ 1 h 72"/>
                <a:gd name="T2" fmla="*/ 350 w 4797"/>
                <a:gd name="T3" fmla="*/ 0 h 72"/>
                <a:gd name="T4" fmla="*/ 15736 w 4797"/>
                <a:gd name="T5" fmla="*/ 0 h 72"/>
                <a:gd name="T6" fmla="*/ 0 60000 65536"/>
                <a:gd name="T7" fmla="*/ 0 60000 65536"/>
                <a:gd name="T8" fmla="*/ 0 60000 65536"/>
                <a:gd name="T9" fmla="*/ 0 w 4797"/>
                <a:gd name="T10" fmla="*/ 0 h 72"/>
                <a:gd name="T11" fmla="*/ 4797 w 4797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797" h="72">
                  <a:moveTo>
                    <a:pt x="0" y="72"/>
                  </a:moveTo>
                  <a:lnTo>
                    <a:pt x="108" y="0"/>
                  </a:lnTo>
                  <a:lnTo>
                    <a:pt x="4797" y="0"/>
                  </a:lnTo>
                </a:path>
              </a:pathLst>
            </a:custGeom>
            <a:noFill/>
            <a:ln w="3175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28" name="TextBox 8"/>
          <p:cNvSpPr txBox="1">
            <a:spLocks noChangeArrowheads="1"/>
          </p:cNvSpPr>
          <p:nvPr/>
        </p:nvSpPr>
        <p:spPr bwMode="auto">
          <a:xfrm>
            <a:off x="2881" y="2755600"/>
            <a:ext cx="922132" cy="25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kumimoji="0" lang="en-US" altLang="ko-KR" sz="12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0" lang="ko-KR" altLang="en-US" sz="12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endParaRPr kumimoji="0" lang="ko-KR" altLang="en-US" sz="12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8" name="Group 233"/>
          <p:cNvGrpSpPr>
            <a:grpSpLocks/>
          </p:cNvGrpSpPr>
          <p:nvPr/>
        </p:nvGrpSpPr>
        <p:grpSpPr bwMode="auto">
          <a:xfrm>
            <a:off x="6986868" y="3757077"/>
            <a:ext cx="221192" cy="2500788"/>
            <a:chOff x="5161" y="2003"/>
            <a:chExt cx="111" cy="1895"/>
          </a:xfrm>
        </p:grpSpPr>
        <p:sp>
          <p:nvSpPr>
            <p:cNvPr id="30" name="Rectangle 66"/>
            <p:cNvSpPr>
              <a:spLocks noChangeArrowheads="1"/>
            </p:cNvSpPr>
            <p:nvPr/>
          </p:nvSpPr>
          <p:spPr bwMode="auto">
            <a:xfrm>
              <a:off x="5161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1" name="Rectangle 67"/>
            <p:cNvSpPr>
              <a:spLocks noChangeArrowheads="1"/>
            </p:cNvSpPr>
            <p:nvPr/>
          </p:nvSpPr>
          <p:spPr bwMode="auto">
            <a:xfrm>
              <a:off x="5161" y="2523"/>
              <a:ext cx="111" cy="773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2" name="Rectangle 68"/>
            <p:cNvSpPr>
              <a:spLocks noChangeArrowheads="1"/>
            </p:cNvSpPr>
            <p:nvPr/>
          </p:nvSpPr>
          <p:spPr bwMode="auto">
            <a:xfrm>
              <a:off x="5161" y="2003"/>
              <a:ext cx="111" cy="63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33" name="Rectangle 137"/>
          <p:cNvSpPr>
            <a:spLocks noChangeArrowheads="1"/>
          </p:cNvSpPr>
          <p:nvPr/>
        </p:nvSpPr>
        <p:spPr bwMode="auto">
          <a:xfrm>
            <a:off x="6988362" y="3516142"/>
            <a:ext cx="144971" cy="258352"/>
          </a:xfrm>
          <a:prstGeom prst="rect">
            <a:avLst/>
          </a:prstGeom>
          <a:gradFill rotWithShape="1">
            <a:gsLst>
              <a:gs pos="0">
                <a:schemeClr val="bg1">
                  <a:alpha val="89999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1" name="Group 165"/>
          <p:cNvGrpSpPr>
            <a:grpSpLocks/>
          </p:cNvGrpSpPr>
          <p:nvPr/>
        </p:nvGrpSpPr>
        <p:grpSpPr bwMode="auto">
          <a:xfrm>
            <a:off x="6604265" y="4154764"/>
            <a:ext cx="201089" cy="2103100"/>
            <a:chOff x="4967" y="2297"/>
            <a:chExt cx="111" cy="1601"/>
          </a:xfrm>
        </p:grpSpPr>
        <p:sp>
          <p:nvSpPr>
            <p:cNvPr id="35" name="Rectangle 69"/>
            <p:cNvSpPr>
              <a:spLocks noChangeArrowheads="1"/>
            </p:cNvSpPr>
            <p:nvPr/>
          </p:nvSpPr>
          <p:spPr bwMode="auto">
            <a:xfrm>
              <a:off x="4967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6" name="Rectangle 70"/>
            <p:cNvSpPr>
              <a:spLocks noChangeArrowheads="1"/>
            </p:cNvSpPr>
            <p:nvPr/>
          </p:nvSpPr>
          <p:spPr bwMode="auto">
            <a:xfrm>
              <a:off x="4967" y="2692"/>
              <a:ext cx="111" cy="634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7" name="Rectangle 71"/>
            <p:cNvSpPr>
              <a:spLocks noChangeArrowheads="1"/>
            </p:cNvSpPr>
            <p:nvPr/>
          </p:nvSpPr>
          <p:spPr bwMode="auto">
            <a:xfrm>
              <a:off x="4967" y="2297"/>
              <a:ext cx="111" cy="618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5" name="Group 166"/>
          <p:cNvGrpSpPr>
            <a:grpSpLocks/>
          </p:cNvGrpSpPr>
          <p:nvPr/>
        </p:nvGrpSpPr>
        <p:grpSpPr bwMode="auto">
          <a:xfrm>
            <a:off x="6221663" y="4507457"/>
            <a:ext cx="190457" cy="1750407"/>
            <a:chOff x="4694" y="2631"/>
            <a:chExt cx="111" cy="1267"/>
          </a:xfrm>
        </p:grpSpPr>
        <p:sp>
          <p:nvSpPr>
            <p:cNvPr id="40" name="Rectangle 72"/>
            <p:cNvSpPr>
              <a:spLocks noChangeArrowheads="1"/>
            </p:cNvSpPr>
            <p:nvPr/>
          </p:nvSpPr>
          <p:spPr bwMode="auto">
            <a:xfrm>
              <a:off x="4694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1" name="Rectangle 73"/>
            <p:cNvSpPr>
              <a:spLocks noChangeArrowheads="1"/>
            </p:cNvSpPr>
            <p:nvPr/>
          </p:nvSpPr>
          <p:spPr bwMode="auto">
            <a:xfrm>
              <a:off x="4694" y="2931"/>
              <a:ext cx="111" cy="634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2" name="Rectangle 74"/>
            <p:cNvSpPr>
              <a:spLocks noChangeArrowheads="1"/>
            </p:cNvSpPr>
            <p:nvPr/>
          </p:nvSpPr>
          <p:spPr bwMode="auto">
            <a:xfrm>
              <a:off x="4694" y="2631"/>
              <a:ext cx="111" cy="548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9" name="Group 86"/>
          <p:cNvGrpSpPr>
            <a:grpSpLocks/>
          </p:cNvGrpSpPr>
          <p:nvPr/>
        </p:nvGrpSpPr>
        <p:grpSpPr bwMode="auto">
          <a:xfrm>
            <a:off x="5834576" y="4831124"/>
            <a:ext cx="213571" cy="1426741"/>
            <a:chOff x="4418" y="2895"/>
            <a:chExt cx="111" cy="1003"/>
          </a:xfrm>
        </p:grpSpPr>
        <p:sp>
          <p:nvSpPr>
            <p:cNvPr id="47" name="Rectangle 75"/>
            <p:cNvSpPr>
              <a:spLocks noChangeArrowheads="1"/>
            </p:cNvSpPr>
            <p:nvPr/>
          </p:nvSpPr>
          <p:spPr bwMode="auto">
            <a:xfrm>
              <a:off x="4418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8" name="Rectangle 76"/>
            <p:cNvSpPr>
              <a:spLocks noChangeArrowheads="1"/>
            </p:cNvSpPr>
            <p:nvPr/>
          </p:nvSpPr>
          <p:spPr bwMode="auto">
            <a:xfrm>
              <a:off x="4418" y="3044"/>
              <a:ext cx="111" cy="634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9" name="Rectangle 77"/>
            <p:cNvSpPr>
              <a:spLocks noChangeArrowheads="1"/>
            </p:cNvSpPr>
            <p:nvPr/>
          </p:nvSpPr>
          <p:spPr bwMode="auto">
            <a:xfrm>
              <a:off x="4418" y="2895"/>
              <a:ext cx="111" cy="539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7" name="Group 85"/>
          <p:cNvGrpSpPr>
            <a:grpSpLocks/>
          </p:cNvGrpSpPr>
          <p:nvPr/>
        </p:nvGrpSpPr>
        <p:grpSpPr bwMode="auto">
          <a:xfrm>
            <a:off x="5450480" y="5302832"/>
            <a:ext cx="206890" cy="955031"/>
            <a:chOff x="4144" y="3123"/>
            <a:chExt cx="111" cy="775"/>
          </a:xfrm>
        </p:grpSpPr>
        <p:sp>
          <p:nvSpPr>
            <p:cNvPr id="53" name="Rectangle 78"/>
            <p:cNvSpPr>
              <a:spLocks noChangeArrowheads="1"/>
            </p:cNvSpPr>
            <p:nvPr/>
          </p:nvSpPr>
          <p:spPr bwMode="auto">
            <a:xfrm>
              <a:off x="4144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4" name="Rectangle 79"/>
            <p:cNvSpPr>
              <a:spLocks noChangeArrowheads="1"/>
            </p:cNvSpPr>
            <p:nvPr/>
          </p:nvSpPr>
          <p:spPr bwMode="auto">
            <a:xfrm>
              <a:off x="4144" y="3339"/>
              <a:ext cx="111" cy="409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5" name="Rectangle 80"/>
            <p:cNvSpPr>
              <a:spLocks noChangeArrowheads="1"/>
            </p:cNvSpPr>
            <p:nvPr/>
          </p:nvSpPr>
          <p:spPr bwMode="auto">
            <a:xfrm>
              <a:off x="4144" y="3123"/>
              <a:ext cx="111" cy="437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9" name="Group 84"/>
          <p:cNvGrpSpPr>
            <a:grpSpLocks/>
          </p:cNvGrpSpPr>
          <p:nvPr/>
        </p:nvGrpSpPr>
        <p:grpSpPr bwMode="auto">
          <a:xfrm>
            <a:off x="5063394" y="5427051"/>
            <a:ext cx="181449" cy="830814"/>
            <a:chOff x="3736" y="3292"/>
            <a:chExt cx="111" cy="606"/>
          </a:xfrm>
        </p:grpSpPr>
        <p:sp>
          <p:nvSpPr>
            <p:cNvPr id="59" name="Rectangle 81"/>
            <p:cNvSpPr>
              <a:spLocks noChangeArrowheads="1"/>
            </p:cNvSpPr>
            <p:nvPr/>
          </p:nvSpPr>
          <p:spPr bwMode="auto">
            <a:xfrm>
              <a:off x="3736" y="3702"/>
              <a:ext cx="111" cy="196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0" name="Rectangle 82"/>
            <p:cNvSpPr>
              <a:spLocks noChangeArrowheads="1"/>
            </p:cNvSpPr>
            <p:nvPr/>
          </p:nvSpPr>
          <p:spPr bwMode="auto">
            <a:xfrm>
              <a:off x="3736" y="3566"/>
              <a:ext cx="111" cy="196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1" name="Rectangle 83"/>
            <p:cNvSpPr>
              <a:spLocks noChangeArrowheads="1"/>
            </p:cNvSpPr>
            <p:nvPr/>
          </p:nvSpPr>
          <p:spPr bwMode="auto">
            <a:xfrm>
              <a:off x="3736" y="3292"/>
              <a:ext cx="111" cy="317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4" name="Group 91"/>
          <p:cNvGrpSpPr>
            <a:grpSpLocks/>
          </p:cNvGrpSpPr>
          <p:nvPr/>
        </p:nvGrpSpPr>
        <p:grpSpPr bwMode="auto">
          <a:xfrm>
            <a:off x="4673320" y="5731001"/>
            <a:ext cx="155432" cy="526863"/>
            <a:chOff x="3463" y="3535"/>
            <a:chExt cx="111" cy="363"/>
          </a:xfrm>
        </p:grpSpPr>
        <p:sp>
          <p:nvSpPr>
            <p:cNvPr id="65" name="Rectangle 88"/>
            <p:cNvSpPr>
              <a:spLocks noChangeArrowheads="1"/>
            </p:cNvSpPr>
            <p:nvPr/>
          </p:nvSpPr>
          <p:spPr bwMode="auto">
            <a:xfrm>
              <a:off x="3463" y="3793"/>
              <a:ext cx="111" cy="105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6" name="Rectangle 89"/>
            <p:cNvSpPr>
              <a:spLocks noChangeArrowheads="1"/>
            </p:cNvSpPr>
            <p:nvPr/>
          </p:nvSpPr>
          <p:spPr bwMode="auto">
            <a:xfrm>
              <a:off x="3463" y="3728"/>
              <a:ext cx="111" cy="112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7" name="Rectangle 90"/>
            <p:cNvSpPr>
              <a:spLocks noChangeArrowheads="1"/>
            </p:cNvSpPr>
            <p:nvPr/>
          </p:nvSpPr>
          <p:spPr bwMode="auto">
            <a:xfrm>
              <a:off x="3463" y="3535"/>
              <a:ext cx="111" cy="221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8" name="Group 206"/>
          <p:cNvGrpSpPr>
            <a:grpSpLocks/>
          </p:cNvGrpSpPr>
          <p:nvPr/>
        </p:nvGrpSpPr>
        <p:grpSpPr bwMode="auto">
          <a:xfrm>
            <a:off x="865231" y="3166350"/>
            <a:ext cx="3495729" cy="1171292"/>
            <a:chOff x="793" y="1768"/>
            <a:chExt cx="2495" cy="807"/>
          </a:xfrm>
        </p:grpSpPr>
        <p:sp>
          <p:nvSpPr>
            <p:cNvPr id="69" name="TextBox 34"/>
            <p:cNvSpPr txBox="1">
              <a:spLocks noChangeArrowheads="1"/>
            </p:cNvSpPr>
            <p:nvPr/>
          </p:nvSpPr>
          <p:spPr bwMode="auto">
            <a:xfrm>
              <a:off x="936" y="1768"/>
              <a:ext cx="2315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400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전력산업원천</a:t>
              </a:r>
              <a:r>
                <a:rPr kumimoji="0" lang="en-US" altLang="ko-KR" sz="1400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,</a:t>
              </a:r>
              <a:r>
                <a:rPr kumimoji="0" lang="ko-KR" altLang="en-US" sz="1400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원자력발전기술개발사업</a:t>
              </a:r>
            </a:p>
          </p:txBody>
        </p:sp>
        <p:sp>
          <p:nvSpPr>
            <p:cNvPr id="70" name="TextBox 38"/>
            <p:cNvSpPr txBox="1">
              <a:spLocks noChangeArrowheads="1"/>
            </p:cNvSpPr>
            <p:nvPr/>
          </p:nvSpPr>
          <p:spPr bwMode="auto">
            <a:xfrm>
              <a:off x="930" y="2068"/>
              <a:ext cx="235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40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신재생에너지기술개발사업</a:t>
              </a:r>
            </a:p>
          </p:txBody>
        </p:sp>
        <p:sp>
          <p:nvSpPr>
            <p:cNvPr id="71" name="TextBox 41"/>
            <p:cNvSpPr txBox="1">
              <a:spLocks noChangeArrowheads="1"/>
            </p:cNvSpPr>
            <p:nvPr/>
          </p:nvSpPr>
          <p:spPr bwMode="auto">
            <a:xfrm>
              <a:off x="930" y="2383"/>
              <a:ext cx="220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1400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에너지자원기술개발사업</a:t>
              </a:r>
            </a:p>
          </p:txBody>
        </p:sp>
        <p:sp>
          <p:nvSpPr>
            <p:cNvPr id="72" name="Rectangle 96"/>
            <p:cNvSpPr>
              <a:spLocks noChangeArrowheads="1"/>
            </p:cNvSpPr>
            <p:nvPr/>
          </p:nvSpPr>
          <p:spPr bwMode="auto">
            <a:xfrm>
              <a:off x="793" y="2429"/>
              <a:ext cx="111" cy="105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3" name="Rectangle 97"/>
            <p:cNvSpPr>
              <a:spLocks noChangeArrowheads="1"/>
            </p:cNvSpPr>
            <p:nvPr/>
          </p:nvSpPr>
          <p:spPr bwMode="auto">
            <a:xfrm>
              <a:off x="793" y="2123"/>
              <a:ext cx="111" cy="104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4" name="Rectangle 98"/>
            <p:cNvSpPr>
              <a:spLocks noChangeArrowheads="1"/>
            </p:cNvSpPr>
            <p:nvPr/>
          </p:nvSpPr>
          <p:spPr bwMode="auto">
            <a:xfrm>
              <a:off x="793" y="1818"/>
              <a:ext cx="111" cy="10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9" name="Group 162"/>
          <p:cNvGrpSpPr>
            <a:grpSpLocks/>
          </p:cNvGrpSpPr>
          <p:nvPr/>
        </p:nvGrpSpPr>
        <p:grpSpPr bwMode="auto">
          <a:xfrm>
            <a:off x="3900642" y="6018381"/>
            <a:ext cx="156927" cy="239483"/>
            <a:chOff x="3038" y="3733"/>
            <a:chExt cx="112" cy="165"/>
          </a:xfrm>
        </p:grpSpPr>
        <p:grpSp>
          <p:nvGrpSpPr>
            <p:cNvPr id="43" name="Group 100"/>
            <p:cNvGrpSpPr>
              <a:grpSpLocks/>
            </p:cNvGrpSpPr>
            <p:nvPr/>
          </p:nvGrpSpPr>
          <p:grpSpPr bwMode="auto">
            <a:xfrm>
              <a:off x="3039" y="3733"/>
              <a:ext cx="111" cy="165"/>
              <a:chOff x="3152" y="3733"/>
              <a:chExt cx="111" cy="165"/>
            </a:xfrm>
          </p:grpSpPr>
          <p:sp>
            <p:nvSpPr>
              <p:cNvPr id="78" name="Rectangle 93"/>
              <p:cNvSpPr>
                <a:spLocks noChangeArrowheads="1"/>
              </p:cNvSpPr>
              <p:nvPr/>
            </p:nvSpPr>
            <p:spPr bwMode="auto">
              <a:xfrm>
                <a:off x="3152" y="3772"/>
                <a:ext cx="111" cy="126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9" name="Rectangle 94"/>
              <p:cNvSpPr>
                <a:spLocks noChangeArrowheads="1"/>
              </p:cNvSpPr>
              <p:nvPr/>
            </p:nvSpPr>
            <p:spPr bwMode="auto">
              <a:xfrm>
                <a:off x="3152" y="3733"/>
                <a:ext cx="111" cy="47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77" name="Rectangle 145"/>
            <p:cNvSpPr>
              <a:spLocks noChangeArrowheads="1"/>
            </p:cNvSpPr>
            <p:nvPr/>
          </p:nvSpPr>
          <p:spPr bwMode="auto">
            <a:xfrm>
              <a:off x="3038" y="3741"/>
              <a:ext cx="103" cy="2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44" name="Group 161"/>
          <p:cNvGrpSpPr>
            <a:grpSpLocks/>
          </p:cNvGrpSpPr>
          <p:nvPr/>
        </p:nvGrpSpPr>
        <p:grpSpPr bwMode="auto">
          <a:xfrm>
            <a:off x="3513556" y="6048861"/>
            <a:ext cx="156926" cy="209004"/>
            <a:chOff x="2762" y="3754"/>
            <a:chExt cx="112" cy="144"/>
          </a:xfrm>
        </p:grpSpPr>
        <p:grpSp>
          <p:nvGrpSpPr>
            <p:cNvPr id="45" name="Group 105"/>
            <p:cNvGrpSpPr>
              <a:grpSpLocks/>
            </p:cNvGrpSpPr>
            <p:nvPr/>
          </p:nvGrpSpPr>
          <p:grpSpPr bwMode="auto">
            <a:xfrm>
              <a:off x="2763" y="3754"/>
              <a:ext cx="111" cy="144"/>
              <a:chOff x="2916" y="3754"/>
              <a:chExt cx="111" cy="144"/>
            </a:xfrm>
          </p:grpSpPr>
          <p:sp>
            <p:nvSpPr>
              <p:cNvPr id="83" name="Rectangle 106"/>
              <p:cNvSpPr>
                <a:spLocks noChangeArrowheads="1"/>
              </p:cNvSpPr>
              <p:nvPr/>
            </p:nvSpPr>
            <p:spPr bwMode="auto">
              <a:xfrm>
                <a:off x="2916" y="3772"/>
                <a:ext cx="111" cy="126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84" name="Rectangle 107"/>
              <p:cNvSpPr>
                <a:spLocks noChangeArrowheads="1"/>
              </p:cNvSpPr>
              <p:nvPr/>
            </p:nvSpPr>
            <p:spPr bwMode="auto">
              <a:xfrm>
                <a:off x="2916" y="3754"/>
                <a:ext cx="111" cy="47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82" name="Rectangle 146"/>
            <p:cNvSpPr>
              <a:spLocks noChangeArrowheads="1"/>
            </p:cNvSpPr>
            <p:nvPr/>
          </p:nvSpPr>
          <p:spPr bwMode="auto">
            <a:xfrm>
              <a:off x="2762" y="3761"/>
              <a:ext cx="103" cy="23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46" name="Group 160"/>
          <p:cNvGrpSpPr>
            <a:grpSpLocks/>
          </p:cNvGrpSpPr>
          <p:nvPr/>
        </p:nvGrpSpPr>
        <p:grpSpPr bwMode="auto">
          <a:xfrm>
            <a:off x="3129459" y="6088049"/>
            <a:ext cx="156927" cy="169815"/>
            <a:chOff x="2488" y="3781"/>
            <a:chExt cx="112" cy="117"/>
          </a:xfrm>
        </p:grpSpPr>
        <p:grpSp>
          <p:nvGrpSpPr>
            <p:cNvPr id="50" name="Group 110"/>
            <p:cNvGrpSpPr>
              <a:grpSpLocks/>
            </p:cNvGrpSpPr>
            <p:nvPr/>
          </p:nvGrpSpPr>
          <p:grpSpPr bwMode="auto">
            <a:xfrm>
              <a:off x="2489" y="3781"/>
              <a:ext cx="111" cy="117"/>
              <a:chOff x="2489" y="3781"/>
              <a:chExt cx="111" cy="117"/>
            </a:xfrm>
          </p:grpSpPr>
          <p:sp>
            <p:nvSpPr>
              <p:cNvPr id="88" name="Rectangle 102"/>
              <p:cNvSpPr>
                <a:spLocks noChangeArrowheads="1"/>
              </p:cNvSpPr>
              <p:nvPr/>
            </p:nvSpPr>
            <p:spPr bwMode="auto">
              <a:xfrm>
                <a:off x="2489" y="3809"/>
                <a:ext cx="111" cy="89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89" name="Rectangle 103"/>
              <p:cNvSpPr>
                <a:spLocks noChangeArrowheads="1"/>
              </p:cNvSpPr>
              <p:nvPr/>
            </p:nvSpPr>
            <p:spPr bwMode="auto">
              <a:xfrm>
                <a:off x="2489" y="3781"/>
                <a:ext cx="111" cy="44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87" name="Rectangle 147"/>
            <p:cNvSpPr>
              <a:spLocks noChangeArrowheads="1"/>
            </p:cNvSpPr>
            <p:nvPr/>
          </p:nvSpPr>
          <p:spPr bwMode="auto">
            <a:xfrm>
              <a:off x="2488" y="3789"/>
              <a:ext cx="103" cy="23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51" name="Group 159"/>
          <p:cNvGrpSpPr>
            <a:grpSpLocks/>
          </p:cNvGrpSpPr>
          <p:nvPr/>
        </p:nvGrpSpPr>
        <p:grpSpPr bwMode="auto">
          <a:xfrm>
            <a:off x="2745363" y="6073535"/>
            <a:ext cx="155432" cy="184329"/>
            <a:chOff x="2214" y="3771"/>
            <a:chExt cx="111" cy="127"/>
          </a:xfrm>
        </p:grpSpPr>
        <p:grpSp>
          <p:nvGrpSpPr>
            <p:cNvPr id="52" name="Group 111"/>
            <p:cNvGrpSpPr>
              <a:grpSpLocks/>
            </p:cNvGrpSpPr>
            <p:nvPr/>
          </p:nvGrpSpPr>
          <p:grpSpPr bwMode="auto">
            <a:xfrm>
              <a:off x="2214" y="3771"/>
              <a:ext cx="111" cy="127"/>
              <a:chOff x="2245" y="3771"/>
              <a:chExt cx="111" cy="127"/>
            </a:xfrm>
          </p:grpSpPr>
          <p:sp>
            <p:nvSpPr>
              <p:cNvPr id="93" name="Rectangle 108"/>
              <p:cNvSpPr>
                <a:spLocks noChangeArrowheads="1"/>
              </p:cNvSpPr>
              <p:nvPr/>
            </p:nvSpPr>
            <p:spPr bwMode="auto">
              <a:xfrm>
                <a:off x="2245" y="3809"/>
                <a:ext cx="111" cy="89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94" name="Rectangle 109"/>
              <p:cNvSpPr>
                <a:spLocks noChangeArrowheads="1"/>
              </p:cNvSpPr>
              <p:nvPr/>
            </p:nvSpPr>
            <p:spPr bwMode="auto">
              <a:xfrm>
                <a:off x="2245" y="3771"/>
                <a:ext cx="111" cy="39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92" name="Rectangle 148"/>
            <p:cNvSpPr>
              <a:spLocks noChangeArrowheads="1"/>
            </p:cNvSpPr>
            <p:nvPr/>
          </p:nvSpPr>
          <p:spPr bwMode="auto">
            <a:xfrm>
              <a:off x="2214" y="3775"/>
              <a:ext cx="104" cy="23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56" name="Group 158"/>
          <p:cNvGrpSpPr>
            <a:grpSpLocks/>
          </p:cNvGrpSpPr>
          <p:nvPr/>
        </p:nvGrpSpPr>
        <p:grpSpPr bwMode="auto">
          <a:xfrm>
            <a:off x="2356782" y="6111272"/>
            <a:ext cx="155432" cy="146592"/>
            <a:chOff x="1937" y="3797"/>
            <a:chExt cx="111" cy="101"/>
          </a:xfrm>
        </p:grpSpPr>
        <p:grpSp>
          <p:nvGrpSpPr>
            <p:cNvPr id="57" name="Group 115"/>
            <p:cNvGrpSpPr>
              <a:grpSpLocks/>
            </p:cNvGrpSpPr>
            <p:nvPr/>
          </p:nvGrpSpPr>
          <p:grpSpPr bwMode="auto">
            <a:xfrm>
              <a:off x="1937" y="3797"/>
              <a:ext cx="111" cy="101"/>
              <a:chOff x="2085" y="3797"/>
              <a:chExt cx="111" cy="101"/>
            </a:xfrm>
          </p:grpSpPr>
          <p:sp>
            <p:nvSpPr>
              <p:cNvPr id="98" name="Rectangle 113"/>
              <p:cNvSpPr>
                <a:spLocks noChangeArrowheads="1"/>
              </p:cNvSpPr>
              <p:nvPr/>
            </p:nvSpPr>
            <p:spPr bwMode="auto">
              <a:xfrm>
                <a:off x="2085" y="3809"/>
                <a:ext cx="111" cy="89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99" name="Rectangle 114"/>
              <p:cNvSpPr>
                <a:spLocks noChangeArrowheads="1"/>
              </p:cNvSpPr>
              <p:nvPr/>
            </p:nvSpPr>
            <p:spPr bwMode="auto">
              <a:xfrm>
                <a:off x="2085" y="3797"/>
                <a:ext cx="111" cy="36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97" name="Rectangle 149"/>
            <p:cNvSpPr>
              <a:spLocks noChangeArrowheads="1"/>
            </p:cNvSpPr>
            <p:nvPr/>
          </p:nvSpPr>
          <p:spPr bwMode="auto">
            <a:xfrm>
              <a:off x="1938" y="3801"/>
              <a:ext cx="102" cy="18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58" name="Group 157"/>
          <p:cNvGrpSpPr>
            <a:grpSpLocks/>
          </p:cNvGrpSpPr>
          <p:nvPr/>
        </p:nvGrpSpPr>
        <p:grpSpPr bwMode="auto">
          <a:xfrm>
            <a:off x="1969696" y="6131592"/>
            <a:ext cx="156927" cy="126273"/>
            <a:chOff x="1660" y="3811"/>
            <a:chExt cx="112" cy="87"/>
          </a:xfrm>
        </p:grpSpPr>
        <p:grpSp>
          <p:nvGrpSpPr>
            <p:cNvPr id="62" name="Group 119"/>
            <p:cNvGrpSpPr>
              <a:grpSpLocks/>
            </p:cNvGrpSpPr>
            <p:nvPr/>
          </p:nvGrpSpPr>
          <p:grpSpPr bwMode="auto">
            <a:xfrm>
              <a:off x="1661" y="3811"/>
              <a:ext cx="111" cy="87"/>
              <a:chOff x="1697" y="3811"/>
              <a:chExt cx="111" cy="87"/>
            </a:xfrm>
          </p:grpSpPr>
          <p:sp>
            <p:nvSpPr>
              <p:cNvPr id="103" name="Rectangle 117"/>
              <p:cNvSpPr>
                <a:spLocks noChangeArrowheads="1"/>
              </p:cNvSpPr>
              <p:nvPr/>
            </p:nvSpPr>
            <p:spPr bwMode="auto">
              <a:xfrm>
                <a:off x="1697" y="3826"/>
                <a:ext cx="111" cy="72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04" name="Rectangle 118"/>
              <p:cNvSpPr>
                <a:spLocks noChangeArrowheads="1"/>
              </p:cNvSpPr>
              <p:nvPr/>
            </p:nvSpPr>
            <p:spPr bwMode="auto">
              <a:xfrm>
                <a:off x="1697" y="3811"/>
                <a:ext cx="111" cy="34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102" name="Rectangle 150"/>
            <p:cNvSpPr>
              <a:spLocks noChangeArrowheads="1"/>
            </p:cNvSpPr>
            <p:nvPr/>
          </p:nvSpPr>
          <p:spPr bwMode="auto">
            <a:xfrm>
              <a:off x="1660" y="3819"/>
              <a:ext cx="103" cy="18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63" name="Group 156"/>
          <p:cNvGrpSpPr>
            <a:grpSpLocks/>
          </p:cNvGrpSpPr>
          <p:nvPr/>
        </p:nvGrpSpPr>
        <p:grpSpPr bwMode="auto">
          <a:xfrm>
            <a:off x="1584105" y="6151912"/>
            <a:ext cx="155432" cy="105953"/>
            <a:chOff x="1385" y="3825"/>
            <a:chExt cx="111" cy="73"/>
          </a:xfrm>
        </p:grpSpPr>
        <p:grpSp>
          <p:nvGrpSpPr>
            <p:cNvPr id="64" name="Group 130"/>
            <p:cNvGrpSpPr>
              <a:grpSpLocks/>
            </p:cNvGrpSpPr>
            <p:nvPr/>
          </p:nvGrpSpPr>
          <p:grpSpPr bwMode="auto">
            <a:xfrm>
              <a:off x="1385" y="3825"/>
              <a:ext cx="111" cy="73"/>
              <a:chOff x="1385" y="3825"/>
              <a:chExt cx="111" cy="73"/>
            </a:xfrm>
          </p:grpSpPr>
          <p:sp>
            <p:nvSpPr>
              <p:cNvPr id="108" name="Rectangle 121"/>
              <p:cNvSpPr>
                <a:spLocks noChangeArrowheads="1"/>
              </p:cNvSpPr>
              <p:nvPr/>
            </p:nvSpPr>
            <p:spPr bwMode="auto">
              <a:xfrm>
                <a:off x="1385" y="3838"/>
                <a:ext cx="111" cy="60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09" name="Rectangle 122"/>
              <p:cNvSpPr>
                <a:spLocks noChangeArrowheads="1"/>
              </p:cNvSpPr>
              <p:nvPr/>
            </p:nvSpPr>
            <p:spPr bwMode="auto">
              <a:xfrm>
                <a:off x="1385" y="3825"/>
                <a:ext cx="111" cy="27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107" name="Rectangle 151"/>
            <p:cNvSpPr>
              <a:spLocks noChangeArrowheads="1"/>
            </p:cNvSpPr>
            <p:nvPr/>
          </p:nvSpPr>
          <p:spPr bwMode="auto">
            <a:xfrm>
              <a:off x="1386" y="3829"/>
              <a:ext cx="102" cy="9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9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68" name="Group 155"/>
          <p:cNvGrpSpPr>
            <a:grpSpLocks/>
          </p:cNvGrpSpPr>
          <p:nvPr/>
        </p:nvGrpSpPr>
        <p:grpSpPr bwMode="auto">
          <a:xfrm>
            <a:off x="1194030" y="6194002"/>
            <a:ext cx="155432" cy="63862"/>
            <a:chOff x="1107" y="3854"/>
            <a:chExt cx="111" cy="44"/>
          </a:xfrm>
        </p:grpSpPr>
        <p:grpSp>
          <p:nvGrpSpPr>
            <p:cNvPr id="75" name="Group 131"/>
            <p:cNvGrpSpPr>
              <a:grpSpLocks/>
            </p:cNvGrpSpPr>
            <p:nvPr/>
          </p:nvGrpSpPr>
          <p:grpSpPr bwMode="auto">
            <a:xfrm>
              <a:off x="1107" y="3854"/>
              <a:ext cx="111" cy="44"/>
              <a:chOff x="1181" y="3851"/>
              <a:chExt cx="111" cy="47"/>
            </a:xfrm>
          </p:grpSpPr>
          <p:sp>
            <p:nvSpPr>
              <p:cNvPr id="113" name="Rectangle 128"/>
              <p:cNvSpPr>
                <a:spLocks noChangeArrowheads="1"/>
              </p:cNvSpPr>
              <p:nvPr/>
            </p:nvSpPr>
            <p:spPr bwMode="auto">
              <a:xfrm>
                <a:off x="1181" y="3854"/>
                <a:ext cx="111" cy="44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14" name="Rectangle 129"/>
              <p:cNvSpPr>
                <a:spLocks noChangeArrowheads="1"/>
              </p:cNvSpPr>
              <p:nvPr/>
            </p:nvSpPr>
            <p:spPr bwMode="auto">
              <a:xfrm>
                <a:off x="1181" y="3851"/>
                <a:ext cx="111" cy="25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112" name="Rectangle 152"/>
            <p:cNvSpPr>
              <a:spLocks noChangeArrowheads="1"/>
            </p:cNvSpPr>
            <p:nvPr/>
          </p:nvSpPr>
          <p:spPr bwMode="auto">
            <a:xfrm>
              <a:off x="1108" y="3859"/>
              <a:ext cx="102" cy="9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76" name="Group 154"/>
          <p:cNvGrpSpPr>
            <a:grpSpLocks/>
          </p:cNvGrpSpPr>
          <p:nvPr/>
        </p:nvGrpSpPr>
        <p:grpSpPr bwMode="auto">
          <a:xfrm>
            <a:off x="809933" y="6220128"/>
            <a:ext cx="155432" cy="39189"/>
            <a:chOff x="833" y="3872"/>
            <a:chExt cx="111" cy="27"/>
          </a:xfrm>
        </p:grpSpPr>
        <p:grpSp>
          <p:nvGrpSpPr>
            <p:cNvPr id="80" name="Group 135"/>
            <p:cNvGrpSpPr>
              <a:grpSpLocks/>
            </p:cNvGrpSpPr>
            <p:nvPr/>
          </p:nvGrpSpPr>
          <p:grpSpPr bwMode="auto">
            <a:xfrm>
              <a:off x="833" y="3872"/>
              <a:ext cx="111" cy="27"/>
              <a:chOff x="721" y="3872"/>
              <a:chExt cx="111" cy="27"/>
            </a:xfrm>
          </p:grpSpPr>
          <p:sp>
            <p:nvSpPr>
              <p:cNvPr id="118" name="Rectangle 133"/>
              <p:cNvSpPr>
                <a:spLocks noChangeArrowheads="1"/>
              </p:cNvSpPr>
              <p:nvPr/>
            </p:nvSpPr>
            <p:spPr bwMode="auto">
              <a:xfrm>
                <a:off x="721" y="3876"/>
                <a:ext cx="111" cy="23"/>
              </a:xfrm>
              <a:prstGeom prst="rect">
                <a:avLst/>
              </a:prstGeom>
              <a:solidFill>
                <a:srgbClr val="00FF00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3" dir="l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FF00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 sz="120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119" name="Rectangle 134"/>
              <p:cNvSpPr>
                <a:spLocks noChangeArrowheads="1"/>
              </p:cNvSpPr>
              <p:nvPr/>
            </p:nvSpPr>
            <p:spPr bwMode="auto">
              <a:xfrm>
                <a:off x="721" y="3872"/>
                <a:ext cx="111" cy="16"/>
              </a:xfrm>
              <a:prstGeom prst="rect">
                <a:avLst/>
              </a:prstGeom>
              <a:solidFill>
                <a:srgbClr val="0099FF"/>
              </a:solidFill>
              <a:ln w="9525">
                <a:miter lim="800000"/>
                <a:headEnd/>
                <a:tailEnd/>
              </a:ln>
              <a:scene3d>
                <a:camera prst="legacyObliqueTopRight"/>
                <a:lightRig rig="legacyFlat4" dir="t"/>
              </a:scene3d>
              <a:sp3d extrusionH="125400" prstMaterial="legacyMatte">
                <a:bevelT w="13500" h="13500" prst="angle"/>
                <a:bevelB w="13500" h="13500" prst="angle"/>
                <a:extrusionClr>
                  <a:srgbClr val="0099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kumimoji="0" lang="ko-KR" altLang="en-US" sz="120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117" name="Rectangle 153"/>
            <p:cNvSpPr>
              <a:spLocks noChangeArrowheads="1"/>
            </p:cNvSpPr>
            <p:nvPr/>
          </p:nvSpPr>
          <p:spPr bwMode="auto">
            <a:xfrm>
              <a:off x="834" y="3875"/>
              <a:ext cx="102" cy="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2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0" name="Text Box 171"/>
          <p:cNvSpPr txBox="1">
            <a:spLocks noChangeArrowheads="1"/>
          </p:cNvSpPr>
          <p:nvPr/>
        </p:nvSpPr>
        <p:spPr bwMode="auto">
          <a:xfrm>
            <a:off x="994415" y="6395224"/>
            <a:ext cx="336272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1992</a:t>
            </a:r>
          </a:p>
        </p:txBody>
      </p:sp>
      <p:sp>
        <p:nvSpPr>
          <p:cNvPr id="121" name="Text Box 174"/>
          <p:cNvSpPr txBox="1">
            <a:spLocks noChangeArrowheads="1"/>
          </p:cNvSpPr>
          <p:nvPr/>
        </p:nvSpPr>
        <p:spPr bwMode="auto">
          <a:xfrm>
            <a:off x="1770082" y="6395224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1994</a:t>
            </a:r>
          </a:p>
        </p:txBody>
      </p:sp>
      <p:sp>
        <p:nvSpPr>
          <p:cNvPr id="122" name="Text Box 176"/>
          <p:cNvSpPr txBox="1">
            <a:spLocks noChangeArrowheads="1"/>
          </p:cNvSpPr>
          <p:nvPr/>
        </p:nvSpPr>
        <p:spPr bwMode="auto">
          <a:xfrm>
            <a:off x="2544254" y="6395224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1996</a:t>
            </a:r>
          </a:p>
        </p:txBody>
      </p:sp>
      <p:sp>
        <p:nvSpPr>
          <p:cNvPr id="123" name="Text Box 178"/>
          <p:cNvSpPr txBox="1">
            <a:spLocks noChangeArrowheads="1"/>
          </p:cNvSpPr>
          <p:nvPr/>
        </p:nvSpPr>
        <p:spPr bwMode="auto">
          <a:xfrm>
            <a:off x="3321415" y="6395224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1998</a:t>
            </a:r>
          </a:p>
        </p:txBody>
      </p:sp>
      <p:sp>
        <p:nvSpPr>
          <p:cNvPr id="124" name="Text Box 180"/>
          <p:cNvSpPr txBox="1">
            <a:spLocks noChangeArrowheads="1"/>
          </p:cNvSpPr>
          <p:nvPr/>
        </p:nvSpPr>
        <p:spPr bwMode="auto">
          <a:xfrm>
            <a:off x="4095586" y="6395224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2000</a:t>
            </a:r>
          </a:p>
        </p:txBody>
      </p:sp>
      <p:sp>
        <p:nvSpPr>
          <p:cNvPr id="126" name="Text Box 184"/>
          <p:cNvSpPr txBox="1">
            <a:spLocks noChangeArrowheads="1"/>
          </p:cNvSpPr>
          <p:nvPr/>
        </p:nvSpPr>
        <p:spPr bwMode="auto">
          <a:xfrm>
            <a:off x="5354485" y="6402179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2004</a:t>
            </a:r>
          </a:p>
        </p:txBody>
      </p:sp>
      <p:sp>
        <p:nvSpPr>
          <p:cNvPr id="127" name="Text Box 186"/>
          <p:cNvSpPr txBox="1">
            <a:spLocks noChangeArrowheads="1"/>
          </p:cNvSpPr>
          <p:nvPr/>
        </p:nvSpPr>
        <p:spPr bwMode="auto">
          <a:xfrm>
            <a:off x="6167982" y="6395224"/>
            <a:ext cx="336272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2006</a:t>
            </a:r>
          </a:p>
        </p:txBody>
      </p:sp>
      <p:sp>
        <p:nvSpPr>
          <p:cNvPr id="128" name="Text Box 189"/>
          <p:cNvSpPr txBox="1">
            <a:spLocks noChangeArrowheads="1"/>
          </p:cNvSpPr>
          <p:nvPr/>
        </p:nvSpPr>
        <p:spPr bwMode="auto">
          <a:xfrm>
            <a:off x="203149" y="3098134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7,000</a:t>
            </a:r>
          </a:p>
        </p:txBody>
      </p:sp>
      <p:sp>
        <p:nvSpPr>
          <p:cNvPr id="129" name="Text Box 190"/>
          <p:cNvSpPr txBox="1">
            <a:spLocks noChangeArrowheads="1"/>
          </p:cNvSpPr>
          <p:nvPr/>
        </p:nvSpPr>
        <p:spPr bwMode="auto">
          <a:xfrm>
            <a:off x="203149" y="3543718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6,000</a:t>
            </a:r>
          </a:p>
        </p:txBody>
      </p:sp>
      <p:sp>
        <p:nvSpPr>
          <p:cNvPr id="130" name="Text Box 191"/>
          <p:cNvSpPr txBox="1">
            <a:spLocks noChangeArrowheads="1"/>
          </p:cNvSpPr>
          <p:nvPr/>
        </p:nvSpPr>
        <p:spPr bwMode="auto">
          <a:xfrm>
            <a:off x="203149" y="3990754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5,000</a:t>
            </a:r>
          </a:p>
        </p:txBody>
      </p:sp>
      <p:sp>
        <p:nvSpPr>
          <p:cNvPr id="131" name="Text Box 192"/>
          <p:cNvSpPr txBox="1">
            <a:spLocks noChangeArrowheads="1"/>
          </p:cNvSpPr>
          <p:nvPr/>
        </p:nvSpPr>
        <p:spPr bwMode="auto">
          <a:xfrm>
            <a:off x="203149" y="4437790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4,000</a:t>
            </a:r>
          </a:p>
        </p:txBody>
      </p:sp>
      <p:sp>
        <p:nvSpPr>
          <p:cNvPr id="132" name="Text Box 193"/>
          <p:cNvSpPr txBox="1">
            <a:spLocks noChangeArrowheads="1"/>
          </p:cNvSpPr>
          <p:nvPr/>
        </p:nvSpPr>
        <p:spPr bwMode="auto">
          <a:xfrm>
            <a:off x="203149" y="4883375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3,000</a:t>
            </a:r>
          </a:p>
        </p:txBody>
      </p:sp>
      <p:sp>
        <p:nvSpPr>
          <p:cNvPr id="133" name="Text Box 194"/>
          <p:cNvSpPr txBox="1">
            <a:spLocks noChangeArrowheads="1"/>
          </p:cNvSpPr>
          <p:nvPr/>
        </p:nvSpPr>
        <p:spPr bwMode="auto">
          <a:xfrm>
            <a:off x="203149" y="5330411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2,000</a:t>
            </a:r>
          </a:p>
        </p:txBody>
      </p:sp>
      <p:sp>
        <p:nvSpPr>
          <p:cNvPr id="134" name="Text Box 195"/>
          <p:cNvSpPr txBox="1">
            <a:spLocks noChangeArrowheads="1"/>
          </p:cNvSpPr>
          <p:nvPr/>
        </p:nvSpPr>
        <p:spPr bwMode="auto">
          <a:xfrm>
            <a:off x="203149" y="5777446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1,000</a:t>
            </a:r>
          </a:p>
        </p:txBody>
      </p:sp>
      <p:sp>
        <p:nvSpPr>
          <p:cNvPr id="135" name="Text Box 196"/>
          <p:cNvSpPr txBox="1">
            <a:spLocks noChangeArrowheads="1"/>
          </p:cNvSpPr>
          <p:nvPr/>
        </p:nvSpPr>
        <p:spPr bwMode="auto">
          <a:xfrm>
            <a:off x="113477" y="6154814"/>
            <a:ext cx="449857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</a:p>
        </p:txBody>
      </p:sp>
      <p:grpSp>
        <p:nvGrpSpPr>
          <p:cNvPr id="81" name="Group 215"/>
          <p:cNvGrpSpPr>
            <a:grpSpLocks/>
          </p:cNvGrpSpPr>
          <p:nvPr/>
        </p:nvGrpSpPr>
        <p:grpSpPr bwMode="auto">
          <a:xfrm>
            <a:off x="4278761" y="5940005"/>
            <a:ext cx="155432" cy="317859"/>
            <a:chOff x="3439" y="5971"/>
            <a:chExt cx="111" cy="219"/>
          </a:xfrm>
        </p:grpSpPr>
        <p:sp>
          <p:nvSpPr>
            <p:cNvPr id="137" name="Rectangle 216"/>
            <p:cNvSpPr>
              <a:spLocks noChangeArrowheads="1"/>
            </p:cNvSpPr>
            <p:nvPr/>
          </p:nvSpPr>
          <p:spPr bwMode="auto">
            <a:xfrm>
              <a:off x="3439" y="6085"/>
              <a:ext cx="111" cy="105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8" name="Rectangle 217"/>
            <p:cNvSpPr>
              <a:spLocks noChangeArrowheads="1"/>
            </p:cNvSpPr>
            <p:nvPr/>
          </p:nvSpPr>
          <p:spPr bwMode="auto">
            <a:xfrm>
              <a:off x="3439" y="6020"/>
              <a:ext cx="111" cy="98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9" name="Rectangle 218"/>
            <p:cNvSpPr>
              <a:spLocks noChangeArrowheads="1"/>
            </p:cNvSpPr>
            <p:nvPr/>
          </p:nvSpPr>
          <p:spPr bwMode="auto">
            <a:xfrm>
              <a:off x="3439" y="5971"/>
              <a:ext cx="111" cy="68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41" name="Text Box 220"/>
          <p:cNvSpPr txBox="1">
            <a:spLocks noChangeArrowheads="1"/>
          </p:cNvSpPr>
          <p:nvPr/>
        </p:nvSpPr>
        <p:spPr bwMode="auto">
          <a:xfrm>
            <a:off x="832351" y="5963228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70</a:t>
            </a:r>
          </a:p>
        </p:txBody>
      </p:sp>
      <p:sp>
        <p:nvSpPr>
          <p:cNvPr id="142" name="Text Box 221"/>
          <p:cNvSpPr txBox="1">
            <a:spLocks noChangeArrowheads="1"/>
          </p:cNvSpPr>
          <p:nvPr/>
        </p:nvSpPr>
        <p:spPr bwMode="auto">
          <a:xfrm>
            <a:off x="1564676" y="5902268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220</a:t>
            </a:r>
          </a:p>
        </p:txBody>
      </p:sp>
      <p:sp>
        <p:nvSpPr>
          <p:cNvPr id="143" name="Text Box 222"/>
          <p:cNvSpPr txBox="1">
            <a:spLocks noChangeArrowheads="1"/>
          </p:cNvSpPr>
          <p:nvPr/>
        </p:nvSpPr>
        <p:spPr bwMode="auto">
          <a:xfrm>
            <a:off x="2337353" y="5867434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320</a:t>
            </a:r>
          </a:p>
        </p:txBody>
      </p:sp>
      <p:sp>
        <p:nvSpPr>
          <p:cNvPr id="144" name="Text Box 223"/>
          <p:cNvSpPr txBox="1">
            <a:spLocks noChangeArrowheads="1"/>
          </p:cNvSpPr>
          <p:nvPr/>
        </p:nvSpPr>
        <p:spPr bwMode="auto">
          <a:xfrm>
            <a:off x="3111525" y="5832600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380</a:t>
            </a:r>
          </a:p>
        </p:txBody>
      </p:sp>
      <p:sp>
        <p:nvSpPr>
          <p:cNvPr id="145" name="Text Box 224"/>
          <p:cNvSpPr txBox="1">
            <a:spLocks noChangeArrowheads="1"/>
          </p:cNvSpPr>
          <p:nvPr/>
        </p:nvSpPr>
        <p:spPr bwMode="auto">
          <a:xfrm>
            <a:off x="3876729" y="5762932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530</a:t>
            </a:r>
          </a:p>
        </p:txBody>
      </p:sp>
      <p:sp>
        <p:nvSpPr>
          <p:cNvPr id="146" name="Text Box 225"/>
          <p:cNvSpPr txBox="1">
            <a:spLocks noChangeArrowheads="1"/>
          </p:cNvSpPr>
          <p:nvPr/>
        </p:nvSpPr>
        <p:spPr bwMode="auto">
          <a:xfrm>
            <a:off x="4254848" y="5675847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700</a:t>
            </a:r>
          </a:p>
        </p:txBody>
      </p:sp>
      <p:sp>
        <p:nvSpPr>
          <p:cNvPr id="147" name="Text Box 226"/>
          <p:cNvSpPr txBox="1">
            <a:spLocks noChangeArrowheads="1"/>
          </p:cNvSpPr>
          <p:nvPr/>
        </p:nvSpPr>
        <p:spPr bwMode="auto">
          <a:xfrm>
            <a:off x="4637451" y="5487163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1,180</a:t>
            </a:r>
          </a:p>
        </p:txBody>
      </p:sp>
      <p:sp>
        <p:nvSpPr>
          <p:cNvPr id="148" name="Text Box 227"/>
          <p:cNvSpPr txBox="1">
            <a:spLocks noChangeArrowheads="1"/>
          </p:cNvSpPr>
          <p:nvPr/>
        </p:nvSpPr>
        <p:spPr bwMode="auto">
          <a:xfrm>
            <a:off x="5024536" y="5161472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1,970</a:t>
            </a:r>
          </a:p>
        </p:txBody>
      </p:sp>
      <p:sp>
        <p:nvSpPr>
          <p:cNvPr id="149" name="Text Box 228"/>
          <p:cNvSpPr txBox="1">
            <a:spLocks noChangeArrowheads="1"/>
          </p:cNvSpPr>
          <p:nvPr/>
        </p:nvSpPr>
        <p:spPr bwMode="auto">
          <a:xfrm>
            <a:off x="5435535" y="5029802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2,140</a:t>
            </a:r>
          </a:p>
        </p:txBody>
      </p:sp>
      <p:sp>
        <p:nvSpPr>
          <p:cNvPr id="150" name="Text Box 229"/>
          <p:cNvSpPr txBox="1">
            <a:spLocks noChangeArrowheads="1"/>
          </p:cNvSpPr>
          <p:nvPr/>
        </p:nvSpPr>
        <p:spPr bwMode="auto">
          <a:xfrm>
            <a:off x="5815148" y="4634790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2,853</a:t>
            </a:r>
          </a:p>
        </p:txBody>
      </p:sp>
      <p:sp>
        <p:nvSpPr>
          <p:cNvPr id="151" name="Text Box 230"/>
          <p:cNvSpPr txBox="1">
            <a:spLocks noChangeArrowheads="1"/>
          </p:cNvSpPr>
          <p:nvPr/>
        </p:nvSpPr>
        <p:spPr bwMode="auto">
          <a:xfrm>
            <a:off x="6193267" y="4154764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3,568</a:t>
            </a:r>
          </a:p>
        </p:txBody>
      </p:sp>
      <p:sp>
        <p:nvSpPr>
          <p:cNvPr id="152" name="Text Box 231"/>
          <p:cNvSpPr txBox="1">
            <a:spLocks noChangeArrowheads="1"/>
          </p:cNvSpPr>
          <p:nvPr/>
        </p:nvSpPr>
        <p:spPr bwMode="auto">
          <a:xfrm>
            <a:off x="6596308" y="3841751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4,337</a:t>
            </a:r>
          </a:p>
        </p:txBody>
      </p:sp>
      <p:sp>
        <p:nvSpPr>
          <p:cNvPr id="153" name="Text Box 232"/>
          <p:cNvSpPr txBox="1">
            <a:spLocks noChangeArrowheads="1"/>
          </p:cNvSpPr>
          <p:nvPr/>
        </p:nvSpPr>
        <p:spPr bwMode="auto">
          <a:xfrm>
            <a:off x="6958471" y="3515590"/>
            <a:ext cx="249589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5,621</a:t>
            </a:r>
          </a:p>
        </p:txBody>
      </p:sp>
      <p:grpSp>
        <p:nvGrpSpPr>
          <p:cNvPr id="85" name="Group 233"/>
          <p:cNvGrpSpPr>
            <a:grpSpLocks/>
          </p:cNvGrpSpPr>
          <p:nvPr/>
        </p:nvGrpSpPr>
        <p:grpSpPr bwMode="auto">
          <a:xfrm>
            <a:off x="7336591" y="3275207"/>
            <a:ext cx="249588" cy="2949275"/>
            <a:chOff x="5161" y="2003"/>
            <a:chExt cx="111" cy="1895"/>
          </a:xfrm>
        </p:grpSpPr>
        <p:sp>
          <p:nvSpPr>
            <p:cNvPr id="155" name="Rectangle 66"/>
            <p:cNvSpPr>
              <a:spLocks noChangeArrowheads="1"/>
            </p:cNvSpPr>
            <p:nvPr/>
          </p:nvSpPr>
          <p:spPr bwMode="auto">
            <a:xfrm>
              <a:off x="5161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56" name="Rectangle 67"/>
            <p:cNvSpPr>
              <a:spLocks noChangeArrowheads="1"/>
            </p:cNvSpPr>
            <p:nvPr/>
          </p:nvSpPr>
          <p:spPr bwMode="auto">
            <a:xfrm>
              <a:off x="5161" y="2523"/>
              <a:ext cx="111" cy="773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57" name="Rectangle 68"/>
            <p:cNvSpPr>
              <a:spLocks noChangeArrowheads="1"/>
            </p:cNvSpPr>
            <p:nvPr/>
          </p:nvSpPr>
          <p:spPr bwMode="auto">
            <a:xfrm>
              <a:off x="5161" y="2003"/>
              <a:ext cx="111" cy="63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86" name="Group 233"/>
          <p:cNvGrpSpPr>
            <a:grpSpLocks/>
          </p:cNvGrpSpPr>
          <p:nvPr/>
        </p:nvGrpSpPr>
        <p:grpSpPr bwMode="auto">
          <a:xfrm>
            <a:off x="7740115" y="2852135"/>
            <a:ext cx="269011" cy="3372347"/>
            <a:chOff x="5161" y="2003"/>
            <a:chExt cx="111" cy="1895"/>
          </a:xfrm>
        </p:grpSpPr>
        <p:sp>
          <p:nvSpPr>
            <p:cNvPr id="159" name="Rectangle 66"/>
            <p:cNvSpPr>
              <a:spLocks noChangeArrowheads="1"/>
            </p:cNvSpPr>
            <p:nvPr/>
          </p:nvSpPr>
          <p:spPr bwMode="auto">
            <a:xfrm>
              <a:off x="5161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60" name="Rectangle 67"/>
            <p:cNvSpPr>
              <a:spLocks noChangeArrowheads="1"/>
            </p:cNvSpPr>
            <p:nvPr/>
          </p:nvSpPr>
          <p:spPr bwMode="auto">
            <a:xfrm>
              <a:off x="5161" y="2523"/>
              <a:ext cx="111" cy="773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61" name="Rectangle 68"/>
            <p:cNvSpPr>
              <a:spLocks noChangeArrowheads="1"/>
            </p:cNvSpPr>
            <p:nvPr/>
          </p:nvSpPr>
          <p:spPr bwMode="auto">
            <a:xfrm>
              <a:off x="5161" y="2003"/>
              <a:ext cx="111" cy="63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64" name="Text Box 232"/>
          <p:cNvSpPr txBox="1">
            <a:spLocks noChangeArrowheads="1"/>
          </p:cNvSpPr>
          <p:nvPr/>
        </p:nvSpPr>
        <p:spPr bwMode="auto">
          <a:xfrm>
            <a:off x="7336590" y="2988908"/>
            <a:ext cx="249588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6,404</a:t>
            </a:r>
          </a:p>
        </p:txBody>
      </p:sp>
      <p:sp>
        <p:nvSpPr>
          <p:cNvPr id="165" name="Text Box 232"/>
          <p:cNvSpPr txBox="1">
            <a:spLocks noChangeArrowheads="1"/>
          </p:cNvSpPr>
          <p:nvPr/>
        </p:nvSpPr>
        <p:spPr bwMode="auto">
          <a:xfrm>
            <a:off x="7740116" y="2590880"/>
            <a:ext cx="327304" cy="2612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7,645</a:t>
            </a:r>
          </a:p>
        </p:txBody>
      </p:sp>
      <p:grpSp>
        <p:nvGrpSpPr>
          <p:cNvPr id="90" name="Group 233"/>
          <p:cNvGrpSpPr>
            <a:grpSpLocks/>
          </p:cNvGrpSpPr>
          <p:nvPr/>
        </p:nvGrpSpPr>
        <p:grpSpPr bwMode="auto">
          <a:xfrm>
            <a:off x="8201724" y="2654630"/>
            <a:ext cx="201762" cy="3557191"/>
            <a:chOff x="5161" y="2003"/>
            <a:chExt cx="111" cy="1895"/>
          </a:xfrm>
        </p:grpSpPr>
        <p:sp>
          <p:nvSpPr>
            <p:cNvPr id="169" name="Rectangle 66"/>
            <p:cNvSpPr>
              <a:spLocks noChangeArrowheads="1"/>
            </p:cNvSpPr>
            <p:nvPr/>
          </p:nvSpPr>
          <p:spPr bwMode="auto">
            <a:xfrm>
              <a:off x="5161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0" name="Rectangle 67"/>
            <p:cNvSpPr>
              <a:spLocks noChangeArrowheads="1"/>
            </p:cNvSpPr>
            <p:nvPr/>
          </p:nvSpPr>
          <p:spPr bwMode="auto">
            <a:xfrm>
              <a:off x="5161" y="2523"/>
              <a:ext cx="111" cy="773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1" name="Rectangle 68"/>
            <p:cNvSpPr>
              <a:spLocks noChangeArrowheads="1"/>
            </p:cNvSpPr>
            <p:nvPr/>
          </p:nvSpPr>
          <p:spPr bwMode="auto">
            <a:xfrm>
              <a:off x="5161" y="2003"/>
              <a:ext cx="111" cy="63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73" name="Text Box 232"/>
          <p:cNvSpPr txBox="1">
            <a:spLocks noChangeArrowheads="1"/>
          </p:cNvSpPr>
          <p:nvPr/>
        </p:nvSpPr>
        <p:spPr bwMode="auto">
          <a:xfrm>
            <a:off x="8145586" y="2395461"/>
            <a:ext cx="327304" cy="2612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7,862</a:t>
            </a:r>
          </a:p>
        </p:txBody>
      </p:sp>
      <p:sp>
        <p:nvSpPr>
          <p:cNvPr id="174" name="Text Box 184"/>
          <p:cNvSpPr txBox="1">
            <a:spLocks noChangeArrowheads="1"/>
          </p:cNvSpPr>
          <p:nvPr/>
        </p:nvSpPr>
        <p:spPr bwMode="auto">
          <a:xfrm>
            <a:off x="5772615" y="6392438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2005</a:t>
            </a:r>
          </a:p>
        </p:txBody>
      </p:sp>
      <p:sp>
        <p:nvSpPr>
          <p:cNvPr id="175" name="Text Box 184"/>
          <p:cNvSpPr txBox="1">
            <a:spLocks noChangeArrowheads="1"/>
          </p:cNvSpPr>
          <p:nvPr/>
        </p:nvSpPr>
        <p:spPr bwMode="auto">
          <a:xfrm>
            <a:off x="6533940" y="6392016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2007</a:t>
            </a:r>
          </a:p>
        </p:txBody>
      </p:sp>
      <p:sp>
        <p:nvSpPr>
          <p:cNvPr id="176" name="Text Box 186"/>
          <p:cNvSpPr txBox="1">
            <a:spLocks noChangeArrowheads="1"/>
          </p:cNvSpPr>
          <p:nvPr/>
        </p:nvSpPr>
        <p:spPr bwMode="auto">
          <a:xfrm>
            <a:off x="7347437" y="6385061"/>
            <a:ext cx="336272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2009</a:t>
            </a:r>
          </a:p>
        </p:txBody>
      </p:sp>
      <p:sp>
        <p:nvSpPr>
          <p:cNvPr id="177" name="Text Box 184"/>
          <p:cNvSpPr txBox="1">
            <a:spLocks noChangeArrowheads="1"/>
          </p:cNvSpPr>
          <p:nvPr/>
        </p:nvSpPr>
        <p:spPr bwMode="auto">
          <a:xfrm>
            <a:off x="6952069" y="6382275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2008</a:t>
            </a:r>
          </a:p>
        </p:txBody>
      </p:sp>
      <p:sp>
        <p:nvSpPr>
          <p:cNvPr id="178" name="Text Box 184"/>
          <p:cNvSpPr txBox="1">
            <a:spLocks noChangeArrowheads="1"/>
          </p:cNvSpPr>
          <p:nvPr/>
        </p:nvSpPr>
        <p:spPr bwMode="auto">
          <a:xfrm>
            <a:off x="7729869" y="6385291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2010</a:t>
            </a:r>
          </a:p>
        </p:txBody>
      </p:sp>
      <p:sp>
        <p:nvSpPr>
          <p:cNvPr id="180" name="Text Box 184"/>
          <p:cNvSpPr txBox="1">
            <a:spLocks noChangeArrowheads="1"/>
          </p:cNvSpPr>
          <p:nvPr/>
        </p:nvSpPr>
        <p:spPr bwMode="auto">
          <a:xfrm>
            <a:off x="8147999" y="6375549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2011</a:t>
            </a:r>
          </a:p>
        </p:txBody>
      </p:sp>
      <p:grpSp>
        <p:nvGrpSpPr>
          <p:cNvPr id="91" name="Group 233"/>
          <p:cNvGrpSpPr>
            <a:grpSpLocks/>
          </p:cNvGrpSpPr>
          <p:nvPr/>
        </p:nvGrpSpPr>
        <p:grpSpPr bwMode="auto">
          <a:xfrm>
            <a:off x="8582226" y="2420889"/>
            <a:ext cx="243834" cy="3799768"/>
            <a:chOff x="5161" y="2003"/>
            <a:chExt cx="111" cy="1895"/>
          </a:xfrm>
        </p:grpSpPr>
        <p:sp>
          <p:nvSpPr>
            <p:cNvPr id="190" name="Rectangle 66"/>
            <p:cNvSpPr>
              <a:spLocks noChangeArrowheads="1"/>
            </p:cNvSpPr>
            <p:nvPr/>
          </p:nvSpPr>
          <p:spPr bwMode="auto">
            <a:xfrm>
              <a:off x="5161" y="3296"/>
              <a:ext cx="111" cy="602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FF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1" name="Rectangle 67"/>
            <p:cNvSpPr>
              <a:spLocks noChangeArrowheads="1"/>
            </p:cNvSpPr>
            <p:nvPr/>
          </p:nvSpPr>
          <p:spPr bwMode="auto">
            <a:xfrm>
              <a:off x="5161" y="2523"/>
              <a:ext cx="111" cy="773"/>
            </a:xfrm>
            <a:prstGeom prst="rect">
              <a:avLst/>
            </a:prstGeom>
            <a:solidFill>
              <a:srgbClr val="0099FF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4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0099FF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2" name="Rectangle 68"/>
            <p:cNvSpPr>
              <a:spLocks noChangeArrowheads="1"/>
            </p:cNvSpPr>
            <p:nvPr/>
          </p:nvSpPr>
          <p:spPr bwMode="auto">
            <a:xfrm>
              <a:off x="5161" y="2003"/>
              <a:ext cx="111" cy="634"/>
            </a:xfrm>
            <a:prstGeom prst="rect">
              <a:avLst/>
            </a:prstGeom>
            <a:solidFill>
              <a:srgbClr val="FF00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0000"/>
              </a:extrusionClr>
            </a:sp3d>
          </p:spPr>
          <p:txBody>
            <a:bodyPr wrap="none" anchor="ctr">
              <a:flatTx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93" name="Text Box 232"/>
          <p:cNvSpPr txBox="1">
            <a:spLocks noChangeArrowheads="1"/>
          </p:cNvSpPr>
          <p:nvPr/>
        </p:nvSpPr>
        <p:spPr bwMode="auto">
          <a:xfrm>
            <a:off x="8565176" y="2204864"/>
            <a:ext cx="327304" cy="2612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3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7,986</a:t>
            </a:r>
            <a:endParaRPr kumimoji="0" lang="en-US" altLang="ko-KR" sz="13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4" name="Text Box 184"/>
          <p:cNvSpPr txBox="1">
            <a:spLocks noChangeArrowheads="1"/>
          </p:cNvSpPr>
          <p:nvPr/>
        </p:nvSpPr>
        <p:spPr bwMode="auto">
          <a:xfrm>
            <a:off x="8528501" y="6384384"/>
            <a:ext cx="336271" cy="1944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36000" tIns="36000" rIns="36000" bIns="36000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2012</a:t>
            </a:r>
            <a:endParaRPr kumimoji="0" lang="en-US" altLang="ko-KR" sz="11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51470" y="332656"/>
            <a:ext cx="3646832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에너지기술개발 예산추이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907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8724900" y="6443663"/>
            <a:ext cx="407988" cy="404812"/>
            <a:chOff x="5521" y="4065"/>
            <a:chExt cx="257" cy="255"/>
          </a:xfrm>
        </p:grpSpPr>
        <p:pic>
          <p:nvPicPr>
            <p:cNvPr id="5141" name="Picture 51" descr="2총력 copy"/>
            <p:cNvPicPr>
              <a:picLocks noChangeAspect="1" noChangeArrowheads="1"/>
            </p:cNvPicPr>
            <p:nvPr/>
          </p:nvPicPr>
          <p:blipFill>
            <a:blip r:embed="rId2" cstate="print"/>
            <a:srcRect l="95416" t="93472"/>
            <a:stretch>
              <a:fillRect/>
            </a:stretch>
          </p:blipFill>
          <p:spPr bwMode="auto">
            <a:xfrm>
              <a:off x="5521" y="4065"/>
              <a:ext cx="239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2" name="Text Box 52"/>
            <p:cNvSpPr txBox="1">
              <a:spLocks noChangeArrowheads="1"/>
            </p:cNvSpPr>
            <p:nvPr/>
          </p:nvSpPr>
          <p:spPr bwMode="auto">
            <a:xfrm>
              <a:off x="5547" y="4122"/>
              <a:ext cx="23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r>
                <a:rPr kumimoji="0" lang="en-US" altLang="ko-KR" sz="1000" b="1" dirty="0">
                  <a:solidFill>
                    <a:prstClr val="black"/>
                  </a:solidFill>
                  <a:latin typeface="Arial" charset="0"/>
                  <a:ea typeface="맑은 고딕"/>
                  <a:cs typeface="Arial" charset="0"/>
                </a:rPr>
                <a:t>17</a:t>
              </a:r>
            </a:p>
          </p:txBody>
        </p: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91966460"/>
              </p:ext>
            </p:extLst>
          </p:nvPr>
        </p:nvGraphicFramePr>
        <p:xfrm>
          <a:off x="251520" y="1030150"/>
          <a:ext cx="8698012" cy="5279169"/>
        </p:xfrm>
        <a:graphic>
          <a:graphicData uri="http://schemas.openxmlformats.org/drawingml/2006/table">
            <a:tbl>
              <a:tblPr/>
              <a:tblGrid>
                <a:gridCol w="1728923"/>
                <a:gridCol w="3392027"/>
                <a:gridCol w="1142718"/>
                <a:gridCol w="1468310"/>
                <a:gridCol w="966034"/>
              </a:tblGrid>
              <a:tr h="3323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구분</a:t>
                      </a:r>
                      <a:r>
                        <a:rPr lang="en-US" altLang="ko-KR" sz="1400" b="1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1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재원</a:t>
                      </a:r>
                      <a:r>
                        <a:rPr lang="en-US" altLang="ko-KR" sz="1400" b="1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사업명</a:t>
                      </a:r>
                      <a:endParaRPr lang="ko-KR" altLang="en-US" sz="1400" b="1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2011</a:t>
                      </a:r>
                      <a:r>
                        <a:rPr lang="ko-KR" altLang="en-US" sz="1400" b="1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  <a:endParaRPr lang="ko-KR" altLang="en-US" sz="1400" b="1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2012</a:t>
                      </a:r>
                      <a:r>
                        <a:rPr lang="ko-KR" altLang="en-US" sz="1400" b="1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년도 예산</a:t>
                      </a:r>
                      <a:endParaRPr lang="ko-KR" altLang="en-US" sz="1400" b="1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전년대비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74998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산업융합원천기술 </a:t>
                      </a:r>
                      <a:endParaRPr lang="ko-KR" altLang="en-US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400" b="0" i="0" u="none" strike="noStrike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에너지자원융합원천기술개발사업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215,310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214,225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-0.5%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400" b="0" i="0" u="none" strike="noStrike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신재생에너지융합원천기술개발사업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40,000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42,000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5.0%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400" b="0" i="0" u="none" strike="noStrike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전력산업융합원천기술개발사업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108,783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107,337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-1.3%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400" b="0" i="0" u="none" strike="noStrike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신재생에너지융합원천기술개발사업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183,341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185,348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1.1%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원자력융합원천기술개발사업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94,108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92,445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-1.8%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IGCC(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20,000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23,000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15.0%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18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글로벌전문기술 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글로벌전문기술개발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에너지자원순환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19,530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19,005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-2.7%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인력양성 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에너지인력양성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13,549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15,371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13.4%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에너지인력양성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25,050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26,378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5.3%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국제협력 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에너지국제공동연구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11,890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12,760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7.3%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에너지국제공동연구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7,728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8,099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4.8%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국제핵융합실험로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공동개발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48,000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59,000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22.9%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기반구축 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에너지표준화 및 인증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9,041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9,222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2.0%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에너지연구기반구축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8,758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8,872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1.3%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정보화 및 정책지원 </a:t>
                      </a: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에너지정보화 및 정책지원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15,667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15,667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0.0%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에너지정보화 및 정책지원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기금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10,027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2,306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-77.0%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에너지자원정책연구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에특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4,500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4,500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0.0%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99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latin typeface="HY헤드라인M" pitchFamily="18" charset="-127"/>
                          <a:ea typeface="HY헤드라인M" pitchFamily="18" charset="-127"/>
                        </a:rPr>
                        <a:t>방폐기금</a:t>
                      </a:r>
                      <a:endParaRPr lang="ko-KR" altLang="en-US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방사성폐기물관리기술개발사업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en-US" altLang="ko-KR" sz="1400" b="0" i="0" u="none" strike="noStrike" dirty="0">
                          <a:latin typeface="HY헤드라인M" pitchFamily="18" charset="-127"/>
                          <a:ea typeface="HY헤드라인M" pitchFamily="18" charset="-127"/>
                        </a:rPr>
                        <a:t>11,803 </a:t>
                      </a: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latin typeface="HY헤드라인M" pitchFamily="18" charset="-127"/>
                          <a:ea typeface="HY헤드라인M" pitchFamily="18" charset="-127"/>
                        </a:rPr>
                        <a:t>12,370 </a:t>
                      </a:r>
                      <a:endParaRPr lang="en-US" altLang="ko-KR" sz="1400" b="0" i="0" u="none" strike="noStrike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426" marR="5426" marT="54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4.8%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7638124" y="571341"/>
            <a:ext cx="110158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0" lang="ko-KR" altLang="en-US" sz="1100" dirty="0" err="1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kumimoji="0" lang="en-US" altLang="ko-KR" sz="1100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0" lang="ko-KR" altLang="en-US" sz="11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470" y="332656"/>
            <a:ext cx="3830536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2012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년 에너지 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R&amp;D 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예산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565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2133918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중점 추진분야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7740954"/>
              </p:ext>
            </p:extLst>
          </p:nvPr>
        </p:nvGraphicFramePr>
        <p:xfrm>
          <a:off x="251520" y="1450347"/>
          <a:ext cx="8716576" cy="4786965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2088232"/>
                <a:gridCol w="6628344"/>
              </a:tblGrid>
              <a:tr h="31037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>
                          <a:gradFill flip="none" rotWithShape="1">
                            <a:gsLst>
                              <a:gs pos="0">
                                <a:srgbClr val="FFFF00">
                                  <a:tint val="66000"/>
                                  <a:satMod val="160000"/>
                                </a:srgbClr>
                              </a:gs>
                              <a:gs pos="50000">
                                <a:srgbClr val="FFFF00">
                                  <a:tint val="44500"/>
                                  <a:satMod val="160000"/>
                                </a:srgbClr>
                              </a:gs>
                              <a:gs pos="100000">
                                <a:srgbClr val="FFFF00">
                                  <a:tint val="23500"/>
                                  <a:satMod val="160000"/>
                                </a:srgb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사업구분</a:t>
                      </a:r>
                    </a:p>
                  </a:txBody>
                  <a:tcPr marL="51789" marR="51789" marT="0" marB="0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rgbClr val="FFFF00">
                                  <a:tint val="66000"/>
                                  <a:satMod val="160000"/>
                                </a:srgbClr>
                              </a:gs>
                              <a:gs pos="50000">
                                <a:srgbClr val="FFFF00">
                                  <a:tint val="44500"/>
                                  <a:satMod val="160000"/>
                                </a:srgbClr>
                              </a:gs>
                              <a:gs pos="100000">
                                <a:srgbClr val="FFFF00">
                                  <a:tint val="23500"/>
                                  <a:satMod val="160000"/>
                                </a:srgb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tx1">
                                <a:alpha val="60000"/>
                              </a:schemeClr>
                            </a:glo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중점 추진분야</a:t>
                      </a:r>
                      <a:endParaRPr lang="ko-KR" altLang="en-US" sz="1400" b="0" dirty="0">
                        <a:gradFill flip="none" rotWithShape="1">
                          <a:gsLst>
                            <a:gs pos="0">
                              <a:srgbClr val="FFFF00">
                                <a:tint val="66000"/>
                                <a:satMod val="160000"/>
                              </a:srgbClr>
                            </a:gs>
                            <a:gs pos="50000">
                              <a:srgbClr val="FFFF00">
                                <a:tint val="44500"/>
                                <a:satMod val="160000"/>
                              </a:srgbClr>
                            </a:gs>
                            <a:gs pos="100000">
                              <a:srgbClr val="FFFF00">
                                <a:tint val="23500"/>
                                <a:satMod val="160000"/>
                              </a:srgb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tx1">
                              <a:alpha val="60000"/>
                            </a:schemeClr>
                          </a:glo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51789" marR="51789" marT="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0070C0"/>
                    </a:solidFill>
                  </a:tcPr>
                </a:tc>
              </a:tr>
              <a:tr h="559107">
                <a:tc>
                  <a:txBody>
                    <a:bodyPr/>
                    <a:lstStyle/>
                    <a:p>
                      <a:pPr marL="342900" marR="0" indent="-3429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에너지자원융합원천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342900" marR="0" indent="-3429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기술개발사업</a:t>
                      </a:r>
                      <a:endParaRPr lang="ko-KR" altLang="en-US" sz="1400" b="0" dirty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에너지효율향상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온실가스처리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자원기술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상용화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실증기술 등</a:t>
                      </a:r>
                      <a:endParaRPr lang="en-US" altLang="ko-KR" sz="1200" b="1" dirty="0" smtClean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5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글로벌전문기술개발사업</a:t>
                      </a:r>
                      <a:r>
                        <a:rPr lang="en-US" altLang="ko-KR" sz="12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에너지자원순환</a:t>
                      </a:r>
                      <a:r>
                        <a:rPr lang="en-US" altLang="ko-KR" sz="12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금속자원 회수</a:t>
                      </a:r>
                      <a:r>
                        <a:rPr lang="en-US" altLang="ko-KR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사용량 저감 및 대체</a:t>
                      </a:r>
                      <a:r>
                        <a:rPr lang="en-US" altLang="ko-KR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에너지</a:t>
                      </a:r>
                      <a:r>
                        <a:rPr lang="en-US" altLang="ko-KR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자원순환효율 규제 대응</a:t>
                      </a:r>
                      <a:r>
                        <a:rPr lang="en-US" altLang="ko-KR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원단위 절감 </a:t>
                      </a:r>
                      <a:r>
                        <a:rPr lang="ko-KR" altLang="en-US" sz="1200" b="1" kern="1200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재제조</a:t>
                      </a:r>
                      <a:r>
                        <a:rPr lang="ko-KR" altLang="en-US" sz="12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등 </a:t>
                      </a: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91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신재생에너지융합원천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기술개발사업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태양광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풍력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수소연료전지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석탄이용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수력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해양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바이오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폐기물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태양열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지열</a:t>
                      </a: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전력융합원천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기술개발사업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수화력발전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스마트그리드</a:t>
                      </a:r>
                      <a:endParaRPr lang="ko-KR" altLang="en-US" sz="1200" b="1" dirty="0" smtClean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원자력융합원천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기술개발사업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원전선진화기술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원전설비성능향상기술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원자력환경기술</a:t>
                      </a: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방사성폐기물관리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기술개발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사용후핵연료관리기술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중저준위방사성폐기물관리</a:t>
                      </a:r>
                      <a:endParaRPr lang="ko-KR" altLang="en-US" sz="1200" b="1" dirty="0" smtClean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에너지인력양성사업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에너지효율향상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온실가스처리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자</a:t>
                      </a:r>
                      <a:r>
                        <a:rPr lang="ko-KR" altLang="en-US" sz="1200" b="1" baseline="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원 및 전력</a:t>
                      </a:r>
                      <a:r>
                        <a:rPr lang="en-US" altLang="ko-KR" sz="1200" b="1" baseline="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신재생에너지</a:t>
                      </a:r>
                      <a:r>
                        <a:rPr lang="ko-KR" altLang="en-US" sz="1200" b="1" baseline="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분야 인력양성</a:t>
                      </a:r>
                      <a:endParaRPr lang="ko-KR" altLang="en-US" sz="1200" b="1" dirty="0" smtClean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gradFill flip="none" rotWithShape="1">
                            <a:gsLst>
                              <a:gs pos="0">
                                <a:schemeClr val="tx2">
                                  <a:lumMod val="75000"/>
                                  <a:shade val="30000"/>
                                  <a:satMod val="115000"/>
                                </a:schemeClr>
                              </a:gs>
                              <a:gs pos="50000">
                                <a:schemeClr val="tx2">
                                  <a:lumMod val="75000"/>
                                  <a:shade val="67500"/>
                                  <a:satMod val="115000"/>
                                </a:schemeClr>
                              </a:gs>
                              <a:gs pos="100000">
                                <a:schemeClr val="tx2">
                                  <a:lumMod val="75000"/>
                                  <a:shade val="100000"/>
                                  <a:satMod val="115000"/>
                                </a:schemeClr>
                              </a:gs>
                            </a:gsLst>
                            <a:lin ang="16200000" scaled="1"/>
                            <a:tileRect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에너지국제공동연구사업</a:t>
                      </a:r>
                      <a:endParaRPr lang="en-US" altLang="ko-KR" sz="1400" b="0" dirty="0" smtClean="0">
                        <a:gradFill flip="none" rotWithShape="1">
                          <a:gsLst>
                            <a:gs pos="0">
                              <a:schemeClr val="tx2">
                                <a:lumMod val="75000"/>
                                <a:shade val="30000"/>
                                <a:satMod val="115000"/>
                              </a:schemeClr>
                            </a:gs>
                            <a:gs pos="50000">
                              <a:schemeClr val="tx2">
                                <a:lumMod val="75000"/>
                                <a:shade val="67500"/>
                                <a:satMod val="115000"/>
                              </a:schemeClr>
                            </a:gs>
                            <a:gs pos="100000">
                              <a:schemeClr val="tx2">
                                <a:lumMod val="75000"/>
                                <a:shade val="100000"/>
                                <a:satMod val="115000"/>
                              </a:schemeClr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51789" marR="51789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에너지자원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신재생</a:t>
                      </a:r>
                      <a:r>
                        <a:rPr lang="en-US" altLang="ko-KR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전력분야 국제공동연구를 통한 기술경쟁력 확보</a:t>
                      </a:r>
                    </a:p>
                  </a:txBody>
                  <a:tcPr marL="216000" marR="108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3608039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2012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년도 기획 프로세스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9" name="그림 18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6643734" cy="78581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13388" y="1310473"/>
            <a:ext cx="43813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정부 에너지 정책수요 검토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(’11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5394" y="1316340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1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785926"/>
            <a:ext cx="6643734" cy="78581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642016" y="1953415"/>
            <a:ext cx="33425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기술수요조사 검토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’11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4022" y="195928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2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7" name="그림 26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2428868"/>
            <a:ext cx="6643734" cy="78581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070644" y="2596357"/>
            <a:ext cx="43460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기획대상과제 후보구성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’11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11~12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400" dirty="0" smtClean="0">
              <a:gradFill flip="none" rotWithShape="1">
                <a:gsLst>
                  <a:gs pos="0">
                    <a:srgbClr val="1F497D">
                      <a:lumMod val="75000"/>
                      <a:shade val="30000"/>
                      <a:satMod val="115000"/>
                    </a:srgbClr>
                  </a:gs>
                  <a:gs pos="50000">
                    <a:srgbClr val="1F497D">
                      <a:lumMod val="75000"/>
                      <a:shade val="67500"/>
                      <a:satMod val="115000"/>
                    </a:srgbClr>
                  </a:gs>
                  <a:gs pos="100000">
                    <a:srgbClr val="1F497D">
                      <a:lumMod val="75000"/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650" y="2602224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3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0" name="그림 29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3071810"/>
            <a:ext cx="6643734" cy="78581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499272" y="3239299"/>
            <a:ext cx="343235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기획대상과제 확정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(’11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91278" y="3245166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4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5" name="그림 34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1670" y="3714752"/>
            <a:ext cx="6643734" cy="785818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927900" y="3882241"/>
            <a:ext cx="3995004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과</a:t>
            </a:r>
            <a:r>
              <a:rPr kumimoji="0" lang="ko-KR" altLang="en-US" sz="20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기획 및 </a:t>
            </a:r>
            <a:r>
              <a:rPr kumimoji="0" lang="en-US" altLang="ko-KR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RFP </a:t>
            </a: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도출 </a:t>
            </a:r>
            <a:r>
              <a:rPr kumimoji="0" lang="en-US" altLang="ko-KR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(‘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1~2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400" dirty="0" smtClean="0">
              <a:gradFill flip="none" rotWithShape="1">
                <a:gsLst>
                  <a:gs pos="0">
                    <a:srgbClr val="1F497D">
                      <a:lumMod val="75000"/>
                      <a:shade val="30000"/>
                      <a:satMod val="115000"/>
                    </a:srgbClr>
                  </a:gs>
                  <a:gs pos="50000">
                    <a:srgbClr val="1F497D">
                      <a:lumMod val="75000"/>
                      <a:shade val="67500"/>
                      <a:satMod val="115000"/>
                    </a:srgbClr>
                  </a:gs>
                  <a:gs pos="100000">
                    <a:srgbClr val="1F497D">
                      <a:lumMod val="75000"/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19906" y="3888108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5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8" name="그림 37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4357694"/>
            <a:ext cx="6643734" cy="78581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356528" y="4525183"/>
            <a:ext cx="27254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과제우선순위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(’12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dirty="0" err="1" smtClean="0">
              <a:gradFill flip="none" rotWithShape="1">
                <a:gsLst>
                  <a:gs pos="0">
                    <a:srgbClr val="1F497D">
                      <a:lumMod val="75000"/>
                      <a:shade val="30000"/>
                      <a:satMod val="115000"/>
                    </a:srgbClr>
                  </a:gs>
                  <a:gs pos="50000">
                    <a:srgbClr val="1F497D">
                      <a:lumMod val="75000"/>
                      <a:shade val="67500"/>
                      <a:satMod val="115000"/>
                    </a:srgbClr>
                  </a:gs>
                  <a:gs pos="100000">
                    <a:srgbClr val="1F497D">
                      <a:lumMod val="75000"/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48534" y="4531050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6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5000636"/>
            <a:ext cx="6643734" cy="78581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3785156" y="5168125"/>
            <a:ext cx="23791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심의위원회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’12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177162" y="517399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7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5" name="그림 54" descr="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554" y="5643578"/>
            <a:ext cx="6643734" cy="785818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4213784" y="5811067"/>
            <a:ext cx="29674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신규과제 공고</a:t>
            </a:r>
            <a:r>
              <a:rPr kumimoji="0" lang="en-US" altLang="ko-KR" sz="14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’12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월 초</a:t>
            </a:r>
            <a:r>
              <a:rPr kumimoji="0" lang="en-US" altLang="ko-KR" sz="14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400" b="1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605790" y="5816934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i="1" dirty="0" smtClean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rPr>
              <a:t>8</a:t>
            </a:r>
            <a:endParaRPr kumimoji="0" lang="ko-KR" altLang="en-US" sz="2000" i="1" dirty="0">
              <a:gradFill flip="none" rotWithShape="1"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8" name="아래쪽 화살표 57"/>
          <p:cNvSpPr/>
          <p:nvPr/>
        </p:nvSpPr>
        <p:spPr>
          <a:xfrm rot="19680498">
            <a:off x="1198069" y="1617082"/>
            <a:ext cx="1000132" cy="5242220"/>
          </a:xfrm>
          <a:prstGeom prst="downArrow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62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4762842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에너지자원융합원천기술개발사업</a:t>
            </a:r>
            <a:endParaRPr lang="ko-KR" altLang="en-US" sz="2400" b="1" i="1" spc="30" dirty="0" smtClean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43050"/>
            <a:ext cx="8501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에너지 공급의 안정적 확보와 국가 에너지기술의 자립도를 제고하여 기후변화협약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고유가 등 에너지 주변환경에 적극적으로 대처하고 에너지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저소비형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사회구조로의 전환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40933" y="3085878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2,142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2910" y="3481263"/>
            <a:ext cx="8215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계속과제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1640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신규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502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endParaRPr kumimoji="0" lang="en-US" altLang="ko-KR" sz="12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00034" y="379334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077556"/>
            <a:ext cx="8501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에너지효율향상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에너지저장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청정연료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산업공정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그린카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히트펌프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에너지다소비기기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건물에너지 등 에너지효율의 향상 및 성장동력화 가능한 기술  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4649060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온실가스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이산화탄소 처리기술 등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42910" y="5006250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자원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석유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가스 탐사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개발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금속광물 탐사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개발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자원활용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551933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연구소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00034" y="594796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단기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557556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글로벌 전문기술개발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(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에너지자원순환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)</a:t>
            </a:r>
            <a:endParaRPr lang="ko-KR" altLang="en-US" sz="2000" b="1" i="1" spc="30" dirty="0" smtClean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986064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69309"/>
            <a:ext cx="8501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산업생산 과정에서 에너지 및 자원의 순환이용을 촉진하기 위한 기술을 개발하고 보급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·</a:t>
            </a:r>
          </a:p>
          <a:p>
            <a:pPr marL="179388" indent="-179388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확산함으로써 에너지 및 자원의 순환효율을 높여 사용량을 원천 감축하고 기업의 대외 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marL="179388" indent="-179388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경쟁력 제고 및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순환형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산업구조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(Circular Industrial Structure)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구축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690811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719378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40933" y="3214686"/>
            <a:ext cx="8564071" cy="328614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233322"/>
            <a:ext cx="85049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190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계속과제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149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b="1" dirty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신규과제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41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0034" y="3643314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2910" y="3985689"/>
            <a:ext cx="83582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금속자원 회수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사용량 저감 및 대체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도시광산 개발 및 고가 금속원료 대체 등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289437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자원순환효율 규제대응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효율증대를 통한 자원 사용량 저감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지구온난화 물질 회수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·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대체 등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4839406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자원 원단위 절감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재제조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(Remanufacturing) 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 및 자원 원단위를 획기적으로 저감하는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재제조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기술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00034" y="5572140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중소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중견기업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6019404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이내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단기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506805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신재생에너지융합원천기술개발사업</a:t>
            </a:r>
            <a:endParaRPr lang="ko-KR" altLang="en-US" sz="2400" b="1" i="1" spc="30" dirty="0" smtClean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43050"/>
            <a:ext cx="8429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spc="-20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신재생에너지기술개발을</a:t>
            </a:r>
            <a:r>
              <a:rPr kumimoji="0" lang="ko-KR" altLang="en-US" sz="1600" b="1" spc="-20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통해 기후변화협약 및 고유가 시대에 대응하고 에너지 </a:t>
            </a:r>
            <a:r>
              <a:rPr kumimoji="0" lang="ko-KR" altLang="en-US" sz="1600" b="1" spc="-20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저소비형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사회구조 전환 및 녹색성장 달성 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40933" y="3085878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2,273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2910" y="3384196"/>
            <a:ext cx="82153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전력기금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1,853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1252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601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에특회계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420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계속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329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91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67544" y="409855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35866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전력기금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태양광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풍력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수소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연료전지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수력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해양에너지 기술개발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471585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에특회계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바이오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폐기물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태양열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지열에너지 기술개발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0034" y="5214950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연구소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5786454"/>
            <a:ext cx="8286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실증연구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4457631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err="1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전력융합원천원천기술개발사업</a:t>
            </a:r>
            <a:endParaRPr lang="ko-KR" altLang="en-US" sz="2400" b="1" i="1" spc="30" dirty="0" smtClean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571612"/>
            <a:ext cx="8358246" cy="781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안정적인 전력공급과 전력산업의 지속적인 성장 도모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수출주도형 기술기반을 확보하고 미래 신 성장동력 창출을 위한 고부가가치 기술개발 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40933" y="3085878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53578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1,073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00034" y="385762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141836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수화력발전기술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발전선진화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설비성능향상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수화력환경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4499026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스마트그리드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IT,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계통선진화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설비성능향상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전기환경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5447900"/>
            <a:ext cx="7715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정부출연연구소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국공립연구기관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연구조합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00034" y="5947966"/>
            <a:ext cx="7215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 전략과제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단기핵심과제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2910" y="3481263"/>
            <a:ext cx="8215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계속과제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: 721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신규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352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endParaRPr kumimoji="0" lang="en-US" altLang="ko-KR" sz="12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4152419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원자력융합원천기술개발사업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4305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3E(Environment-Energy-Economy)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가 상호 연계된 원자력 기술개발 추진으로 안정적         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전력공급 및 원자력산업의 지속성장 도모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28596" y="3071810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924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0034" y="382705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2910" y="4090976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원전선진화기술개발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388870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원전설비성능향상기술개발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2910" y="4674622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원자력환경기술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0034" y="530861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연구소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589875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단기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6624" y="335699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계속과제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870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신규과제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55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4457631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방사성폐기물관리기술개발사업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79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43050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방사성폐기물을 안전하고 효율적으로 관리하는 데 필요한 기술개발 추진으로 방사성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폐기물로 인한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위해를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방지하고 공공의 안전과 환경보존 도모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357158" y="3071810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6016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124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계속과제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124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0034" y="3733388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2910" y="4036896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사용후핵연료관리기술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2910" y="4322648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중저준위방사성폐기물관리기술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00034" y="5019272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연구소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0034" y="559077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중대형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내외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단기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2931572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에너지인력양성사업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80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17" name="모서리가 둥근 직사각형 1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모서리가 둥근 직사각형 1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양쪽 모서리가 둥근 사각형 20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34" y="1643050"/>
            <a:ext cx="8485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 산업의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신성장동력화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․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수출산업화를 선도할 수 있는 에너지 인력저변 확대 및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전문인력 육성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24" name="모서리가 둥근 직사각형 23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440933" y="3085878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0034" y="3090446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418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2910" y="335756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에특회계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154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전력기금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264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0034" y="3753703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2910" y="4108935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기초트랙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국내 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또는 전문대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의 기업맞춤형 목적별 트랙과정 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2910" y="4395101"/>
            <a:ext cx="821537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고급트랙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고급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인력 양성을 위한 기업맞춤형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목적별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트랙과정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endParaRPr kumimoji="0" lang="en-US" altLang="ko-KR" sz="5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GET-Future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연구실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에너지분야 글로벌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리더쉽을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갖춘 최고수준의 연구실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2910" y="4973687"/>
            <a:ext cx="82153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산업 전문인력양성센터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산업체 재직자 또는 퇴직인력 전문역량강화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endParaRPr kumimoji="0" lang="en-US" altLang="ko-KR" sz="5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해외장학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수출연계형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국내 인력 해외교육 지원 및 수출대상국 인력 학위취득 지원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0034" y="5682734"/>
            <a:ext cx="8572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기업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0034" y="6042774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지원기간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3-5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이내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888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354199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에너지국제공동연구사업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81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6"/>
          <p:cNvGrpSpPr>
            <a:grpSpLocks/>
          </p:cNvGrpSpPr>
          <p:nvPr/>
        </p:nvGrpSpPr>
        <p:grpSpPr bwMode="auto">
          <a:xfrm>
            <a:off x="409582" y="1071546"/>
            <a:ext cx="2662220" cy="523875"/>
            <a:chOff x="1285875" y="3429000"/>
            <a:chExt cx="6572250" cy="523875"/>
          </a:xfrm>
        </p:grpSpPr>
        <p:sp>
          <p:nvSpPr>
            <p:cNvPr id="37" name="모서리가 둥근 직사각형 36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99401" y="1100113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사업 목적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421919" y="1585680"/>
            <a:ext cx="8564071" cy="843188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034" y="1643050"/>
            <a:ext cx="8643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국제기술협력 활성화 및 선진기술 조기확보를 통해 기후변화협약 및 고유가 등 에너지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b="1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변화에 대응하는 국제공동연구개발 지원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428596" y="2571744"/>
            <a:ext cx="2662220" cy="523875"/>
            <a:chOff x="1285875" y="3429000"/>
            <a:chExt cx="6572250" cy="523875"/>
          </a:xfrm>
        </p:grpSpPr>
        <p:sp>
          <p:nvSpPr>
            <p:cNvPr id="45" name="모서리가 둥근 직사각형 44"/>
            <p:cNvSpPr/>
            <p:nvPr/>
          </p:nvSpPr>
          <p:spPr bwMode="auto">
            <a:xfrm>
              <a:off x="1285875" y="3429000"/>
              <a:ext cx="6572250" cy="523875"/>
            </a:xfrm>
            <a:prstGeom prst="roundRect">
              <a:avLst/>
            </a:prstGeom>
            <a:gradFill flip="none" rotWithShape="1">
              <a:gsLst>
                <a:gs pos="3000">
                  <a:schemeClr val="bg1">
                    <a:lumMod val="50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62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44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gradFill flip="none" rotWithShape="1">
                  <a:gsLst>
                    <a:gs pos="0">
                      <a:srgbClr val="4BACC6">
                        <a:lumMod val="50000"/>
                        <a:shade val="30000"/>
                        <a:satMod val="115000"/>
                      </a:srgbClr>
                    </a:gs>
                    <a:gs pos="50000">
                      <a:srgbClr val="4BACC6">
                        <a:lumMod val="50000"/>
                        <a:shade val="67500"/>
                        <a:satMod val="115000"/>
                      </a:srgbClr>
                    </a:gs>
                    <a:gs pos="100000">
                      <a:srgbClr val="4BACC6">
                        <a:lumMod val="50000"/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 bwMode="auto">
            <a:xfrm>
              <a:off x="1410187" y="3495569"/>
              <a:ext cx="6323626" cy="324546"/>
            </a:xfrm>
            <a:prstGeom prst="roundRect">
              <a:avLst>
                <a:gd name="adj" fmla="val 9695"/>
              </a:avLst>
            </a:prstGeom>
            <a:gradFill flip="none" rotWithShape="1">
              <a:gsLst>
                <a:gs pos="0">
                  <a:srgbClr val="002060"/>
                </a:gs>
                <a:gs pos="4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97000">
                  <a:schemeClr val="accent5">
                    <a:lumMod val="75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ln>
              <a:gradFill flip="none" rotWithShape="1">
                <a:gsLst>
                  <a:gs pos="0">
                    <a:srgbClr val="002060"/>
                  </a:gs>
                  <a:gs pos="50000">
                    <a:srgbClr val="0070C0"/>
                  </a:gs>
                  <a:gs pos="100000">
                    <a:srgbClr val="003300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18415" y="2600311"/>
            <a:ext cx="2086649" cy="387798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gradFill flip="none" rotWithShape="1"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16200000" scaled="1"/>
                  <a:tileRect/>
                </a:gra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HY견고딕" pitchFamily="18" charset="-127"/>
                <a:ea typeface="HY견고딕" pitchFamily="18" charset="-127"/>
              </a:rPr>
              <a:t>지원 내용</a:t>
            </a:r>
            <a:endParaRPr kumimoji="0" lang="ko-KR" altLang="en-US" sz="1600" dirty="0">
              <a:gradFill flip="none" rotWithShape="1">
                <a:gsLst>
                  <a:gs pos="0">
                    <a:prstClr val="white"/>
                  </a:gs>
                  <a:gs pos="50000">
                    <a:prstClr val="white"/>
                  </a:gs>
                  <a:gs pos="100000">
                    <a:prstClr val="white"/>
                  </a:gs>
                </a:gsLst>
                <a:lin ang="16200000" scaled="1"/>
                <a:tileRect/>
              </a:gradFill>
              <a:effectLst>
                <a:glow rad="101600">
                  <a:prstClr val="black">
                    <a:alpha val="60000"/>
                  </a:prst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양쪽 모서리가 둥근 사각형 47"/>
          <p:cNvSpPr/>
          <p:nvPr/>
        </p:nvSpPr>
        <p:spPr>
          <a:xfrm>
            <a:off x="440933" y="3085878"/>
            <a:ext cx="8564071" cy="341495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ln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>
            <a:bevelT w="69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0034" y="3090446"/>
            <a:ext cx="5429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년 지원규모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600" b="1" dirty="0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209</a:t>
            </a:r>
            <a:r>
              <a:rPr kumimoji="0" lang="ko-KR" altLang="en-US" sz="1600" b="1" dirty="0" err="1" smtClean="0">
                <a:solidFill>
                  <a:srgbClr val="C0504D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 smtClean="0">
              <a:solidFill>
                <a:srgbClr val="C0504D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39552" y="3882534"/>
            <a:ext cx="4738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지원분야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5826750"/>
            <a:ext cx="8572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</a:pP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지원대상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정부출연연구기관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국공립연구기관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전문생산기술연구소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비영리기관 등</a:t>
            </a:r>
            <a:endParaRPr kumimoji="0" lang="en-US" altLang="ko-KR" sz="16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910" y="335756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</a:pPr>
            <a:r>
              <a:rPr kumimoji="0"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에특회계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: 128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전력기금 </a:t>
            </a:r>
            <a:r>
              <a:rPr kumimoji="0" lang="en-US" altLang="ko-KR" sz="1600" b="1" dirty="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81</a:t>
            </a:r>
            <a:r>
              <a:rPr kumimoji="0" lang="ko-KR" altLang="en-US" sz="1600" b="1" dirty="0" err="1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b="1" dirty="0" smtClean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glow rad="101600">
                  <a:prstClr val="white">
                    <a:alpha val="60000"/>
                  </a:prstClr>
                </a:glo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478401"/>
              </p:ext>
            </p:extLst>
          </p:nvPr>
        </p:nvGraphicFramePr>
        <p:xfrm>
          <a:off x="737311" y="4509120"/>
          <a:ext cx="7939144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86"/>
                <a:gridCol w="1984786"/>
                <a:gridCol w="1984786"/>
                <a:gridCol w="1984786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프로그램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대 상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정부</a:t>
                      </a:r>
                      <a:r>
                        <a:rPr lang="en-US" altLang="ko-KR" sz="1400" dirty="0" smtClean="0"/>
                        <a:t> </a:t>
                      </a:r>
                      <a:r>
                        <a:rPr lang="ko-KR" altLang="en-US" sz="1400" dirty="0" smtClean="0"/>
                        <a:t>지원금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사업기간</a:t>
                      </a:r>
                      <a:endParaRPr lang="ko-KR" altLang="en-US" sz="1400" dirty="0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선도기술개발형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혁신적 원천 </a:t>
                      </a:r>
                      <a:r>
                        <a:rPr lang="en-US" altLang="ko-KR" sz="1400" dirty="0" smtClean="0"/>
                        <a:t>R&amp;D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연 </a:t>
                      </a:r>
                      <a:r>
                        <a:rPr lang="en-US" altLang="ko-KR" sz="1400" dirty="0" smtClean="0"/>
                        <a:t>10</a:t>
                      </a:r>
                      <a:r>
                        <a:rPr lang="ko-KR" altLang="en-US" sz="1400" dirty="0" err="1" smtClean="0"/>
                        <a:t>억원</a:t>
                      </a:r>
                      <a:r>
                        <a:rPr lang="ko-KR" altLang="en-US" sz="1400" dirty="0" smtClean="0"/>
                        <a:t> 이상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</a:t>
                      </a:r>
                      <a:r>
                        <a:rPr lang="ko-KR" altLang="en-US" sz="1400" dirty="0" smtClean="0"/>
                        <a:t>년 내외</a:t>
                      </a:r>
                      <a:endParaRPr lang="ko-KR" altLang="en-US" sz="1400" dirty="0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해외시장진출형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상용화</a:t>
                      </a:r>
                      <a:r>
                        <a:rPr lang="en-US" altLang="ko-KR" sz="1400" dirty="0" smtClean="0"/>
                        <a:t>·</a:t>
                      </a:r>
                      <a:r>
                        <a:rPr lang="ko-KR" altLang="en-US" sz="1400" dirty="0" smtClean="0"/>
                        <a:t>실증 </a:t>
                      </a:r>
                      <a:r>
                        <a:rPr lang="en-US" altLang="ko-KR" sz="1400" dirty="0" smtClean="0"/>
                        <a:t>R&amp;D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연 </a:t>
                      </a:r>
                      <a:r>
                        <a:rPr lang="en-US" altLang="ko-KR" sz="1400" dirty="0" smtClean="0"/>
                        <a:t>10</a:t>
                      </a:r>
                      <a:r>
                        <a:rPr lang="ko-KR" altLang="en-US" sz="1400" dirty="0" err="1" smtClean="0"/>
                        <a:t>억원</a:t>
                      </a:r>
                      <a:r>
                        <a:rPr lang="ko-KR" altLang="en-US" sz="1400" dirty="0" smtClean="0"/>
                        <a:t> 내외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r>
                        <a:rPr lang="ko-KR" altLang="en-US" sz="1400" dirty="0" smtClean="0"/>
                        <a:t>년 내외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81491"/>
            <a:ext cx="2886075" cy="1533525"/>
          </a:xfrm>
          <a:prstGeom prst="rect">
            <a:avLst/>
          </a:prstGeom>
        </p:spPr>
      </p:pic>
      <p:pic>
        <p:nvPicPr>
          <p:cNvPr id="23" name="그림 22" descr="b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500306"/>
            <a:ext cx="7072362" cy="114300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38354" y="2739233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36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기타 사항</a:t>
            </a:r>
            <a:endParaRPr kumimoji="0" lang="ko-KR" altLang="en-US" sz="36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23849" y="2681282"/>
            <a:ext cx="633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IV</a:t>
            </a:r>
            <a:endParaRPr kumimoji="0" lang="ko-KR" altLang="en-US" sz="4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그림 18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85199" y="2637642"/>
            <a:ext cx="1558799" cy="2995604"/>
          </a:xfrm>
          <a:prstGeom prst="rect">
            <a:avLst/>
          </a:prstGeom>
        </p:spPr>
      </p:pic>
      <p:pic>
        <p:nvPicPr>
          <p:cNvPr id="20" name="그림 19" descr="001.png"/>
          <p:cNvPicPr>
            <a:picLocks noChangeAspect="1"/>
          </p:cNvPicPr>
          <p:nvPr/>
        </p:nvPicPr>
        <p:blipFill>
          <a:blip r:embed="rId5" cstate="print"/>
          <a:srcRect b="11687"/>
          <a:stretch>
            <a:fillRect/>
          </a:stretch>
        </p:blipFill>
        <p:spPr>
          <a:xfrm>
            <a:off x="7858148" y="4137840"/>
            <a:ext cx="1285851" cy="157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505646"/>
            <a:ext cx="289278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2012</a:t>
            </a:r>
            <a:r>
              <a:rPr lang="ko-KR" altLang="en-US" sz="2400" b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년도 추진일정</a:t>
            </a:r>
            <a:endParaRPr lang="ko-KR" altLang="en-US" sz="2400" b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83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2068882"/>
              </p:ext>
            </p:extLst>
          </p:nvPr>
        </p:nvGraphicFramePr>
        <p:xfrm>
          <a:off x="1214414" y="1571612"/>
          <a:ext cx="7143800" cy="4357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16"/>
                <a:gridCol w="4857784"/>
              </a:tblGrid>
              <a:tr h="5970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kern="1200" dirty="0" smtClean="0">
                          <a:effectLst>
                            <a:glow rad="101600">
                              <a:prstClr val="black">
                                <a:alpha val="60000"/>
                              </a:prstClr>
                            </a:glow>
                          </a:effectLst>
                        </a:rPr>
                        <a:t>일 정</a:t>
                      </a:r>
                      <a:endParaRPr lang="ko-KR" altLang="en-US" sz="2000" kern="1200" dirty="0" smtClean="0">
                        <a:gradFill flip="none" rotWithShape="1">
                          <a:gsLst>
                            <a:gs pos="0">
                              <a:prstClr val="white"/>
                            </a:gs>
                            <a:gs pos="50000">
                              <a:prstClr val="white"/>
                            </a:gs>
                            <a:gs pos="100000">
                              <a:prstClr val="white"/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prstClr val="black">
                              <a:alpha val="60000"/>
                            </a:prstClr>
                          </a:glow>
                        </a:effectLst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2000" kern="1200" dirty="0" smtClean="0">
                          <a:effectLst>
                            <a:glow rad="101600">
                              <a:prstClr val="black">
                                <a:alpha val="60000"/>
                              </a:prstClr>
                            </a:glow>
                          </a:effectLst>
                        </a:rPr>
                        <a:t>내 용</a:t>
                      </a:r>
                      <a:endParaRPr lang="ko-KR" altLang="en-US" sz="2000" b="1" kern="1200" dirty="0" smtClean="0">
                        <a:gradFill flip="none" rotWithShape="1">
                          <a:gsLst>
                            <a:gs pos="0">
                              <a:prstClr val="white"/>
                            </a:gs>
                            <a:gs pos="50000">
                              <a:prstClr val="white"/>
                            </a:gs>
                            <a:gs pos="100000">
                              <a:prstClr val="white"/>
                            </a:gs>
                          </a:gsLst>
                          <a:lin ang="16200000" scaled="1"/>
                          <a:tileRect/>
                        </a:gradFill>
                        <a:effectLst>
                          <a:glow rad="101600">
                            <a:prstClr val="black">
                              <a:alpha val="60000"/>
                            </a:prstClr>
                          </a:glow>
                        </a:effectLst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9401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2012. 1~3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</a:p>
                  </a:txBody>
                  <a:tcPr marL="468000"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기획  및 실행계획 수립</a:t>
                      </a: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9401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2012. 3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</a:p>
                  </a:txBody>
                  <a:tcPr marL="468000"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사업공고</a:t>
                      </a:r>
                      <a:endParaRPr lang="en-US" altLang="ko-KR" sz="2000" b="1" kern="1200" dirty="0" smtClean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1"/>
                        </a:gradFill>
                        <a:effectLst>
                          <a:glow rad="101600">
                            <a:schemeClr val="bg1">
                              <a:alpha val="60000"/>
                            </a:schemeClr>
                          </a:glow>
                        </a:effectLst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9401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2012.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4~5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</a:p>
                  </a:txBody>
                  <a:tcPr marL="468000"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사업계획서 접수 및 사업자 선정평가</a:t>
                      </a: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9401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2012.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en-US" altLang="ko-KR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</a:p>
                  </a:txBody>
                  <a:tcPr marL="468000"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kern="1200" dirty="0" smtClean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1"/>
                          </a:gradFill>
                          <a:effectLst>
                            <a:glow rad="101600">
                              <a:schemeClr val="bg1">
                                <a:alpha val="60000"/>
                              </a:schemeClr>
                            </a:glow>
                          </a:effectLst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협약체결</a:t>
                      </a: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50034869"/>
              </p:ext>
            </p:extLst>
          </p:nvPr>
        </p:nvGraphicFramePr>
        <p:xfrm>
          <a:off x="539552" y="879747"/>
          <a:ext cx="7992888" cy="5626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1656184"/>
                <a:gridCol w="2448272"/>
              </a:tblGrid>
              <a:tr h="2951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분야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담당팀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/>
                        <a:t>연락처</a:t>
                      </a:r>
                      <a:endParaRPr lang="ko-KR" altLang="en-US" sz="1600" dirty="0"/>
                    </a:p>
                  </a:txBody>
                  <a:tcPr/>
                </a:tc>
              </a:tr>
              <a:tr h="2713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과제기획총괄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02-3469-8351~6</a:t>
                      </a:r>
                      <a:endParaRPr lang="ko-KR" altLang="en-US" sz="16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13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과제기획</a:t>
                      </a:r>
                      <a:endParaRPr lang="en-US" altLang="ko-KR" sz="16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(PD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분야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태양광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2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+mn-ea"/>
                          <a:ea typeface="+mn-ea"/>
                        </a:rPr>
                        <a:t>풍력</a:t>
                      </a:r>
                      <a:r>
                        <a:rPr lang="en-US" altLang="ko-KR" sz="12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ea"/>
                          <a:ea typeface="+mn-ea"/>
                        </a:rPr>
                        <a:t>연료전지</a:t>
                      </a:r>
                      <a:r>
                        <a:rPr lang="en-US" altLang="ko-KR" sz="12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aseline="0" dirty="0" err="1" smtClean="0">
                          <a:latin typeface="+mn-ea"/>
                          <a:ea typeface="+mn-ea"/>
                        </a:rPr>
                        <a:t>스마트그리드</a:t>
                      </a:r>
                      <a:r>
                        <a:rPr lang="en-US" altLang="ko-KR" sz="12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ea"/>
                          <a:ea typeface="+mn-ea"/>
                        </a:rPr>
                        <a:t>원자력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02-3469-8451~9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02-3469-8361~2</a:t>
                      </a:r>
                      <a:endParaRPr lang="ko-KR" altLang="en-US" sz="160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4749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에너지자원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효율향상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효율자원팀</a:t>
                      </a:r>
                      <a:endParaRPr lang="ko-KR" altLang="en-US" sz="16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02-3469-8441~9</a:t>
                      </a:r>
                      <a:endParaRPr lang="ko-KR" altLang="en-US" sz="16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13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에너지자원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자원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713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에너지자원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온실가스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713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글로벌전문기술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자원순환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02-3469-8443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295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신재생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태양광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신재생에너지팀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02-3469-8461~9</a:t>
                      </a:r>
                      <a:endParaRPr lang="ko-KR" altLang="en-US" sz="16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951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신재생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풍력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4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신재생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연료전지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44620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신재생에너지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지열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바이오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폐기물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태양열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해양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소수력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45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전력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전력원자력팀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02-3469-8481~9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45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원자력</a:t>
                      </a:r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방사성폐기물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74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에너지인력양성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인력양성팀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02-3469-8413~6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274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에너지국제공동연구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+mn-ea"/>
                          <a:ea typeface="+mn-ea"/>
                        </a:rPr>
                        <a:t>국제협력팀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02-3469-8371~6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571504" cy="365125"/>
          </a:xfrm>
        </p:spPr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84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1470" y="188640"/>
            <a:ext cx="2120773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담당자 연락처</a:t>
            </a:r>
            <a:endParaRPr lang="ko-KR" altLang="en-US" sz="2400" b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97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470" y="476672"/>
            <a:ext cx="895469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기타 문의사항 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</a:rPr>
              <a:t>: www.ketep.re.kr 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 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고객만족</a:t>
            </a:r>
            <a:r>
              <a:rPr lang="en-US" altLang="ko-KR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 </a:t>
            </a:r>
            <a:r>
              <a:rPr lang="ko-KR" altLang="en-US" sz="2400" b="1" i="1" spc="30" dirty="0" smtClean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고객의 소리</a:t>
            </a:r>
            <a:endParaRPr lang="ko-KR" altLang="en-US" sz="2400" b="1" i="1" spc="30" dirty="0">
              <a:ln w="12700" cmpd="sng">
                <a:solidFill>
                  <a:prstClr val="black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HY견고딕" pitchFamily="18" charset="-127"/>
              <a:ea typeface="HY견고딕" pitchFamily="18" charset="-127"/>
              <a:cs typeface="한컴돋움" pitchFamily="18" charset="2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8039-EF60-4816-B7D2-ED5390B2B473}" type="slidenum">
              <a:rPr lang="ko-KR" altLang="en-US" smtClean="0">
                <a:solidFill>
                  <a:prstClr val="white"/>
                </a:solidFill>
              </a:rPr>
              <a:pPr/>
              <a:t>85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553" y="1005110"/>
            <a:ext cx="7794625" cy="5852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6228184" y="1287232"/>
            <a:ext cx="571504" cy="285752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7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407938" y="2714620"/>
            <a:ext cx="433644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감사합니다</a:t>
            </a:r>
            <a:endParaRPr kumimoji="0" lang="en-US" altLang="ko-KR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59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7" descr="01.pn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14313" y="6308725"/>
            <a:ext cx="2071687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701648" y="1714488"/>
            <a:ext cx="785818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44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②</a:t>
            </a:r>
            <a:r>
              <a:rPr lang="en-US" altLang="ko-KR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-4. </a:t>
            </a:r>
            <a:r>
              <a:rPr lang="ko-KR" altLang="en-US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정보통신산업진흥원</a:t>
            </a:r>
            <a:endParaRPr lang="en-US" altLang="ko-KR" sz="4000" b="1" spc="50" dirty="0" smtClean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3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sz="4000" b="1" spc="5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(NIPA)</a:t>
            </a:r>
            <a:endParaRPr lang="en-US" altLang="ko-KR" sz="4000" b="1" spc="50" dirty="0" smtClean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3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75820" y="1605713"/>
            <a:ext cx="4215469" cy="538609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500" dirty="0">
                <a:ln>
                  <a:solidFill>
                    <a:prstClr val="white"/>
                  </a:solidFill>
                </a:ln>
                <a:solidFill>
                  <a:srgbClr val="0F334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주요사업별 지원내용</a:t>
            </a:r>
          </a:p>
        </p:txBody>
      </p:sp>
      <p:pic>
        <p:nvPicPr>
          <p:cNvPr id="6147" name="그림 9" descr="0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3" descr="contents-b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913" y="2225675"/>
            <a:ext cx="7372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544638" y="2444750"/>
            <a:ext cx="654050" cy="593725"/>
            <a:chOff x="220" y="634"/>
            <a:chExt cx="1006" cy="954"/>
          </a:xfrm>
        </p:grpSpPr>
        <p:pic>
          <p:nvPicPr>
            <p:cNvPr id="6179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80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6150" name="Picture 87" descr="숫자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9575" y="2549525"/>
            <a:ext cx="396875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33" descr="contents-b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375" y="2995613"/>
            <a:ext cx="7372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1531938" y="3209925"/>
            <a:ext cx="654050" cy="593725"/>
            <a:chOff x="220" y="634"/>
            <a:chExt cx="1006" cy="954"/>
          </a:xfrm>
        </p:grpSpPr>
        <p:pic>
          <p:nvPicPr>
            <p:cNvPr id="6177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78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6153" name="Picture 15" descr="숫자_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66875" y="3314700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4" name="직사각형 36"/>
          <p:cNvSpPr>
            <a:spLocks noChangeArrowheads="1"/>
          </p:cNvSpPr>
          <p:nvPr/>
        </p:nvSpPr>
        <p:spPr bwMode="auto">
          <a:xfrm>
            <a:off x="2268538" y="2468563"/>
            <a:ext cx="4857750" cy="5000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정보통신기술인력양성</a:t>
            </a:r>
          </a:p>
        </p:txBody>
      </p:sp>
      <p:sp>
        <p:nvSpPr>
          <p:cNvPr id="6155" name="직사각형 37"/>
          <p:cNvSpPr>
            <a:spLocks noChangeArrowheads="1"/>
          </p:cNvSpPr>
          <p:nvPr/>
        </p:nvSpPr>
        <p:spPr bwMode="auto">
          <a:xfrm>
            <a:off x="2287588" y="3233738"/>
            <a:ext cx="3357562" cy="5000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기술혁신형 중소</a:t>
            </a:r>
            <a:r>
              <a:rPr lang="en-US" altLang="ko-KR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중견기업 인력지원</a:t>
            </a:r>
          </a:p>
        </p:txBody>
      </p:sp>
      <p:pic>
        <p:nvPicPr>
          <p:cNvPr id="6156" name="Picture 33" descr="contents-b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375" y="3768725"/>
            <a:ext cx="7372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33" descr="contents-b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2838" y="4556125"/>
            <a:ext cx="7372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8" name="직사각형 41"/>
          <p:cNvSpPr>
            <a:spLocks noChangeArrowheads="1"/>
          </p:cNvSpPr>
          <p:nvPr/>
        </p:nvSpPr>
        <p:spPr bwMode="auto">
          <a:xfrm>
            <a:off x="2286000" y="4021138"/>
            <a:ext cx="4857750" cy="5000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정보통신정책개발지원</a:t>
            </a:r>
          </a:p>
        </p:txBody>
      </p:sp>
      <p:sp>
        <p:nvSpPr>
          <p:cNvPr id="6159" name="직사각형 42"/>
          <p:cNvSpPr>
            <a:spLocks noChangeArrowheads="1"/>
          </p:cNvSpPr>
          <p:nvPr/>
        </p:nvSpPr>
        <p:spPr bwMode="auto">
          <a:xfrm>
            <a:off x="2305050" y="4794250"/>
            <a:ext cx="3357563" cy="50006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기술확산지원</a:t>
            </a:r>
            <a:r>
              <a:rPr lang="en-US" altLang="ko-KR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</a:t>
            </a:r>
            <a:r>
              <a:rPr lang="en-US" altLang="ko-KR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522413" y="3992563"/>
            <a:ext cx="654050" cy="593725"/>
            <a:chOff x="220" y="634"/>
            <a:chExt cx="1006" cy="954"/>
          </a:xfrm>
        </p:grpSpPr>
        <p:pic>
          <p:nvPicPr>
            <p:cNvPr id="6175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76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6161" name="Picture 14" descr="숫자_0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57350" y="4087813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1512888" y="4770438"/>
            <a:ext cx="654050" cy="593725"/>
            <a:chOff x="220" y="634"/>
            <a:chExt cx="1006" cy="954"/>
          </a:xfrm>
        </p:grpSpPr>
        <p:pic>
          <p:nvPicPr>
            <p:cNvPr id="6173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74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6163" name="Picture 14" descr="숫자_0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47825" y="4865688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4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- 1 -</a:t>
            </a:r>
          </a:p>
        </p:txBody>
      </p:sp>
      <p:pic>
        <p:nvPicPr>
          <p:cNvPr id="6165" name="Picture 33" descr="contents-b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2838" y="5313363"/>
            <a:ext cx="7372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6" name="직사각형 42"/>
          <p:cNvSpPr>
            <a:spLocks noChangeArrowheads="1"/>
          </p:cNvSpPr>
          <p:nvPr/>
        </p:nvSpPr>
        <p:spPr bwMode="auto">
          <a:xfrm>
            <a:off x="2303463" y="5551488"/>
            <a:ext cx="3492500" cy="50006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정보통신응용기술개발지원</a:t>
            </a:r>
            <a:r>
              <a:rPr lang="en-US" altLang="ko-KR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융자</a:t>
            </a:r>
            <a:r>
              <a:rPr lang="en-US" altLang="ko-KR" sz="20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1512888" y="5527675"/>
            <a:ext cx="654050" cy="593725"/>
            <a:chOff x="220" y="634"/>
            <a:chExt cx="1006" cy="954"/>
          </a:xfrm>
        </p:grpSpPr>
        <p:pic>
          <p:nvPicPr>
            <p:cNvPr id="6171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72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6168" name="Picture 14" descr="숫자_0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35125" y="5613400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그림 5" descr="0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3000" y="1428750"/>
            <a:ext cx="8953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 Box 19"/>
          <p:cNvSpPr txBox="1">
            <a:spLocks noChangeArrowheads="1"/>
          </p:cNvSpPr>
          <p:nvPr/>
        </p:nvSpPr>
        <p:spPr bwMode="auto">
          <a:xfrm>
            <a:off x="1249363" y="1452563"/>
            <a:ext cx="625475" cy="693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18" tIns="45709" rIns="91418" bIns="45709">
            <a:spAutoFit/>
          </a:bodyPr>
          <a:lstStyle/>
          <a:p>
            <a:pPr marL="609600" indent="-609600" fontAlgn="auto">
              <a:lnSpc>
                <a:spcPct val="130000"/>
              </a:lnSpc>
              <a:spcAft>
                <a:spcPts val="0"/>
              </a:spcAft>
              <a:defRPr/>
            </a:pPr>
            <a:r>
              <a:rPr kumimoji="0" lang="en-US" altLang="ko-KR" sz="3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50825" y="1357313"/>
            <a:ext cx="8642350" cy="5000625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pic>
        <p:nvPicPr>
          <p:cNvPr id="7171" name="Picture 147" descr="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127500"/>
            <a:ext cx="88931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133725" y="1527175"/>
            <a:ext cx="1454150" cy="503238"/>
            <a:chOff x="2426" y="595"/>
            <a:chExt cx="1557" cy="332"/>
          </a:xfrm>
        </p:grpSpPr>
        <p:sp>
          <p:nvSpPr>
            <p:cNvPr id="14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7202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6015038" y="1527175"/>
            <a:ext cx="1223962" cy="503238"/>
            <a:chOff x="2426" y="595"/>
            <a:chExt cx="1557" cy="332"/>
          </a:xfrm>
        </p:grpSpPr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7200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7400925" y="1527175"/>
            <a:ext cx="1150938" cy="503238"/>
            <a:chOff x="2426" y="595"/>
            <a:chExt cx="1557" cy="332"/>
          </a:xfrm>
        </p:grpSpPr>
        <p:sp>
          <p:nvSpPr>
            <p:cNvPr id="20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7198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7175" name="Picture 118" descr="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2063750"/>
            <a:ext cx="8893175" cy="215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WordArt 122"/>
          <p:cNvSpPr>
            <a:spLocks noChangeArrowheads="1" noChangeShapeType="1" noTextEdit="1"/>
          </p:cNvSpPr>
          <p:nvPr/>
        </p:nvSpPr>
        <p:spPr bwMode="auto">
          <a:xfrm>
            <a:off x="576263" y="2566973"/>
            <a:ext cx="1403449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서울어코드</a:t>
            </a: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 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활성화 지원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(108.5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</p:txBody>
      </p:sp>
      <p:sp>
        <p:nvSpPr>
          <p:cNvPr id="28" name="AutoShape 148"/>
          <p:cNvSpPr>
            <a:spLocks noChangeArrowheads="1"/>
          </p:cNvSpPr>
          <p:nvPr/>
        </p:nvSpPr>
        <p:spPr bwMode="auto">
          <a:xfrm>
            <a:off x="2054225" y="4343400"/>
            <a:ext cx="3876675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7178" name="Text Box 149"/>
          <p:cNvSpPr txBox="1">
            <a:spLocks noChangeArrowheads="1"/>
          </p:cNvSpPr>
          <p:nvPr/>
        </p:nvSpPr>
        <p:spPr bwMode="auto">
          <a:xfrm>
            <a:off x="2030413" y="4486275"/>
            <a:ext cx="4098925" cy="11747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분야 핵심기술 문제해결 능력과 프로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젝트 수행능력이 우수한 고급인력양성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sym typeface="Wingdings 2" pitchFamily="18" charset="2"/>
              </a:rPr>
              <a:t> 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-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반도체 등 주력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분야 중점 지원</a:t>
            </a:r>
          </a:p>
        </p:txBody>
      </p:sp>
      <p:sp>
        <p:nvSpPr>
          <p:cNvPr id="30" name="WordArt 150"/>
          <p:cNvSpPr>
            <a:spLocks noChangeArrowheads="1" noChangeShapeType="1" noTextEdit="1"/>
          </p:cNvSpPr>
          <p:nvPr/>
        </p:nvSpPr>
        <p:spPr bwMode="auto">
          <a:xfrm>
            <a:off x="466696" y="4630757"/>
            <a:ext cx="1513016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대학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IT</a:t>
            </a: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연구센터</a:t>
            </a: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육성지원</a:t>
            </a: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(278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7180" name="AutoShape 151"/>
          <p:cNvSpPr>
            <a:spLocks noChangeArrowheads="1"/>
          </p:cNvSpPr>
          <p:nvPr/>
        </p:nvSpPr>
        <p:spPr bwMode="auto">
          <a:xfrm>
            <a:off x="6002338" y="4348163"/>
            <a:ext cx="1308100" cy="15081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81" name="AutoShape 152"/>
          <p:cNvSpPr>
            <a:spLocks noChangeArrowheads="1"/>
          </p:cNvSpPr>
          <p:nvPr/>
        </p:nvSpPr>
        <p:spPr bwMode="auto">
          <a:xfrm>
            <a:off x="7399338" y="4343400"/>
            <a:ext cx="1223962" cy="15144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82" name="Text Box 153"/>
          <p:cNvSpPr txBox="1">
            <a:spLocks noChangeArrowheads="1"/>
          </p:cNvSpPr>
          <p:nvPr/>
        </p:nvSpPr>
        <p:spPr bwMode="auto">
          <a:xfrm>
            <a:off x="5932488" y="4522788"/>
            <a:ext cx="1509712" cy="1212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분야 대학원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교수 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 이상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대학원생 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40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 이상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7183" name="Text Box 68"/>
          <p:cNvSpPr txBox="1">
            <a:spLocks noChangeArrowheads="1"/>
          </p:cNvSpPr>
          <p:nvPr/>
        </p:nvSpPr>
        <p:spPr bwMode="auto">
          <a:xfrm>
            <a:off x="4373563" y="6567488"/>
            <a:ext cx="5302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- 2-</a:t>
            </a:r>
          </a:p>
        </p:txBody>
      </p:sp>
      <p:sp>
        <p:nvSpPr>
          <p:cNvPr id="49" name="AutoShape 148"/>
          <p:cNvSpPr>
            <a:spLocks noChangeArrowheads="1"/>
          </p:cNvSpPr>
          <p:nvPr/>
        </p:nvSpPr>
        <p:spPr bwMode="auto">
          <a:xfrm>
            <a:off x="2054225" y="2338388"/>
            <a:ext cx="3876675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7185" name="Text Box 149"/>
          <p:cNvSpPr txBox="1">
            <a:spLocks noChangeArrowheads="1"/>
          </p:cNvSpPr>
          <p:nvPr/>
        </p:nvSpPr>
        <p:spPr bwMode="auto">
          <a:xfrm>
            <a:off x="1973263" y="2373313"/>
            <a:ext cx="3956050" cy="1339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09550" indent="-209550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교육혁신을 위한 교과과정 개편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209550" indent="-209550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교수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학습법 개선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산학협력 강화 등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09550" indent="-209550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을 위한 제도개선 비용 지원</a:t>
            </a:r>
          </a:p>
        </p:txBody>
      </p:sp>
      <p:sp>
        <p:nvSpPr>
          <p:cNvPr id="7186" name="AutoShape 151"/>
          <p:cNvSpPr>
            <a:spLocks noChangeArrowheads="1"/>
          </p:cNvSpPr>
          <p:nvPr/>
        </p:nvSpPr>
        <p:spPr bwMode="auto">
          <a:xfrm>
            <a:off x="6002338" y="2343150"/>
            <a:ext cx="1308100" cy="15081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87" name="AutoShape 152"/>
          <p:cNvSpPr>
            <a:spLocks noChangeArrowheads="1"/>
          </p:cNvSpPr>
          <p:nvPr/>
        </p:nvSpPr>
        <p:spPr bwMode="auto">
          <a:xfrm>
            <a:off x="7399338" y="2338388"/>
            <a:ext cx="1223962" cy="15144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88" name="Text Box 153"/>
          <p:cNvSpPr txBox="1">
            <a:spLocks noChangeArrowheads="1"/>
          </p:cNvSpPr>
          <p:nvPr/>
        </p:nvSpPr>
        <p:spPr bwMode="auto">
          <a:xfrm>
            <a:off x="5942013" y="2687638"/>
            <a:ext cx="1439862" cy="8128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년제 대학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학과</a:t>
            </a:r>
          </a:p>
        </p:txBody>
      </p:sp>
      <p:sp>
        <p:nvSpPr>
          <p:cNvPr id="7189" name="Text Box 154"/>
          <p:cNvSpPr txBox="1">
            <a:spLocks noChangeArrowheads="1"/>
          </p:cNvSpPr>
          <p:nvPr/>
        </p:nvSpPr>
        <p:spPr bwMode="auto">
          <a:xfrm>
            <a:off x="7327900" y="2330450"/>
            <a:ext cx="1406525" cy="145256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marL="180975" indent="-180975" algn="ctr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교원 인건비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180975" indent="-180975" algn="ctr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인턴쉽 등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90" name="Text Box 40"/>
          <p:cNvSpPr txBox="1">
            <a:spLocks noChangeArrowheads="1"/>
          </p:cNvSpPr>
          <p:nvPr/>
        </p:nvSpPr>
        <p:spPr bwMode="auto">
          <a:xfrm>
            <a:off x="7316788" y="4460875"/>
            <a:ext cx="1438275" cy="12985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인건비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연구활동비 등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년간  연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 이내</a:t>
            </a: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03200" y="620713"/>
            <a:ext cx="654050" cy="593725"/>
            <a:chOff x="220" y="634"/>
            <a:chExt cx="1006" cy="954"/>
          </a:xfrm>
        </p:grpSpPr>
        <p:pic>
          <p:nvPicPr>
            <p:cNvPr id="7195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96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53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88" y="636588"/>
            <a:ext cx="33924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3" name="WordArt 64"/>
          <p:cNvSpPr>
            <a:spLocks noChangeArrowheads="1" noChangeShapeType="1" noTextEdit="1"/>
          </p:cNvSpPr>
          <p:nvPr/>
        </p:nvSpPr>
        <p:spPr bwMode="auto">
          <a:xfrm>
            <a:off x="919163" y="782638"/>
            <a:ext cx="2786062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정보통신기술인력양성</a:t>
            </a:r>
          </a:p>
        </p:txBody>
      </p:sp>
      <p:pic>
        <p:nvPicPr>
          <p:cNvPr id="7194" name="Picture 87" descr="숫자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138" y="709613"/>
            <a:ext cx="3968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50825" y="1714500"/>
            <a:ext cx="8642350" cy="4810125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084888" y="1844675"/>
            <a:ext cx="1223962" cy="503238"/>
            <a:chOff x="2426" y="595"/>
            <a:chExt cx="1557" cy="332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8226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7453313" y="1844675"/>
            <a:ext cx="1150937" cy="503238"/>
            <a:chOff x="2426" y="595"/>
            <a:chExt cx="1557" cy="332"/>
          </a:xfrm>
        </p:grpSpPr>
        <p:sp>
          <p:nvSpPr>
            <p:cNvPr id="17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8224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3203575" y="1844675"/>
            <a:ext cx="1454150" cy="503238"/>
            <a:chOff x="2426" y="595"/>
            <a:chExt cx="1557" cy="332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8222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8198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- 3 -</a:t>
            </a:r>
          </a:p>
        </p:txBody>
      </p:sp>
      <p:pic>
        <p:nvPicPr>
          <p:cNvPr id="8199" name="Picture 66" descr="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" y="2500313"/>
            <a:ext cx="9001125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WordArt 70"/>
          <p:cNvSpPr>
            <a:spLocks noChangeArrowheads="1" noChangeShapeType="1" noTextEdit="1"/>
          </p:cNvSpPr>
          <p:nvPr/>
        </p:nvSpPr>
        <p:spPr bwMode="auto">
          <a:xfrm>
            <a:off x="542925" y="3017841"/>
            <a:ext cx="1442120" cy="9586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IT/SW </a:t>
            </a: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창의연구과정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(30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8201" name="AutoShape 68"/>
          <p:cNvSpPr>
            <a:spLocks noChangeArrowheads="1"/>
          </p:cNvSpPr>
          <p:nvPr/>
        </p:nvSpPr>
        <p:spPr bwMode="auto">
          <a:xfrm>
            <a:off x="6038850" y="2743200"/>
            <a:ext cx="1295400" cy="14906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8202" name="AutoShape 69"/>
          <p:cNvSpPr>
            <a:spLocks noChangeArrowheads="1"/>
          </p:cNvSpPr>
          <p:nvPr/>
        </p:nvSpPr>
        <p:spPr bwMode="auto">
          <a:xfrm>
            <a:off x="7410450" y="2743200"/>
            <a:ext cx="1295400" cy="14906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8203" name="Text Box 72"/>
          <p:cNvSpPr txBox="1">
            <a:spLocks noChangeArrowheads="1"/>
          </p:cNvSpPr>
          <p:nvPr/>
        </p:nvSpPr>
        <p:spPr bwMode="auto">
          <a:xfrm>
            <a:off x="6015038" y="3068638"/>
            <a:ext cx="1357312" cy="7366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lnSpc>
                <a:spcPct val="14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국내 대학 및 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lnSpc>
                <a:spcPct val="14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중소기업</a:t>
            </a:r>
          </a:p>
        </p:txBody>
      </p:sp>
      <p:sp>
        <p:nvSpPr>
          <p:cNvPr id="19472" name="Text Box 75"/>
          <p:cNvSpPr txBox="1">
            <a:spLocks noChangeArrowheads="1"/>
          </p:cNvSpPr>
          <p:nvPr/>
        </p:nvSpPr>
        <p:spPr bwMode="auto">
          <a:xfrm>
            <a:off x="7323138" y="2849563"/>
            <a:ext cx="1530350" cy="13001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3"/>
              </a:buBlip>
              <a:defRPr/>
            </a:pP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인건비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연구활동비 등</a:t>
            </a:r>
            <a:endParaRPr lang="en-US" altLang="ko-KR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년 이내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 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err="1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이내</a:t>
            </a:r>
          </a:p>
        </p:txBody>
      </p:sp>
      <p:sp>
        <p:nvSpPr>
          <p:cNvPr id="48" name="AutoShape 148"/>
          <p:cNvSpPr>
            <a:spLocks noChangeArrowheads="1"/>
          </p:cNvSpPr>
          <p:nvPr/>
        </p:nvSpPr>
        <p:spPr bwMode="auto">
          <a:xfrm>
            <a:off x="2057400" y="2716213"/>
            <a:ext cx="3876675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54" name="Text Box 71"/>
          <p:cNvSpPr txBox="1">
            <a:spLocks noChangeArrowheads="1"/>
          </p:cNvSpPr>
          <p:nvPr/>
        </p:nvSpPr>
        <p:spPr bwMode="auto">
          <a:xfrm>
            <a:off x="2052638" y="2781300"/>
            <a:ext cx="4083050" cy="13970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대학원생과 대중소기업이 공동으로 수행</a:t>
            </a:r>
            <a:endParaRPr lang="en-US" altLang="ko-KR" sz="16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하는 </a:t>
            </a:r>
            <a:r>
              <a:rPr lang="en-US" altLang="ko-KR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IT/SW</a:t>
            </a: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분야 창의적 프로젝트 지원</a:t>
            </a:r>
            <a:endParaRPr lang="en-US" altLang="ko-KR" sz="16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en-US" altLang="ko-KR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- IT</a:t>
            </a: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분야 지원</a:t>
            </a:r>
            <a:r>
              <a:rPr lang="en-US" altLang="ko-KR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(SW </a:t>
            </a: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우대</a:t>
            </a:r>
            <a:r>
              <a:rPr lang="en-US" altLang="ko-KR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)</a:t>
            </a:r>
            <a:endParaRPr lang="ko-KR" altLang="en-US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207" name="Picture 34" descr="0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1775" y="4359275"/>
            <a:ext cx="8893175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WordArt 36"/>
          <p:cNvSpPr>
            <a:spLocks noChangeArrowheads="1" noChangeShapeType="1" noTextEdit="1"/>
          </p:cNvSpPr>
          <p:nvPr/>
        </p:nvSpPr>
        <p:spPr bwMode="auto">
          <a:xfrm>
            <a:off x="619033" y="4971136"/>
            <a:ext cx="1296987" cy="989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IT</a:t>
            </a: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융합</a:t>
            </a: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고급인력과정</a:t>
            </a: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(93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굴림" pitchFamily="50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/>
              <a:ea typeface="굴림" pitchFamily="50" charset="-127"/>
              <a:cs typeface="Arial"/>
            </a:endParaRPr>
          </a:p>
        </p:txBody>
      </p:sp>
      <p:sp>
        <p:nvSpPr>
          <p:cNvPr id="8209" name="AutoShape 37"/>
          <p:cNvSpPr>
            <a:spLocks noChangeArrowheads="1"/>
          </p:cNvSpPr>
          <p:nvPr/>
        </p:nvSpPr>
        <p:spPr bwMode="auto">
          <a:xfrm>
            <a:off x="6065838" y="4702175"/>
            <a:ext cx="1295400" cy="14636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8210" name="AutoShape 38"/>
          <p:cNvSpPr>
            <a:spLocks noChangeArrowheads="1"/>
          </p:cNvSpPr>
          <p:nvPr/>
        </p:nvSpPr>
        <p:spPr bwMode="auto">
          <a:xfrm>
            <a:off x="7432675" y="4702175"/>
            <a:ext cx="1223963" cy="14636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8211" name="Text Box 39"/>
          <p:cNvSpPr txBox="1">
            <a:spLocks noChangeArrowheads="1"/>
          </p:cNvSpPr>
          <p:nvPr/>
        </p:nvSpPr>
        <p:spPr bwMode="auto">
          <a:xfrm>
            <a:off x="6010275" y="5048250"/>
            <a:ext cx="1419225" cy="8239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 algn="ctr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융합연구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 algn="ctr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센터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AutoShape 148"/>
          <p:cNvSpPr>
            <a:spLocks noChangeArrowheads="1"/>
          </p:cNvSpPr>
          <p:nvPr/>
        </p:nvSpPr>
        <p:spPr bwMode="auto">
          <a:xfrm>
            <a:off x="2085975" y="4687888"/>
            <a:ext cx="3876675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8213" name="Text Box 41"/>
          <p:cNvSpPr txBox="1">
            <a:spLocks noChangeArrowheads="1"/>
          </p:cNvSpPr>
          <p:nvPr/>
        </p:nvSpPr>
        <p:spPr bwMode="auto">
          <a:xfrm>
            <a:off x="2095500" y="4706938"/>
            <a:ext cx="3948113" cy="13716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중소기업 수요기술 기반의 융합 프로젝트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를 해당기업과 대학이 공동수행하여 융합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신시장을 창조할 고급인재 양성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 -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자동차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,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의료 등 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 2" pitchFamily="18" charset="2"/>
              </a:rPr>
              <a:t>융합분야 지원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  <a:sym typeface="Wingdings 2" pitchFamily="18" charset="2"/>
            </a:endParaRPr>
          </a:p>
        </p:txBody>
      </p:sp>
      <p:sp>
        <p:nvSpPr>
          <p:cNvPr id="8214" name="Text Box 40"/>
          <p:cNvSpPr txBox="1">
            <a:spLocks noChangeArrowheads="1"/>
          </p:cNvSpPr>
          <p:nvPr/>
        </p:nvSpPr>
        <p:spPr bwMode="auto">
          <a:xfrm>
            <a:off x="7316788" y="4783138"/>
            <a:ext cx="1438275" cy="12985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인건비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연구활동비 등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년간  연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 이내</a:t>
            </a: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03200" y="620713"/>
            <a:ext cx="654050" cy="593725"/>
            <a:chOff x="220" y="634"/>
            <a:chExt cx="1006" cy="954"/>
          </a:xfrm>
        </p:grpSpPr>
        <p:pic>
          <p:nvPicPr>
            <p:cNvPr id="8219" name="Picture 18" descr="09"/>
            <p:cNvPicPr>
              <a:picLocks noChangeAspect="1" noChangeArrowheads="1"/>
            </p:cNvPicPr>
            <p:nvPr/>
          </p:nvPicPr>
          <p:blipFill>
            <a:blip r:embed="rId5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20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56" name="Picture 63" descr="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8488" y="636588"/>
            <a:ext cx="33924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7" name="WordArt 64"/>
          <p:cNvSpPr>
            <a:spLocks noChangeArrowheads="1" noChangeShapeType="1" noTextEdit="1"/>
          </p:cNvSpPr>
          <p:nvPr/>
        </p:nvSpPr>
        <p:spPr bwMode="auto">
          <a:xfrm>
            <a:off x="919163" y="782638"/>
            <a:ext cx="2786062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정보통신기술인력양성</a:t>
            </a:r>
          </a:p>
        </p:txBody>
      </p:sp>
      <p:pic>
        <p:nvPicPr>
          <p:cNvPr id="8218" name="Picture 87" descr="숫자_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8138" y="709613"/>
            <a:ext cx="3968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50825" y="1714500"/>
            <a:ext cx="8642350" cy="4810125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084888" y="1844675"/>
            <a:ext cx="1223962" cy="503238"/>
            <a:chOff x="2426" y="595"/>
            <a:chExt cx="1557" cy="332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9251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7453313" y="1844675"/>
            <a:ext cx="1150937" cy="503238"/>
            <a:chOff x="2426" y="595"/>
            <a:chExt cx="1557" cy="332"/>
          </a:xfrm>
        </p:grpSpPr>
        <p:sp>
          <p:nvSpPr>
            <p:cNvPr id="17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9249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3203575" y="1844675"/>
            <a:ext cx="1454150" cy="503238"/>
            <a:chOff x="2426" y="595"/>
            <a:chExt cx="1557" cy="332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9247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9222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- 4 -</a:t>
            </a:r>
          </a:p>
        </p:txBody>
      </p:sp>
      <p:pic>
        <p:nvPicPr>
          <p:cNvPr id="9223" name="Picture 147" descr="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339975"/>
            <a:ext cx="88931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AutoShape 119"/>
          <p:cNvSpPr>
            <a:spLocks noChangeArrowheads="1"/>
          </p:cNvSpPr>
          <p:nvPr/>
        </p:nvSpPr>
        <p:spPr bwMode="auto">
          <a:xfrm>
            <a:off x="2019300" y="2616200"/>
            <a:ext cx="3887788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61" name="Text Box 120"/>
          <p:cNvSpPr txBox="1">
            <a:spLocks noChangeArrowheads="1"/>
          </p:cNvSpPr>
          <p:nvPr/>
        </p:nvSpPr>
        <p:spPr bwMode="auto">
          <a:xfrm>
            <a:off x="1976438" y="2571750"/>
            <a:ext cx="3983037" cy="16192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en-US" altLang="ko-KR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IT</a:t>
            </a: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산업체 전문가인 </a:t>
            </a:r>
            <a:r>
              <a:rPr lang="ko-KR" altLang="en-US" sz="1600" dirty="0" err="1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멘토가</a:t>
            </a: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err="1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멘티</a:t>
            </a:r>
            <a:r>
              <a:rPr lang="en-US" altLang="ko-KR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대학생</a:t>
            </a:r>
            <a:r>
              <a:rPr lang="en-US" altLang="ko-KR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에게 현장지향 실습과제 지도 등을 </a:t>
            </a:r>
            <a:endParaRPr lang="en-US" altLang="ko-KR" sz="16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통해  </a:t>
            </a:r>
            <a:r>
              <a:rPr lang="en-US" altLang="ko-KR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전문인력의 실무능력 향상</a:t>
            </a:r>
          </a:p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  <a:defRPr/>
            </a:pPr>
            <a:r>
              <a: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IT</a:t>
            </a:r>
            <a:r>
              <a:rPr lang="ko-KR" altLang="en-US" sz="1400" dirty="0" err="1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멘토링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신청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연중</a:t>
            </a: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 : 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www.hanium.or.kr</a:t>
            </a:r>
          </a:p>
        </p:txBody>
      </p:sp>
      <p:sp>
        <p:nvSpPr>
          <p:cNvPr id="62" name="WordArt 122"/>
          <p:cNvSpPr>
            <a:spLocks noChangeArrowheads="1" noChangeShapeType="1" noTextEdit="1"/>
          </p:cNvSpPr>
          <p:nvPr/>
        </p:nvSpPr>
        <p:spPr bwMode="auto">
          <a:xfrm>
            <a:off x="576263" y="2904016"/>
            <a:ext cx="129698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굴림" pitchFamily="50" charset="-127"/>
                <a:cs typeface="Arial"/>
              </a:rPr>
              <a:t>I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T</a:t>
            </a: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멘토링 제도 운영</a:t>
            </a: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(66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9227" name="AutoShape 123"/>
          <p:cNvSpPr>
            <a:spLocks noChangeArrowheads="1"/>
          </p:cNvSpPr>
          <p:nvPr/>
        </p:nvSpPr>
        <p:spPr bwMode="auto">
          <a:xfrm>
            <a:off x="5980113" y="2620963"/>
            <a:ext cx="1295400" cy="15081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64" name="Text Box 125"/>
          <p:cNvSpPr txBox="1">
            <a:spLocks noChangeArrowheads="1"/>
          </p:cNvSpPr>
          <p:nvPr/>
        </p:nvSpPr>
        <p:spPr bwMode="auto">
          <a:xfrm>
            <a:off x="5907088" y="2605088"/>
            <a:ext cx="1524000" cy="155733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IT</a:t>
            </a: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관련 대학생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멘티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)</a:t>
            </a:r>
          </a:p>
          <a:p>
            <a:pPr marL="180975" indent="-180975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산업체 등 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IT</a:t>
            </a:r>
            <a:b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</a:b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전문가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멘토</a:t>
            </a:r>
            <a:r>
              <a:rPr lang="en-US" altLang="ko-KR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)</a:t>
            </a:r>
          </a:p>
        </p:txBody>
      </p:sp>
      <p:sp>
        <p:nvSpPr>
          <p:cNvPr id="9229" name="AutoShape 37"/>
          <p:cNvSpPr>
            <a:spLocks noChangeArrowheads="1"/>
          </p:cNvSpPr>
          <p:nvPr/>
        </p:nvSpPr>
        <p:spPr bwMode="auto">
          <a:xfrm>
            <a:off x="7364413" y="2597150"/>
            <a:ext cx="1350962" cy="16430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9230" name="Text Box 126"/>
          <p:cNvSpPr txBox="1">
            <a:spLocks noChangeArrowheads="1"/>
          </p:cNvSpPr>
          <p:nvPr/>
        </p:nvSpPr>
        <p:spPr bwMode="auto">
          <a:xfrm>
            <a:off x="7323138" y="2687638"/>
            <a:ext cx="1644650" cy="523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멘토링비용    지원</a:t>
            </a:r>
          </a:p>
        </p:txBody>
      </p:sp>
      <p:sp>
        <p:nvSpPr>
          <p:cNvPr id="9231" name="Text Box 126"/>
          <p:cNvSpPr txBox="1">
            <a:spLocks noChangeArrowheads="1"/>
          </p:cNvSpPr>
          <p:nvPr/>
        </p:nvSpPr>
        <p:spPr bwMode="auto">
          <a:xfrm>
            <a:off x="7321550" y="3443288"/>
            <a:ext cx="1493838" cy="52228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채용보조금     지원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232" name="Picture 147" descr="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" y="4244975"/>
            <a:ext cx="88931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AutoShape 119"/>
          <p:cNvSpPr>
            <a:spLocks noChangeArrowheads="1"/>
          </p:cNvSpPr>
          <p:nvPr/>
        </p:nvSpPr>
        <p:spPr bwMode="auto">
          <a:xfrm>
            <a:off x="2035175" y="4521200"/>
            <a:ext cx="3887788" cy="151447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65" name="Text Box 120"/>
          <p:cNvSpPr txBox="1">
            <a:spLocks noChangeArrowheads="1"/>
          </p:cNvSpPr>
          <p:nvPr/>
        </p:nvSpPr>
        <p:spPr bwMode="auto">
          <a:xfrm>
            <a:off x="1992313" y="4679950"/>
            <a:ext cx="3983037" cy="1212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해외 유수기업 및 연구소에 근무중인 한인</a:t>
            </a:r>
            <a:endParaRPr lang="en-US" altLang="ko-KR" sz="16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인재가 귀국하여 기술개발 및 인력양성 할</a:t>
            </a:r>
            <a:endParaRPr lang="en-US" altLang="ko-KR" sz="16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  <a:p>
            <a:pPr marL="219075" indent="-219075">
              <a:lnSpc>
                <a:spcPts val="24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6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수 있도록 지원 </a:t>
            </a:r>
            <a:endParaRPr lang="en-US" altLang="ko-KR" sz="16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</p:txBody>
      </p:sp>
      <p:sp>
        <p:nvSpPr>
          <p:cNvPr id="66" name="WordArt 122"/>
          <p:cNvSpPr>
            <a:spLocks noChangeArrowheads="1" noChangeShapeType="1" noTextEdit="1"/>
          </p:cNvSpPr>
          <p:nvPr/>
        </p:nvSpPr>
        <p:spPr bwMode="auto">
          <a:xfrm>
            <a:off x="592108" y="4809029"/>
            <a:ext cx="129698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브레인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스카웃팅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프로그램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굴림" pitchFamily="50" charset="-127"/>
                <a:cs typeface="Arial"/>
              </a:rPr>
              <a:t> 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(45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9236" name="AutoShape 123"/>
          <p:cNvSpPr>
            <a:spLocks noChangeArrowheads="1"/>
          </p:cNvSpPr>
          <p:nvPr/>
        </p:nvSpPr>
        <p:spPr bwMode="auto">
          <a:xfrm>
            <a:off x="5995988" y="4525963"/>
            <a:ext cx="1295400" cy="15081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68" name="Text Box 125"/>
          <p:cNvSpPr txBox="1">
            <a:spLocks noChangeArrowheads="1"/>
          </p:cNvSpPr>
          <p:nvPr/>
        </p:nvSpPr>
        <p:spPr bwMode="auto">
          <a:xfrm>
            <a:off x="5922963" y="4878388"/>
            <a:ext cx="1435100" cy="82073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 algn="ctr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대학 및 기업</a:t>
            </a:r>
            <a:endParaRPr lang="en-US" altLang="ko-KR" sz="14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  <a:p>
            <a:pPr marL="180975" indent="-180975" algn="ctr">
              <a:lnSpc>
                <a:spcPct val="16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컨소시엄</a:t>
            </a:r>
            <a:endParaRPr lang="en-US" altLang="ko-KR" sz="1400" dirty="0">
              <a:solidFill>
                <a:prstClr val="black"/>
              </a:solidFill>
              <a:latin typeface="Arial"/>
              <a:ea typeface="HY견고딕" pitchFamily="18" charset="-127"/>
            </a:endParaRPr>
          </a:p>
        </p:txBody>
      </p:sp>
      <p:sp>
        <p:nvSpPr>
          <p:cNvPr id="9238" name="AutoShape 37"/>
          <p:cNvSpPr>
            <a:spLocks noChangeArrowheads="1"/>
          </p:cNvSpPr>
          <p:nvPr/>
        </p:nvSpPr>
        <p:spPr bwMode="auto">
          <a:xfrm>
            <a:off x="7380288" y="4502150"/>
            <a:ext cx="1350962" cy="16430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9239" name="Text Box 40"/>
          <p:cNvSpPr txBox="1">
            <a:spLocks noChangeArrowheads="1"/>
          </p:cNvSpPr>
          <p:nvPr/>
        </p:nvSpPr>
        <p:spPr bwMode="auto">
          <a:xfrm>
            <a:off x="7335838" y="4889500"/>
            <a:ext cx="1438275" cy="7397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연구비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이주비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179388" indent="-179388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주거비 등 지원</a:t>
            </a: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03200" y="620713"/>
            <a:ext cx="654050" cy="593725"/>
            <a:chOff x="220" y="634"/>
            <a:chExt cx="1006" cy="954"/>
          </a:xfrm>
        </p:grpSpPr>
        <p:pic>
          <p:nvPicPr>
            <p:cNvPr id="9244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5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76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88" y="636588"/>
            <a:ext cx="33924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2" name="WordArt 64"/>
          <p:cNvSpPr>
            <a:spLocks noChangeArrowheads="1" noChangeShapeType="1" noTextEdit="1"/>
          </p:cNvSpPr>
          <p:nvPr/>
        </p:nvSpPr>
        <p:spPr bwMode="auto">
          <a:xfrm>
            <a:off x="919163" y="782638"/>
            <a:ext cx="2786062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정보통신기술인력양성</a:t>
            </a:r>
          </a:p>
        </p:txBody>
      </p:sp>
      <p:pic>
        <p:nvPicPr>
          <p:cNvPr id="9243" name="Picture 87" descr="숫자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138" y="709613"/>
            <a:ext cx="3968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50825" y="1714500"/>
            <a:ext cx="8642350" cy="2938463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989638" y="1844675"/>
            <a:ext cx="1223962" cy="503238"/>
            <a:chOff x="2426" y="595"/>
            <a:chExt cx="1557" cy="332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10266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7358063" y="1844675"/>
            <a:ext cx="1150937" cy="503238"/>
            <a:chOff x="2426" y="595"/>
            <a:chExt cx="1557" cy="332"/>
          </a:xfrm>
        </p:grpSpPr>
        <p:sp>
          <p:nvSpPr>
            <p:cNvPr id="17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10264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3203575" y="1844675"/>
            <a:ext cx="1454150" cy="503238"/>
            <a:chOff x="2426" y="595"/>
            <a:chExt cx="1557" cy="332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10262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0246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- 5 -</a:t>
            </a:r>
          </a:p>
        </p:txBody>
      </p:sp>
      <p:pic>
        <p:nvPicPr>
          <p:cNvPr id="10247" name="Picture 66" descr="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775" y="2386013"/>
            <a:ext cx="9020175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AutoShape 68"/>
          <p:cNvSpPr>
            <a:spLocks noChangeArrowheads="1"/>
          </p:cNvSpPr>
          <p:nvPr/>
        </p:nvSpPr>
        <p:spPr bwMode="auto">
          <a:xfrm>
            <a:off x="5991225" y="2674938"/>
            <a:ext cx="1295400" cy="15192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0249" name="AutoShape 69"/>
          <p:cNvSpPr>
            <a:spLocks noChangeArrowheads="1"/>
          </p:cNvSpPr>
          <p:nvPr/>
        </p:nvSpPr>
        <p:spPr bwMode="auto">
          <a:xfrm>
            <a:off x="7362825" y="2674938"/>
            <a:ext cx="1385888" cy="15192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46" name="WordArt 70"/>
          <p:cNvSpPr>
            <a:spLocks noChangeArrowheads="1" noChangeShapeType="1" noTextEdit="1"/>
          </p:cNvSpPr>
          <p:nvPr/>
        </p:nvSpPr>
        <p:spPr bwMode="auto">
          <a:xfrm>
            <a:off x="611560" y="2852936"/>
            <a:ext cx="1275978" cy="11288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SW </a:t>
            </a:r>
          </a:p>
          <a:p>
            <a:pPr algn="ctr">
              <a:defRPr/>
            </a:pP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마에스트로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과정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(60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10251" name="Text Box 72"/>
          <p:cNvSpPr txBox="1">
            <a:spLocks noChangeArrowheads="1"/>
          </p:cNvSpPr>
          <p:nvPr/>
        </p:nvSpPr>
        <p:spPr bwMode="auto">
          <a:xfrm>
            <a:off x="5986463" y="2741613"/>
            <a:ext cx="1357312" cy="6953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>
              <a:lnSpc>
                <a:spcPct val="14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고등학생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b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대학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원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생</a:t>
            </a:r>
          </a:p>
        </p:txBody>
      </p:sp>
      <p:sp>
        <p:nvSpPr>
          <p:cNvPr id="10252" name="Text Box 75"/>
          <p:cNvSpPr txBox="1">
            <a:spLocks noChangeArrowheads="1"/>
          </p:cNvSpPr>
          <p:nvPr/>
        </p:nvSpPr>
        <p:spPr bwMode="auto">
          <a:xfrm>
            <a:off x="7304088" y="2733675"/>
            <a:ext cx="1516062" cy="1212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spcBef>
                <a:spcPct val="40000"/>
              </a:spcBef>
              <a:buClr>
                <a:srgbClr val="EEECE1"/>
              </a:buClr>
              <a:buFontTx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장학금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인증자포상금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</a:t>
            </a: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멘토 활동비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등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AutoShape 148"/>
          <p:cNvSpPr>
            <a:spLocks noChangeArrowheads="1"/>
          </p:cNvSpPr>
          <p:nvPr/>
        </p:nvSpPr>
        <p:spPr bwMode="auto">
          <a:xfrm>
            <a:off x="1990725" y="2686050"/>
            <a:ext cx="3876675" cy="1511300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47" name="Text Box 71"/>
          <p:cNvSpPr txBox="1">
            <a:spLocks noChangeArrowheads="1"/>
          </p:cNvSpPr>
          <p:nvPr/>
        </p:nvSpPr>
        <p:spPr bwMode="auto">
          <a:xfrm>
            <a:off x="1966913" y="2619375"/>
            <a:ext cx="4083050" cy="15208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ko-KR" altLang="en-US" sz="1600" kern="10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성장 잠재력이 있는 연수생을 선발하여</a:t>
            </a:r>
            <a:r>
              <a:rPr lang="en-US" altLang="ko-KR" sz="1600" kern="10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, SW</a:t>
            </a:r>
            <a:r>
              <a:rPr lang="ko-KR" altLang="en-US" sz="1600" kern="10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분야별 최고전문가인 멘토에 의해         도제식 실전교육 등 차별화된 교육과정으로 </a:t>
            </a:r>
            <a:r>
              <a:rPr lang="en-US" altLang="ko-KR" sz="1600" kern="10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SW</a:t>
            </a:r>
            <a:r>
              <a:rPr lang="ko-KR" altLang="en-US" sz="1600" kern="1000" dirty="0">
                <a:solidFill>
                  <a:prstClr val="black"/>
                </a:solidFill>
                <a:latin typeface="Arial"/>
                <a:ea typeface="HY견고딕" pitchFamily="18" charset="-127"/>
              </a:rPr>
              <a:t>미래를 선도할 최고급 인재양성</a:t>
            </a:r>
            <a:endParaRPr lang="ko-KR" altLang="en-US" sz="1400" kern="10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03200" y="620713"/>
            <a:ext cx="654050" cy="593725"/>
            <a:chOff x="220" y="634"/>
            <a:chExt cx="1006" cy="954"/>
          </a:xfrm>
        </p:grpSpPr>
        <p:pic>
          <p:nvPicPr>
            <p:cNvPr id="10259" name="Picture 18" descr="09"/>
            <p:cNvPicPr>
              <a:picLocks noChangeAspect="1" noChangeArrowheads="1"/>
            </p:cNvPicPr>
            <p:nvPr/>
          </p:nvPicPr>
          <p:blipFill>
            <a:blip r:embed="rId4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0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44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88" y="636588"/>
            <a:ext cx="33924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7" name="WordArt 64"/>
          <p:cNvSpPr>
            <a:spLocks noChangeArrowheads="1" noChangeShapeType="1" noTextEdit="1"/>
          </p:cNvSpPr>
          <p:nvPr/>
        </p:nvSpPr>
        <p:spPr bwMode="auto">
          <a:xfrm>
            <a:off x="919163" y="782638"/>
            <a:ext cx="2786062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정보통신기술인력양성</a:t>
            </a:r>
          </a:p>
        </p:txBody>
      </p:sp>
      <p:pic>
        <p:nvPicPr>
          <p:cNvPr id="10258" name="Picture 87" descr="숫자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138" y="709613"/>
            <a:ext cx="3968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- 6 -</a:t>
            </a:r>
          </a:p>
        </p:txBody>
      </p:sp>
      <p:sp>
        <p:nvSpPr>
          <p:cNvPr id="66" name="AutoShape 3"/>
          <p:cNvSpPr>
            <a:spLocks noChangeArrowheads="1"/>
          </p:cNvSpPr>
          <p:nvPr/>
        </p:nvSpPr>
        <p:spPr bwMode="auto">
          <a:xfrm>
            <a:off x="228600" y="1643063"/>
            <a:ext cx="8642350" cy="4887912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pic>
        <p:nvPicPr>
          <p:cNvPr id="11268" name="Picture 4" descr="a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9725" y="6021388"/>
            <a:ext cx="85185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76450" y="2708275"/>
            <a:ext cx="1549400" cy="3190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70" name="Rectangle 6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41738" y="2465388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71" name="Rectangle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4488" y="2465388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 rot="5400000">
            <a:off x="4402138" y="-1951038"/>
            <a:ext cx="406400" cy="8429625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249" y="108"/>
              </a:cxn>
              <a:cxn ang="0">
                <a:pos x="256" y="2988"/>
              </a:cxn>
              <a:cxn ang="0">
                <a:pos x="0" y="2898"/>
              </a:cxn>
              <a:cxn ang="0">
                <a:pos x="10" y="0"/>
              </a:cxn>
            </a:cxnLst>
            <a:rect l="0" t="0" r="r" b="b"/>
            <a:pathLst>
              <a:path w="256" h="2988">
                <a:moveTo>
                  <a:pt x="10" y="0"/>
                </a:moveTo>
                <a:lnTo>
                  <a:pt x="249" y="108"/>
                </a:lnTo>
                <a:lnTo>
                  <a:pt x="256" y="2988"/>
                </a:lnTo>
                <a:lnTo>
                  <a:pt x="0" y="2898"/>
                </a:lnTo>
                <a:lnTo>
                  <a:pt x="1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gamma/>
                  <a:shade val="4549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 flipH="1">
            <a:off x="395288" y="2492375"/>
            <a:ext cx="8353425" cy="3816350"/>
          </a:xfrm>
          <a:prstGeom prst="rect">
            <a:avLst/>
          </a:prstGeom>
          <a:gradFill rotWithShape="0">
            <a:gsLst>
              <a:gs pos="0">
                <a:srgbClr val="ABD3FF"/>
              </a:gs>
              <a:gs pos="100000">
                <a:srgbClr val="F0F7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677F99"/>
            </a:prstShdw>
          </a:effectLst>
        </p:spPr>
        <p:txBody>
          <a:bodyPr wrap="none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3" name="AutoShape 10"/>
          <p:cNvSpPr>
            <a:spLocks noChangeArrowheads="1"/>
          </p:cNvSpPr>
          <p:nvPr/>
        </p:nvSpPr>
        <p:spPr bwMode="auto">
          <a:xfrm rot="5400000" flipV="1">
            <a:off x="4356100" y="-2043112"/>
            <a:ext cx="503237" cy="8135938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 w="38100">
            <a:solidFill>
              <a:srgbClr val="B4CE8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275" name="AutoShape 11"/>
          <p:cNvSpPr>
            <a:spLocks noChangeArrowheads="1"/>
          </p:cNvSpPr>
          <p:nvPr/>
        </p:nvSpPr>
        <p:spPr bwMode="auto">
          <a:xfrm>
            <a:off x="755650" y="2633663"/>
            <a:ext cx="5976938" cy="649287"/>
          </a:xfrm>
          <a:prstGeom prst="chevron">
            <a:avLst>
              <a:gd name="adj" fmla="val 160029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>
            <a:off x="466725" y="2633663"/>
            <a:ext cx="1368425" cy="649287"/>
          </a:xfrm>
          <a:prstGeom prst="homePlate">
            <a:avLst>
              <a:gd name="adj" fmla="val 41303"/>
            </a:avLst>
          </a:prstGeom>
          <a:gradFill rotWithShape="0">
            <a:gsLst>
              <a:gs pos="0">
                <a:srgbClr val="ECF7E9"/>
              </a:gs>
              <a:gs pos="100000">
                <a:srgbClr val="C5E8BE"/>
              </a:gs>
            </a:gsLst>
            <a:lin ang="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6" name="Rectangle 13"/>
          <p:cNvSpPr>
            <a:spLocks noChangeArrowheads="1"/>
          </p:cNvSpPr>
          <p:nvPr/>
        </p:nvSpPr>
        <p:spPr bwMode="auto">
          <a:xfrm>
            <a:off x="466725" y="5013325"/>
            <a:ext cx="1296988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278" name="WordArt 14"/>
          <p:cNvSpPr>
            <a:spLocks noChangeArrowheads="1" noChangeShapeType="1" noTextEdit="1"/>
          </p:cNvSpPr>
          <p:nvPr/>
        </p:nvSpPr>
        <p:spPr bwMode="auto">
          <a:xfrm>
            <a:off x="3563938" y="1916113"/>
            <a:ext cx="2160587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b="1" kern="10" smtClean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사업 추진 일정</a:t>
            </a:r>
          </a:p>
        </p:txBody>
      </p:sp>
      <p:sp>
        <p:nvSpPr>
          <p:cNvPr id="11279" name="AutoShape 16"/>
          <p:cNvSpPr>
            <a:spLocks noChangeArrowheads="1"/>
          </p:cNvSpPr>
          <p:nvPr/>
        </p:nvSpPr>
        <p:spPr bwMode="auto">
          <a:xfrm>
            <a:off x="466725" y="3408363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395288" y="3402013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 및 공고</a:t>
            </a:r>
          </a:p>
        </p:txBody>
      </p:sp>
      <p:sp>
        <p:nvSpPr>
          <p:cNvPr id="11281" name="AutoShape 18"/>
          <p:cNvSpPr>
            <a:spLocks noChangeArrowheads="1"/>
          </p:cNvSpPr>
          <p:nvPr/>
        </p:nvSpPr>
        <p:spPr bwMode="auto">
          <a:xfrm>
            <a:off x="1835150" y="342900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1763713" y="3422650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사업계획서 접수 및 평가</a:t>
            </a:r>
          </a:p>
        </p:txBody>
      </p:sp>
      <p:sp>
        <p:nvSpPr>
          <p:cNvPr id="11283" name="AutoShape 20"/>
          <p:cNvSpPr>
            <a:spLocks noChangeArrowheads="1"/>
          </p:cNvSpPr>
          <p:nvPr/>
        </p:nvSpPr>
        <p:spPr bwMode="auto">
          <a:xfrm>
            <a:off x="3203575" y="342900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84" name="Text Box 21"/>
          <p:cNvSpPr txBox="1">
            <a:spLocks noChangeArrowheads="1"/>
          </p:cNvSpPr>
          <p:nvPr/>
        </p:nvSpPr>
        <p:spPr bwMode="auto">
          <a:xfrm>
            <a:off x="3132138" y="3422650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지원대상과제 및 기관 확정</a:t>
            </a:r>
          </a:p>
        </p:txBody>
      </p:sp>
      <p:sp>
        <p:nvSpPr>
          <p:cNvPr id="11285" name="AutoShape 22"/>
          <p:cNvSpPr>
            <a:spLocks noChangeArrowheads="1"/>
          </p:cNvSpPr>
          <p:nvPr/>
        </p:nvSpPr>
        <p:spPr bwMode="auto">
          <a:xfrm>
            <a:off x="4572000" y="342900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86" name="Text Box 23"/>
          <p:cNvSpPr txBox="1">
            <a:spLocks noChangeArrowheads="1"/>
          </p:cNvSpPr>
          <p:nvPr/>
        </p:nvSpPr>
        <p:spPr bwMode="auto">
          <a:xfrm>
            <a:off x="4500563" y="3422650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선정과제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협약체결</a:t>
            </a:r>
          </a:p>
        </p:txBody>
      </p:sp>
      <p:sp>
        <p:nvSpPr>
          <p:cNvPr id="11287" name="AutoShape 24"/>
          <p:cNvSpPr>
            <a:spLocks noChangeArrowheads="1"/>
          </p:cNvSpPr>
          <p:nvPr/>
        </p:nvSpPr>
        <p:spPr bwMode="auto">
          <a:xfrm>
            <a:off x="5940425" y="342900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88" name="Text Box 25"/>
          <p:cNvSpPr txBox="1">
            <a:spLocks noChangeArrowheads="1"/>
          </p:cNvSpPr>
          <p:nvPr/>
        </p:nvSpPr>
        <p:spPr bwMode="auto">
          <a:xfrm>
            <a:off x="5868988" y="3422650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최종결과평가 및 정산</a:t>
            </a:r>
          </a:p>
        </p:txBody>
      </p:sp>
      <p:sp>
        <p:nvSpPr>
          <p:cNvPr id="11289" name="AutoShape 26"/>
          <p:cNvSpPr>
            <a:spLocks noChangeArrowheads="1"/>
          </p:cNvSpPr>
          <p:nvPr/>
        </p:nvSpPr>
        <p:spPr bwMode="auto">
          <a:xfrm>
            <a:off x="7307263" y="3429000"/>
            <a:ext cx="1296987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90" name="Text Box 27"/>
          <p:cNvSpPr txBox="1">
            <a:spLocks noChangeArrowheads="1"/>
          </p:cNvSpPr>
          <p:nvPr/>
        </p:nvSpPr>
        <p:spPr bwMode="auto">
          <a:xfrm>
            <a:off x="7164388" y="3573463"/>
            <a:ext cx="1584325" cy="376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성과활용 등</a:t>
            </a:r>
          </a:p>
        </p:txBody>
      </p:sp>
      <p:sp>
        <p:nvSpPr>
          <p:cNvPr id="11291" name="AutoShape 30"/>
          <p:cNvSpPr>
            <a:spLocks noChangeArrowheads="1"/>
          </p:cNvSpPr>
          <p:nvPr/>
        </p:nvSpPr>
        <p:spPr bwMode="auto">
          <a:xfrm>
            <a:off x="5580063" y="2635250"/>
            <a:ext cx="1655762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92" name="AutoShape 31"/>
          <p:cNvSpPr>
            <a:spLocks noChangeArrowheads="1"/>
          </p:cNvSpPr>
          <p:nvPr/>
        </p:nvSpPr>
        <p:spPr bwMode="auto">
          <a:xfrm>
            <a:off x="6948488" y="2635250"/>
            <a:ext cx="1655762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1293" name="Rectangle 32"/>
          <p:cNvSpPr>
            <a:spLocks noChangeArrowheads="1"/>
          </p:cNvSpPr>
          <p:nvPr/>
        </p:nvSpPr>
        <p:spPr bwMode="auto">
          <a:xfrm>
            <a:off x="592138" y="2781300"/>
            <a:ext cx="1196975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~’12.1~2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1294" name="Rectangle 33"/>
          <p:cNvSpPr>
            <a:spLocks noChangeArrowheads="1"/>
          </p:cNvSpPr>
          <p:nvPr/>
        </p:nvSpPr>
        <p:spPr bwMode="auto">
          <a:xfrm>
            <a:off x="3244850" y="2781300"/>
            <a:ext cx="1192213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’12.3 ~ 4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1295" name="Rectangle 36"/>
          <p:cNvSpPr>
            <a:spLocks noChangeArrowheads="1"/>
          </p:cNvSpPr>
          <p:nvPr/>
        </p:nvSpPr>
        <p:spPr bwMode="auto">
          <a:xfrm>
            <a:off x="5807075" y="2647950"/>
            <a:ext cx="1252538" cy="633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개월</a:t>
            </a:r>
          </a:p>
        </p:txBody>
      </p:sp>
      <p:sp>
        <p:nvSpPr>
          <p:cNvPr id="11296" name="Rectangle 37"/>
          <p:cNvSpPr>
            <a:spLocks noChangeArrowheads="1"/>
          </p:cNvSpPr>
          <p:nvPr/>
        </p:nvSpPr>
        <p:spPr bwMode="auto">
          <a:xfrm>
            <a:off x="7164388" y="2636838"/>
            <a:ext cx="1252537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년간</a:t>
            </a:r>
          </a:p>
        </p:txBody>
      </p:sp>
      <p:sp>
        <p:nvSpPr>
          <p:cNvPr id="11297" name="Text Box 38"/>
          <p:cNvSpPr txBox="1">
            <a:spLocks noChangeArrowheads="1"/>
          </p:cNvSpPr>
          <p:nvPr/>
        </p:nvSpPr>
        <p:spPr bwMode="auto">
          <a:xfrm>
            <a:off x="395288" y="5119688"/>
            <a:ext cx="1439862" cy="584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시행계획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97" name="Rectangle 39"/>
          <p:cNvSpPr>
            <a:spLocks noChangeArrowheads="1"/>
          </p:cNvSpPr>
          <p:nvPr/>
        </p:nvSpPr>
        <p:spPr bwMode="auto">
          <a:xfrm>
            <a:off x="1833563" y="5013325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299" name="Text Box 40"/>
          <p:cNvSpPr txBox="1">
            <a:spLocks noChangeArrowheads="1"/>
          </p:cNvSpPr>
          <p:nvPr/>
        </p:nvSpPr>
        <p:spPr bwMode="auto">
          <a:xfrm>
            <a:off x="1763713" y="5091113"/>
            <a:ext cx="1441450" cy="9318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전산접수 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</a:t>
            </a:r>
          </a:p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평가위원회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</a:p>
        </p:txBody>
      </p:sp>
      <p:sp>
        <p:nvSpPr>
          <p:cNvPr id="99" name="Rectangle 41"/>
          <p:cNvSpPr>
            <a:spLocks noChangeArrowheads="1"/>
          </p:cNvSpPr>
          <p:nvPr/>
        </p:nvSpPr>
        <p:spPr bwMode="auto">
          <a:xfrm>
            <a:off x="3201988" y="5013325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301" name="Text Box 42"/>
          <p:cNvSpPr txBox="1">
            <a:spLocks noChangeArrowheads="1"/>
          </p:cNvSpPr>
          <p:nvPr/>
        </p:nvSpPr>
        <p:spPr bwMode="auto">
          <a:xfrm>
            <a:off x="3132138" y="5089525"/>
            <a:ext cx="1512887" cy="6080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과제확정 </a:t>
            </a:r>
          </a:p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통보</a:t>
            </a:r>
          </a:p>
        </p:txBody>
      </p:sp>
      <p:sp>
        <p:nvSpPr>
          <p:cNvPr id="101" name="Rectangle 43"/>
          <p:cNvSpPr>
            <a:spLocks noChangeArrowheads="1"/>
          </p:cNvSpPr>
          <p:nvPr/>
        </p:nvSpPr>
        <p:spPr bwMode="auto">
          <a:xfrm>
            <a:off x="4570413" y="5013325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02" name="Rectangle 44"/>
          <p:cNvSpPr>
            <a:spLocks noChangeArrowheads="1"/>
          </p:cNvSpPr>
          <p:nvPr/>
        </p:nvSpPr>
        <p:spPr bwMode="auto">
          <a:xfrm>
            <a:off x="5937250" y="5013325"/>
            <a:ext cx="1296988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03" name="Rectangle 45"/>
          <p:cNvSpPr>
            <a:spLocks noChangeArrowheads="1"/>
          </p:cNvSpPr>
          <p:nvPr/>
        </p:nvSpPr>
        <p:spPr bwMode="auto">
          <a:xfrm>
            <a:off x="7307263" y="5013325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1305" name="Text Box 46"/>
          <p:cNvSpPr txBox="1">
            <a:spLocks noChangeArrowheads="1"/>
          </p:cNvSpPr>
          <p:nvPr/>
        </p:nvSpPr>
        <p:spPr bwMode="auto">
          <a:xfrm>
            <a:off x="7235825" y="5072063"/>
            <a:ext cx="1512888" cy="8032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 성과  보고서 제출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추적조사 등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1306" name="Text Box 47"/>
          <p:cNvSpPr txBox="1">
            <a:spLocks noChangeArrowheads="1"/>
          </p:cNvSpPr>
          <p:nvPr/>
        </p:nvSpPr>
        <p:spPr bwMode="auto">
          <a:xfrm>
            <a:off x="4500563" y="5041900"/>
            <a:ext cx="1511300" cy="1255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선정후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1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개월이내 </a:t>
            </a: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지급 및 중간점검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연중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1307" name="Rectangle 49"/>
          <p:cNvSpPr>
            <a:spLocks noChangeArrowheads="1"/>
          </p:cNvSpPr>
          <p:nvPr/>
        </p:nvSpPr>
        <p:spPr bwMode="auto">
          <a:xfrm>
            <a:off x="590550" y="4324350"/>
            <a:ext cx="1082675" cy="309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</a:p>
        </p:txBody>
      </p:sp>
      <p:sp>
        <p:nvSpPr>
          <p:cNvPr id="11308" name="Rectangle 50"/>
          <p:cNvSpPr>
            <a:spLocks noChangeArrowheads="1"/>
          </p:cNvSpPr>
          <p:nvPr/>
        </p:nvSpPr>
        <p:spPr bwMode="auto">
          <a:xfrm>
            <a:off x="1692275" y="4235450"/>
            <a:ext cx="1584325" cy="566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1309" name="Rectangle 51"/>
          <p:cNvSpPr>
            <a:spLocks noChangeArrowheads="1"/>
          </p:cNvSpPr>
          <p:nvPr/>
        </p:nvSpPr>
        <p:spPr bwMode="auto">
          <a:xfrm>
            <a:off x="3286125" y="4371975"/>
            <a:ext cx="1082675" cy="309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</a:p>
        </p:txBody>
      </p:sp>
      <p:sp>
        <p:nvSpPr>
          <p:cNvPr id="11310" name="Rectangle 52"/>
          <p:cNvSpPr>
            <a:spLocks noChangeArrowheads="1"/>
          </p:cNvSpPr>
          <p:nvPr/>
        </p:nvSpPr>
        <p:spPr bwMode="auto">
          <a:xfrm>
            <a:off x="4427538" y="4235450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1311" name="Rectangle 53"/>
          <p:cNvSpPr>
            <a:spLocks noChangeArrowheads="1"/>
          </p:cNvSpPr>
          <p:nvPr/>
        </p:nvSpPr>
        <p:spPr bwMode="auto">
          <a:xfrm>
            <a:off x="5724525" y="4235450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1312" name="Rectangle 54"/>
          <p:cNvSpPr>
            <a:spLocks noChangeArrowheads="1"/>
          </p:cNvSpPr>
          <p:nvPr/>
        </p:nvSpPr>
        <p:spPr bwMode="auto">
          <a:xfrm>
            <a:off x="7164388" y="4235450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1313" name="Text Box 50"/>
          <p:cNvSpPr txBox="1">
            <a:spLocks noChangeArrowheads="1"/>
          </p:cNvSpPr>
          <p:nvPr/>
        </p:nvSpPr>
        <p:spPr bwMode="auto">
          <a:xfrm>
            <a:off x="5857875" y="5033963"/>
            <a:ext cx="1512888" cy="11271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결과평가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사용실적 보고서 제출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03200" y="620713"/>
            <a:ext cx="654050" cy="593725"/>
            <a:chOff x="220" y="634"/>
            <a:chExt cx="1006" cy="954"/>
          </a:xfrm>
        </p:grpSpPr>
        <p:pic>
          <p:nvPicPr>
            <p:cNvPr id="11318" name="Picture 18" descr="09"/>
            <p:cNvPicPr>
              <a:picLocks noChangeAspect="1" noChangeArrowheads="1"/>
            </p:cNvPicPr>
            <p:nvPr/>
          </p:nvPicPr>
          <p:blipFill>
            <a:blip r:embed="rId7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319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75" name="Picture 63" descr="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8488" y="636588"/>
            <a:ext cx="33924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16" name="WordArt 64"/>
          <p:cNvSpPr>
            <a:spLocks noChangeArrowheads="1" noChangeShapeType="1" noTextEdit="1"/>
          </p:cNvSpPr>
          <p:nvPr/>
        </p:nvSpPr>
        <p:spPr bwMode="auto">
          <a:xfrm>
            <a:off x="919163" y="782638"/>
            <a:ext cx="2786062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정보통신기술인력양성</a:t>
            </a:r>
          </a:p>
        </p:txBody>
      </p:sp>
      <p:pic>
        <p:nvPicPr>
          <p:cNvPr id="11317" name="Picture 87" descr="숫자_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8138" y="709613"/>
            <a:ext cx="3968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285750" y="1428750"/>
            <a:ext cx="8642350" cy="4953000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315200" y="1592263"/>
            <a:ext cx="1150938" cy="503237"/>
            <a:chOff x="2426" y="595"/>
            <a:chExt cx="1557" cy="332"/>
          </a:xfrm>
        </p:grpSpPr>
        <p:sp>
          <p:nvSpPr>
            <p:cNvPr id="8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12313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2292" name="Picture 34" descr="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57375"/>
            <a:ext cx="88931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AutoShape 35"/>
          <p:cNvSpPr>
            <a:spLocks noChangeArrowheads="1"/>
          </p:cNvSpPr>
          <p:nvPr/>
        </p:nvSpPr>
        <p:spPr bwMode="auto">
          <a:xfrm>
            <a:off x="571500" y="2297113"/>
            <a:ext cx="5072063" cy="3768725"/>
          </a:xfrm>
          <a:prstGeom prst="roundRect">
            <a:avLst>
              <a:gd name="adj" fmla="val 9657"/>
            </a:avLst>
          </a:prstGeom>
          <a:gradFill rotWithShape="1">
            <a:gsLst>
              <a:gs pos="0">
                <a:srgbClr val="CCECFF"/>
              </a:gs>
              <a:gs pos="100000">
                <a:srgbClr val="ABE3FF"/>
              </a:gs>
            </a:gsLst>
            <a:lin ang="2700000" scaled="1"/>
          </a:gradFill>
          <a:ln w="12700" algn="ctr">
            <a:solidFill>
              <a:srgbClr val="0099CC"/>
            </a:solidFill>
            <a:round/>
            <a:headEnd/>
            <a:tailEnd/>
          </a:ln>
          <a:effectLst>
            <a:outerShdw dist="35921" dir="2700000" algn="ctr" rotWithShape="0">
              <a:srgbClr val="336699"/>
            </a:outerShdw>
          </a:effectLst>
        </p:spPr>
        <p:txBody>
          <a:bodyPr wrap="none" lIns="90000" tIns="46800" rIns="90000" bIns="46800" anchor="ctr"/>
          <a:lstStyle/>
          <a:p>
            <a:pPr latinLnBrk="0">
              <a:lnSpc>
                <a:spcPct val="70000"/>
              </a:lnSpc>
              <a:spcBef>
                <a:spcPct val="50000"/>
              </a:spcBef>
              <a:defRPr/>
            </a:pPr>
            <a:endParaRPr kumimoji="0" lang="ko-KR" altLang="ko-KR" sz="14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2294" name="Text Box 41"/>
          <p:cNvSpPr txBox="1">
            <a:spLocks noChangeArrowheads="1"/>
          </p:cNvSpPr>
          <p:nvPr/>
        </p:nvSpPr>
        <p:spPr bwMode="auto">
          <a:xfrm>
            <a:off x="642938" y="2401888"/>
            <a:ext cx="5297487" cy="34798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중소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·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중견기업이 필요로 하는 석박사급 연구인력을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산업기술연구회 소관 출연연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*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과 기업이 공동선발하여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출연연 소속으로 채용한 후 해당기업에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파견하거나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출연연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소속 인력을 중소기업에 파견하여 중소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·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중견기업의 인력난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을 해소하고 기술경쟁력 향상 도모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(145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억원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)</a:t>
            </a: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-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지원분야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: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신성장동력 분야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녹색기술 분야 등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*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한국생산기술연구원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한국전자통신연구원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한국건설기술연구원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 </a:t>
            </a:r>
            <a:endParaRPr lang="en-US" altLang="ko-KR" sz="12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 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식품연구원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한국지질자원연구원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한국기계연구원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재료연구소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</a:t>
            </a:r>
            <a:endParaRPr lang="en-US" altLang="ko-KR" sz="12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  에너지기술연구원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한국전기연구원</a:t>
            </a:r>
            <a:r>
              <a:rPr lang="en-US" altLang="ko-KR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한국화학연구원</a:t>
            </a:r>
            <a:endParaRPr lang="en-US" altLang="ko-KR" sz="12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</p:txBody>
      </p:sp>
      <p:pic>
        <p:nvPicPr>
          <p:cNvPr id="13" name="Picture 63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263" y="495300"/>
            <a:ext cx="47259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2071688" y="1592263"/>
            <a:ext cx="1454150" cy="503237"/>
            <a:chOff x="2426" y="595"/>
            <a:chExt cx="1557" cy="332"/>
          </a:xfrm>
        </p:grpSpPr>
        <p:sp>
          <p:nvSpPr>
            <p:cNvPr id="15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12311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7" name="WordArt 64"/>
          <p:cNvSpPr>
            <a:spLocks noChangeArrowheads="1" noChangeShapeType="1" noTextEdit="1"/>
          </p:cNvSpPr>
          <p:nvPr/>
        </p:nvSpPr>
        <p:spPr bwMode="auto">
          <a:xfrm>
            <a:off x="1003702" y="651297"/>
            <a:ext cx="4068364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2000" b="1" kern="10" dirty="0" err="1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기술혁신형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 중소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·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중견기업 인력지원</a:t>
            </a:r>
          </a:p>
        </p:txBody>
      </p:sp>
      <p:sp>
        <p:nvSpPr>
          <p:cNvPr id="12298" name="AutoShape 37"/>
          <p:cNvSpPr>
            <a:spLocks noChangeArrowheads="1"/>
          </p:cNvSpPr>
          <p:nvPr/>
        </p:nvSpPr>
        <p:spPr bwMode="auto">
          <a:xfrm>
            <a:off x="5772150" y="2301875"/>
            <a:ext cx="1295400" cy="36988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2299" name="Text Box 39"/>
          <p:cNvSpPr txBox="1">
            <a:spLocks noChangeArrowheads="1"/>
          </p:cNvSpPr>
          <p:nvPr/>
        </p:nvSpPr>
        <p:spPr bwMode="auto">
          <a:xfrm>
            <a:off x="5743575" y="2751138"/>
            <a:ext cx="1428750" cy="1212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기업부설연구소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를  보유한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중소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·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중견기업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및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180975" indent="-180975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벤처기업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2300" name="AutoShape 37"/>
          <p:cNvSpPr>
            <a:spLocks noChangeArrowheads="1"/>
          </p:cNvSpPr>
          <p:nvPr/>
        </p:nvSpPr>
        <p:spPr bwMode="auto">
          <a:xfrm>
            <a:off x="7215188" y="2289175"/>
            <a:ext cx="1366837" cy="36988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2301" name="Text Box 39"/>
          <p:cNvSpPr txBox="1">
            <a:spLocks noChangeArrowheads="1"/>
          </p:cNvSpPr>
          <p:nvPr/>
        </p:nvSpPr>
        <p:spPr bwMode="auto">
          <a:xfrm>
            <a:off x="7164388" y="2679700"/>
            <a:ext cx="1516062" cy="167798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기업당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2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명 이내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연구인력을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3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간 파견하고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해당 파견인력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급여의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50%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를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 algn="ctr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5840413" y="1592263"/>
            <a:ext cx="1223962" cy="503237"/>
            <a:chOff x="2426" y="595"/>
            <a:chExt cx="1557" cy="332"/>
          </a:xfrm>
        </p:grpSpPr>
        <p:sp>
          <p:nvSpPr>
            <p:cNvPr id="27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12309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49238" y="476250"/>
            <a:ext cx="654050" cy="593725"/>
            <a:chOff x="220" y="634"/>
            <a:chExt cx="1006" cy="954"/>
          </a:xfrm>
        </p:grpSpPr>
        <p:pic>
          <p:nvPicPr>
            <p:cNvPr id="12306" name="Picture 18" descr="09"/>
            <p:cNvPicPr>
              <a:picLocks noChangeAspect="1" noChangeArrowheads="1"/>
            </p:cNvPicPr>
            <p:nvPr/>
          </p:nvPicPr>
          <p:blipFill>
            <a:blip r:embed="rId5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07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2304" name="Text Box 68"/>
          <p:cNvSpPr txBox="1">
            <a:spLocks noChangeArrowheads="1"/>
          </p:cNvSpPr>
          <p:nvPr/>
        </p:nvSpPr>
        <p:spPr bwMode="auto">
          <a:xfrm>
            <a:off x="4373563" y="6567488"/>
            <a:ext cx="5302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- 7-</a:t>
            </a:r>
          </a:p>
        </p:txBody>
      </p:sp>
      <p:pic>
        <p:nvPicPr>
          <p:cNvPr id="12305" name="Picture 15" descr="숫자_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4650" y="565150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68"/>
          <p:cNvSpPr txBox="1">
            <a:spLocks noChangeArrowheads="1"/>
          </p:cNvSpPr>
          <p:nvPr/>
        </p:nvSpPr>
        <p:spPr bwMode="auto">
          <a:xfrm>
            <a:off x="4348163" y="65674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- 8 -</a:t>
            </a:r>
          </a:p>
        </p:txBody>
      </p:sp>
      <p:sp>
        <p:nvSpPr>
          <p:cNvPr id="66" name="AutoShape 3"/>
          <p:cNvSpPr>
            <a:spLocks noChangeArrowheads="1"/>
          </p:cNvSpPr>
          <p:nvPr/>
        </p:nvSpPr>
        <p:spPr bwMode="auto">
          <a:xfrm>
            <a:off x="228600" y="1428750"/>
            <a:ext cx="8642350" cy="4887913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pic>
        <p:nvPicPr>
          <p:cNvPr id="13316" name="Picture 4" descr="a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9725" y="5807075"/>
            <a:ext cx="85185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76450" y="2493963"/>
            <a:ext cx="1549400" cy="3190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18" name="Rectangle 6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41738" y="2251075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19" name="Rectangle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4488" y="2251075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 rot="5400000">
            <a:off x="4402138" y="-2165350"/>
            <a:ext cx="406400" cy="8429625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249" y="108"/>
              </a:cxn>
              <a:cxn ang="0">
                <a:pos x="256" y="2988"/>
              </a:cxn>
              <a:cxn ang="0">
                <a:pos x="0" y="2898"/>
              </a:cxn>
              <a:cxn ang="0">
                <a:pos x="10" y="0"/>
              </a:cxn>
            </a:cxnLst>
            <a:rect l="0" t="0" r="r" b="b"/>
            <a:pathLst>
              <a:path w="256" h="2988">
                <a:moveTo>
                  <a:pt x="10" y="0"/>
                </a:moveTo>
                <a:lnTo>
                  <a:pt x="249" y="108"/>
                </a:lnTo>
                <a:lnTo>
                  <a:pt x="256" y="2988"/>
                </a:lnTo>
                <a:lnTo>
                  <a:pt x="0" y="2898"/>
                </a:lnTo>
                <a:lnTo>
                  <a:pt x="1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gamma/>
                  <a:shade val="4549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 flipH="1">
            <a:off x="395288" y="2278063"/>
            <a:ext cx="8353425" cy="3816350"/>
          </a:xfrm>
          <a:prstGeom prst="rect">
            <a:avLst/>
          </a:prstGeom>
          <a:gradFill rotWithShape="0">
            <a:gsLst>
              <a:gs pos="0">
                <a:srgbClr val="ABD3FF"/>
              </a:gs>
              <a:gs pos="100000">
                <a:srgbClr val="F0F7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677F99"/>
            </a:prstShdw>
          </a:effectLst>
        </p:spPr>
        <p:txBody>
          <a:bodyPr wrap="none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3" name="AutoShape 10"/>
          <p:cNvSpPr>
            <a:spLocks noChangeArrowheads="1"/>
          </p:cNvSpPr>
          <p:nvPr/>
        </p:nvSpPr>
        <p:spPr bwMode="auto">
          <a:xfrm rot="5400000" flipV="1">
            <a:off x="4356100" y="-2257425"/>
            <a:ext cx="503238" cy="8135938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 w="38100">
            <a:solidFill>
              <a:srgbClr val="B4CE8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755650" y="2419350"/>
            <a:ext cx="5976938" cy="649288"/>
          </a:xfrm>
          <a:prstGeom prst="chevron">
            <a:avLst>
              <a:gd name="adj" fmla="val 160029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24" name="AutoShape 12"/>
          <p:cNvSpPr>
            <a:spLocks noChangeArrowheads="1"/>
          </p:cNvSpPr>
          <p:nvPr/>
        </p:nvSpPr>
        <p:spPr bwMode="auto">
          <a:xfrm>
            <a:off x="466725" y="2419350"/>
            <a:ext cx="1368425" cy="649288"/>
          </a:xfrm>
          <a:prstGeom prst="homePlate">
            <a:avLst>
              <a:gd name="adj" fmla="val 41303"/>
            </a:avLst>
          </a:prstGeom>
          <a:gradFill rotWithShape="0">
            <a:gsLst>
              <a:gs pos="0">
                <a:srgbClr val="ECF7E9"/>
              </a:gs>
              <a:gs pos="100000">
                <a:srgbClr val="C5E8BE"/>
              </a:gs>
            </a:gsLst>
            <a:lin ang="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6" name="Rectangle 13"/>
          <p:cNvSpPr>
            <a:spLocks noChangeArrowheads="1"/>
          </p:cNvSpPr>
          <p:nvPr/>
        </p:nvSpPr>
        <p:spPr bwMode="auto">
          <a:xfrm>
            <a:off x="466725" y="4799013"/>
            <a:ext cx="1296988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26" name="WordArt 14"/>
          <p:cNvSpPr>
            <a:spLocks noChangeArrowheads="1" noChangeShapeType="1" noTextEdit="1"/>
          </p:cNvSpPr>
          <p:nvPr/>
        </p:nvSpPr>
        <p:spPr bwMode="auto">
          <a:xfrm>
            <a:off x="3563938" y="1701800"/>
            <a:ext cx="2160587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b="1" kern="10" smtClean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사업 추진 일정</a:t>
            </a:r>
          </a:p>
        </p:txBody>
      </p:sp>
      <p:sp>
        <p:nvSpPr>
          <p:cNvPr id="13327" name="AutoShape 16"/>
          <p:cNvSpPr>
            <a:spLocks noChangeArrowheads="1"/>
          </p:cNvSpPr>
          <p:nvPr/>
        </p:nvSpPr>
        <p:spPr bwMode="auto">
          <a:xfrm>
            <a:off x="466725" y="319405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28" name="Text Box 17"/>
          <p:cNvSpPr txBox="1">
            <a:spLocks noChangeArrowheads="1"/>
          </p:cNvSpPr>
          <p:nvPr/>
        </p:nvSpPr>
        <p:spPr bwMode="auto">
          <a:xfrm>
            <a:off x="395288" y="3187700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13329" name="AutoShape 18"/>
          <p:cNvSpPr>
            <a:spLocks noChangeArrowheads="1"/>
          </p:cNvSpPr>
          <p:nvPr/>
        </p:nvSpPr>
        <p:spPr bwMode="auto">
          <a:xfrm>
            <a:off x="1835150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30" name="Text Box 19"/>
          <p:cNvSpPr txBox="1">
            <a:spLocks noChangeArrowheads="1"/>
          </p:cNvSpPr>
          <p:nvPr/>
        </p:nvSpPr>
        <p:spPr bwMode="auto">
          <a:xfrm>
            <a:off x="1763713" y="320833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사업공고 및 접수</a:t>
            </a:r>
          </a:p>
        </p:txBody>
      </p:sp>
      <p:sp>
        <p:nvSpPr>
          <p:cNvPr id="13331" name="AutoShape 20"/>
          <p:cNvSpPr>
            <a:spLocks noChangeArrowheads="1"/>
          </p:cNvSpPr>
          <p:nvPr/>
        </p:nvSpPr>
        <p:spPr bwMode="auto">
          <a:xfrm>
            <a:off x="3203575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32" name="Text Box 21"/>
          <p:cNvSpPr txBox="1">
            <a:spLocks noChangeArrowheads="1"/>
          </p:cNvSpPr>
          <p:nvPr/>
        </p:nvSpPr>
        <p:spPr bwMode="auto">
          <a:xfrm>
            <a:off x="3132138" y="320833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참여기업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</a:t>
            </a:r>
          </a:p>
        </p:txBody>
      </p:sp>
      <p:sp>
        <p:nvSpPr>
          <p:cNvPr id="13333" name="AutoShape 22"/>
          <p:cNvSpPr>
            <a:spLocks noChangeArrowheads="1"/>
          </p:cNvSpPr>
          <p:nvPr/>
        </p:nvSpPr>
        <p:spPr bwMode="auto">
          <a:xfrm>
            <a:off x="4572000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34" name="Text Box 23"/>
          <p:cNvSpPr txBox="1">
            <a:spLocks noChangeArrowheads="1"/>
          </p:cNvSpPr>
          <p:nvPr/>
        </p:nvSpPr>
        <p:spPr bwMode="auto">
          <a:xfrm>
            <a:off x="4500563" y="320833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지원인력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선발 및 매칭</a:t>
            </a:r>
          </a:p>
        </p:txBody>
      </p:sp>
      <p:sp>
        <p:nvSpPr>
          <p:cNvPr id="13335" name="AutoShape 24"/>
          <p:cNvSpPr>
            <a:spLocks noChangeArrowheads="1"/>
          </p:cNvSpPr>
          <p:nvPr/>
        </p:nvSpPr>
        <p:spPr bwMode="auto">
          <a:xfrm>
            <a:off x="5940425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36" name="Text Box 25"/>
          <p:cNvSpPr txBox="1">
            <a:spLocks noChangeArrowheads="1"/>
          </p:cNvSpPr>
          <p:nvPr/>
        </p:nvSpPr>
        <p:spPr bwMode="auto">
          <a:xfrm>
            <a:off x="5868988" y="3208338"/>
            <a:ext cx="1439862" cy="696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최종결과평가 및 정산</a:t>
            </a:r>
          </a:p>
        </p:txBody>
      </p:sp>
      <p:sp>
        <p:nvSpPr>
          <p:cNvPr id="13337" name="AutoShape 26"/>
          <p:cNvSpPr>
            <a:spLocks noChangeArrowheads="1"/>
          </p:cNvSpPr>
          <p:nvPr/>
        </p:nvSpPr>
        <p:spPr bwMode="auto">
          <a:xfrm>
            <a:off x="7307263" y="3214688"/>
            <a:ext cx="1296987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38" name="Text Box 27"/>
          <p:cNvSpPr txBox="1">
            <a:spLocks noChangeArrowheads="1"/>
          </p:cNvSpPr>
          <p:nvPr/>
        </p:nvSpPr>
        <p:spPr bwMode="auto">
          <a:xfrm>
            <a:off x="7164388" y="3359150"/>
            <a:ext cx="1584325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성과활용 등</a:t>
            </a:r>
          </a:p>
        </p:txBody>
      </p:sp>
      <p:sp>
        <p:nvSpPr>
          <p:cNvPr id="13339" name="AutoShape 30"/>
          <p:cNvSpPr>
            <a:spLocks noChangeArrowheads="1"/>
          </p:cNvSpPr>
          <p:nvPr/>
        </p:nvSpPr>
        <p:spPr bwMode="auto">
          <a:xfrm>
            <a:off x="5580063" y="24209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40" name="AutoShape 31"/>
          <p:cNvSpPr>
            <a:spLocks noChangeArrowheads="1"/>
          </p:cNvSpPr>
          <p:nvPr/>
        </p:nvSpPr>
        <p:spPr bwMode="auto">
          <a:xfrm>
            <a:off x="6948488" y="24209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3341" name="Rectangle 32"/>
          <p:cNvSpPr>
            <a:spLocks noChangeArrowheads="1"/>
          </p:cNvSpPr>
          <p:nvPr/>
        </p:nvSpPr>
        <p:spPr bwMode="auto">
          <a:xfrm>
            <a:off x="592138" y="2566988"/>
            <a:ext cx="1196975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~’12.1~3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3342" name="Rectangle 33"/>
          <p:cNvSpPr>
            <a:spLocks noChangeArrowheads="1"/>
          </p:cNvSpPr>
          <p:nvPr/>
        </p:nvSpPr>
        <p:spPr bwMode="auto">
          <a:xfrm>
            <a:off x="3244850" y="2566988"/>
            <a:ext cx="1192213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’12.4 ~ 6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3343" name="Rectangle 36"/>
          <p:cNvSpPr>
            <a:spLocks noChangeArrowheads="1"/>
          </p:cNvSpPr>
          <p:nvPr/>
        </p:nvSpPr>
        <p:spPr bwMode="auto">
          <a:xfrm>
            <a:off x="5807075" y="2433638"/>
            <a:ext cx="1252538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개월</a:t>
            </a:r>
          </a:p>
        </p:txBody>
      </p:sp>
      <p:sp>
        <p:nvSpPr>
          <p:cNvPr id="13344" name="Rectangle 37"/>
          <p:cNvSpPr>
            <a:spLocks noChangeArrowheads="1"/>
          </p:cNvSpPr>
          <p:nvPr/>
        </p:nvSpPr>
        <p:spPr bwMode="auto">
          <a:xfrm>
            <a:off x="7164388" y="2422525"/>
            <a:ext cx="1252537" cy="633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년간</a:t>
            </a:r>
          </a:p>
        </p:txBody>
      </p:sp>
      <p:sp>
        <p:nvSpPr>
          <p:cNvPr id="13345" name="Text Box 38"/>
          <p:cNvSpPr txBox="1">
            <a:spLocks noChangeArrowheads="1"/>
          </p:cNvSpPr>
          <p:nvPr/>
        </p:nvSpPr>
        <p:spPr bwMode="auto">
          <a:xfrm>
            <a:off x="395288" y="4905375"/>
            <a:ext cx="1439862" cy="584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97" name="Rectangle 39"/>
          <p:cNvSpPr>
            <a:spLocks noChangeArrowheads="1"/>
          </p:cNvSpPr>
          <p:nvPr/>
        </p:nvSpPr>
        <p:spPr bwMode="auto">
          <a:xfrm>
            <a:off x="1833563" y="4799013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47" name="Text Box 40"/>
          <p:cNvSpPr txBox="1">
            <a:spLocks noChangeArrowheads="1"/>
          </p:cNvSpPr>
          <p:nvPr/>
        </p:nvSpPr>
        <p:spPr bwMode="auto">
          <a:xfrm>
            <a:off x="1763713" y="4864100"/>
            <a:ext cx="1441450" cy="65246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전산 및 서류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접수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99" name="Rectangle 41"/>
          <p:cNvSpPr>
            <a:spLocks noChangeArrowheads="1"/>
          </p:cNvSpPr>
          <p:nvPr/>
        </p:nvSpPr>
        <p:spPr bwMode="auto">
          <a:xfrm>
            <a:off x="3201988" y="4799013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49" name="Text Box 42"/>
          <p:cNvSpPr txBox="1">
            <a:spLocks noChangeArrowheads="1"/>
          </p:cNvSpPr>
          <p:nvPr/>
        </p:nvSpPr>
        <p:spPr bwMode="auto">
          <a:xfrm>
            <a:off x="3132138" y="4852988"/>
            <a:ext cx="1512887" cy="6524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평가위원회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01" name="Rectangle 43"/>
          <p:cNvSpPr>
            <a:spLocks noChangeArrowheads="1"/>
          </p:cNvSpPr>
          <p:nvPr/>
        </p:nvSpPr>
        <p:spPr bwMode="auto">
          <a:xfrm>
            <a:off x="4570413" y="4799013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02" name="Rectangle 44"/>
          <p:cNvSpPr>
            <a:spLocks noChangeArrowheads="1"/>
          </p:cNvSpPr>
          <p:nvPr/>
        </p:nvSpPr>
        <p:spPr bwMode="auto">
          <a:xfrm>
            <a:off x="5937250" y="4799013"/>
            <a:ext cx="1296988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03" name="Rectangle 45"/>
          <p:cNvSpPr>
            <a:spLocks noChangeArrowheads="1"/>
          </p:cNvSpPr>
          <p:nvPr/>
        </p:nvSpPr>
        <p:spPr bwMode="auto">
          <a:xfrm>
            <a:off x="7307263" y="4799013"/>
            <a:ext cx="1296987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3353" name="Text Box 46"/>
          <p:cNvSpPr txBox="1">
            <a:spLocks noChangeArrowheads="1"/>
          </p:cNvSpPr>
          <p:nvPr/>
        </p:nvSpPr>
        <p:spPr bwMode="auto">
          <a:xfrm>
            <a:off x="7235825" y="4857750"/>
            <a:ext cx="1512888" cy="8032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 성과  보고서 제출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추적조사 등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3354" name="Text Box 47"/>
          <p:cNvSpPr txBox="1">
            <a:spLocks noChangeArrowheads="1"/>
          </p:cNvSpPr>
          <p:nvPr/>
        </p:nvSpPr>
        <p:spPr bwMode="auto">
          <a:xfrm>
            <a:off x="4500563" y="4848225"/>
            <a:ext cx="1511300" cy="6096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기업과 연구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인력간 매칭</a:t>
            </a:r>
          </a:p>
        </p:txBody>
      </p:sp>
      <p:sp>
        <p:nvSpPr>
          <p:cNvPr id="13355" name="Rectangle 49"/>
          <p:cNvSpPr>
            <a:spLocks noChangeArrowheads="1"/>
          </p:cNvSpPr>
          <p:nvPr/>
        </p:nvSpPr>
        <p:spPr bwMode="auto">
          <a:xfrm>
            <a:off x="590550" y="4110038"/>
            <a:ext cx="1082675" cy="309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</a:p>
        </p:txBody>
      </p:sp>
      <p:sp>
        <p:nvSpPr>
          <p:cNvPr id="13356" name="Rectangle 50"/>
          <p:cNvSpPr>
            <a:spLocks noChangeArrowheads="1"/>
          </p:cNvSpPr>
          <p:nvPr/>
        </p:nvSpPr>
        <p:spPr bwMode="auto">
          <a:xfrm>
            <a:off x="1692275" y="4021138"/>
            <a:ext cx="1584325" cy="80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산업기술연구회</a:t>
            </a:r>
          </a:p>
        </p:txBody>
      </p:sp>
      <p:sp>
        <p:nvSpPr>
          <p:cNvPr id="13357" name="Rectangle 51"/>
          <p:cNvSpPr>
            <a:spLocks noChangeArrowheads="1"/>
          </p:cNvSpPr>
          <p:nvPr/>
        </p:nvSpPr>
        <p:spPr bwMode="auto">
          <a:xfrm>
            <a:off x="3286125" y="4157663"/>
            <a:ext cx="1082675" cy="309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</a:p>
        </p:txBody>
      </p:sp>
      <p:sp>
        <p:nvSpPr>
          <p:cNvPr id="13358" name="Rectangle 52"/>
          <p:cNvSpPr>
            <a:spLocks noChangeArrowheads="1"/>
          </p:cNvSpPr>
          <p:nvPr/>
        </p:nvSpPr>
        <p:spPr bwMode="auto">
          <a:xfrm>
            <a:off x="4427538" y="4021138"/>
            <a:ext cx="1584325" cy="80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산업기술연구회</a:t>
            </a:r>
          </a:p>
        </p:txBody>
      </p:sp>
      <p:sp>
        <p:nvSpPr>
          <p:cNvPr id="13359" name="Rectangle 53"/>
          <p:cNvSpPr>
            <a:spLocks noChangeArrowheads="1"/>
          </p:cNvSpPr>
          <p:nvPr/>
        </p:nvSpPr>
        <p:spPr bwMode="auto">
          <a:xfrm>
            <a:off x="5724525" y="4021138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3360" name="Rectangle 54"/>
          <p:cNvSpPr>
            <a:spLocks noChangeArrowheads="1"/>
          </p:cNvSpPr>
          <p:nvPr/>
        </p:nvSpPr>
        <p:spPr bwMode="auto">
          <a:xfrm>
            <a:off x="7164388" y="4021138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3361" name="Text Box 50"/>
          <p:cNvSpPr txBox="1">
            <a:spLocks noChangeArrowheads="1"/>
          </p:cNvSpPr>
          <p:nvPr/>
        </p:nvSpPr>
        <p:spPr bwMode="auto">
          <a:xfrm>
            <a:off x="5857875" y="4819650"/>
            <a:ext cx="1512888" cy="11271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결과평가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사용실적 보고서 제출</a:t>
            </a:r>
          </a:p>
        </p:txBody>
      </p:sp>
      <p:pic>
        <p:nvPicPr>
          <p:cNvPr id="57" name="Picture 63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3263" y="495300"/>
            <a:ext cx="47259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WordArt 64"/>
          <p:cNvSpPr>
            <a:spLocks noChangeArrowheads="1" noChangeShapeType="1" noTextEdit="1"/>
          </p:cNvSpPr>
          <p:nvPr/>
        </p:nvSpPr>
        <p:spPr bwMode="auto">
          <a:xfrm>
            <a:off x="1003702" y="651297"/>
            <a:ext cx="4068364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2000" b="1" kern="10" dirty="0" err="1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기술혁신형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 중소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·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중견기업 인력지원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49238" y="476250"/>
            <a:ext cx="654050" cy="593725"/>
            <a:chOff x="220" y="634"/>
            <a:chExt cx="1006" cy="954"/>
          </a:xfrm>
        </p:grpSpPr>
        <p:pic>
          <p:nvPicPr>
            <p:cNvPr id="13366" name="Picture 18" descr="09"/>
            <p:cNvPicPr>
              <a:picLocks noChangeAspect="1" noChangeArrowheads="1"/>
            </p:cNvPicPr>
            <p:nvPr/>
          </p:nvPicPr>
          <p:blipFill>
            <a:blip r:embed="rId8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67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3365" name="Picture 15" descr="숫자_0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4650" y="565150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3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549275"/>
            <a:ext cx="36734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WordArt 64"/>
          <p:cNvSpPr>
            <a:spLocks noChangeArrowheads="1" noChangeShapeType="1" noTextEdit="1"/>
          </p:cNvSpPr>
          <p:nvPr/>
        </p:nvSpPr>
        <p:spPr bwMode="auto">
          <a:xfrm>
            <a:off x="931863" y="695325"/>
            <a:ext cx="30003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정보통신정책개발지원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19075" y="555625"/>
            <a:ext cx="654050" cy="593725"/>
            <a:chOff x="220" y="634"/>
            <a:chExt cx="1006" cy="954"/>
          </a:xfrm>
        </p:grpSpPr>
        <p:pic>
          <p:nvPicPr>
            <p:cNvPr id="14361" name="Picture 18" descr="09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62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14313" y="1714500"/>
            <a:ext cx="8642350" cy="4286250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r>
              <a:rPr lang="en-US" altLang="ko-KR" sz="900" dirty="0">
                <a:solidFill>
                  <a:srgbClr val="000066"/>
                </a:solidFill>
                <a:latin typeface="HY견고딕" pitchFamily="18" charset="-127"/>
                <a:ea typeface="굴림" pitchFamily="50" charset="-127"/>
              </a:rPr>
              <a:t>`</a:t>
            </a: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3203575" y="1787525"/>
            <a:ext cx="1800225" cy="503238"/>
            <a:chOff x="2426" y="595"/>
            <a:chExt cx="1557" cy="332"/>
          </a:xfrm>
        </p:grpSpPr>
        <p:sp>
          <p:nvSpPr>
            <p:cNvPr id="22" name="AutoShape 17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14360" name="AutoShape 18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084888" y="1787525"/>
            <a:ext cx="1223962" cy="503238"/>
            <a:chOff x="2426" y="595"/>
            <a:chExt cx="1557" cy="332"/>
          </a:xfrm>
        </p:grpSpPr>
        <p:sp>
          <p:nvSpPr>
            <p:cNvPr id="25" name="AutoShape 23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14358" name="AutoShape 24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7453313" y="1787525"/>
            <a:ext cx="1150937" cy="503238"/>
            <a:chOff x="2426" y="595"/>
            <a:chExt cx="1557" cy="332"/>
          </a:xfrm>
        </p:grpSpPr>
        <p:sp>
          <p:nvSpPr>
            <p:cNvPr id="28" name="AutoShape 26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14356" name="AutoShape 27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4345" name="Picture 64" descr="0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963738"/>
            <a:ext cx="8893175" cy="403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AutoShape 67"/>
          <p:cNvSpPr>
            <a:spLocks noChangeArrowheads="1"/>
          </p:cNvSpPr>
          <p:nvPr/>
        </p:nvSpPr>
        <p:spPr bwMode="auto">
          <a:xfrm>
            <a:off x="2071688" y="2500313"/>
            <a:ext cx="3887787" cy="3000375"/>
          </a:xfrm>
          <a:prstGeom prst="roundRect">
            <a:avLst>
              <a:gd name="adj" fmla="val 9657"/>
            </a:avLst>
          </a:prstGeom>
          <a:gradFill rotWithShape="1">
            <a:gsLst>
              <a:gs pos="0">
                <a:srgbClr val="CCECFF"/>
              </a:gs>
              <a:gs pos="100000">
                <a:srgbClr val="ABE3FF"/>
              </a:gs>
            </a:gsLst>
            <a:lin ang="2700000" scaled="1"/>
          </a:gradFill>
          <a:ln w="12700" algn="ctr">
            <a:solidFill>
              <a:srgbClr val="0099CC"/>
            </a:solidFill>
            <a:round/>
            <a:headEnd/>
            <a:tailEnd/>
          </a:ln>
          <a:effectLst>
            <a:outerShdw dist="35921" dir="2700000" algn="ctr" rotWithShape="0">
              <a:srgbClr val="336699"/>
            </a:outerShdw>
          </a:effectLst>
        </p:spPr>
        <p:txBody>
          <a:bodyPr wrap="none" lIns="90000" tIns="46800" rIns="90000" bIns="46800" anchor="ctr"/>
          <a:lstStyle/>
          <a:p>
            <a:pPr algn="ctr" latinLnBrk="0">
              <a:lnSpc>
                <a:spcPct val="120000"/>
              </a:lnSpc>
              <a:spcBef>
                <a:spcPct val="50000"/>
              </a:spcBef>
              <a:defRPr/>
            </a:pPr>
            <a:endParaRPr kumimoji="0" lang="ko-KR" altLang="ko-KR" sz="14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4347" name="Text Box 73"/>
          <p:cNvSpPr txBox="1">
            <a:spLocks noChangeArrowheads="1"/>
          </p:cNvSpPr>
          <p:nvPr/>
        </p:nvSpPr>
        <p:spPr bwMode="auto">
          <a:xfrm>
            <a:off x="2017713" y="2528888"/>
            <a:ext cx="4071937" cy="285908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5"/>
              </a:buBlip>
            </a:pP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정보통신정책개발지원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-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산업발전을 위한 정책 대안 등을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제시하는 정책연구를 </a:t>
            </a:r>
            <a:r>
              <a:rPr lang="ko-KR" altLang="en-US" sz="1600" b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지정공모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로 지원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- 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기술의 확산 및 학술단체 역량강화를</a:t>
            </a:r>
            <a:endParaRPr lang="en-US" altLang="ko-KR" sz="16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위한 </a:t>
            </a:r>
            <a:r>
              <a:rPr lang="en-US" altLang="ko-KR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학술행사를 </a:t>
            </a:r>
            <a:r>
              <a:rPr lang="ko-KR" altLang="en-US" sz="1600" b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자유공모</a:t>
            </a:r>
            <a:r>
              <a:rPr lang="ko-KR" altLang="en-US" sz="16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로 지원</a:t>
            </a:r>
          </a:p>
        </p:txBody>
      </p:sp>
      <p:sp>
        <p:nvSpPr>
          <p:cNvPr id="33" name="WordArt 70"/>
          <p:cNvSpPr>
            <a:spLocks noChangeArrowheads="1" noChangeShapeType="1" noTextEdit="1"/>
          </p:cNvSpPr>
          <p:nvPr/>
        </p:nvSpPr>
        <p:spPr bwMode="auto">
          <a:xfrm>
            <a:off x="571473" y="3271934"/>
            <a:ext cx="1336232" cy="14275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651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정보통신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정책개발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지원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(26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Arial"/>
              <a:ea typeface="HY견고딕" pitchFamily="18" charset="-127"/>
              <a:cs typeface="Arial"/>
            </a:endParaRPr>
          </a:p>
        </p:txBody>
      </p:sp>
      <p:sp>
        <p:nvSpPr>
          <p:cNvPr id="14349" name="AutoShape 20"/>
          <p:cNvSpPr>
            <a:spLocks noChangeArrowheads="1"/>
          </p:cNvSpPr>
          <p:nvPr/>
        </p:nvSpPr>
        <p:spPr bwMode="auto">
          <a:xfrm>
            <a:off x="6118225" y="2500313"/>
            <a:ext cx="1214438" cy="30003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</p:txBody>
      </p:sp>
      <p:sp>
        <p:nvSpPr>
          <p:cNvPr id="14350" name="AutoShape 21"/>
          <p:cNvSpPr>
            <a:spLocks noChangeArrowheads="1"/>
          </p:cNvSpPr>
          <p:nvPr/>
        </p:nvSpPr>
        <p:spPr bwMode="auto">
          <a:xfrm>
            <a:off x="7421563" y="2500313"/>
            <a:ext cx="1223962" cy="30003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  <a:p>
            <a:pPr algn="ctr"/>
            <a:endParaRPr lang="en-US" altLang="ko-KR" sz="1200" smtClean="0">
              <a:solidFill>
                <a:prstClr val="black"/>
              </a:solidFill>
            </a:endParaRPr>
          </a:p>
        </p:txBody>
      </p:sp>
      <p:sp>
        <p:nvSpPr>
          <p:cNvPr id="14351" name="Text Box 53"/>
          <p:cNvSpPr txBox="1">
            <a:spLocks noChangeArrowheads="1"/>
          </p:cNvSpPr>
          <p:nvPr/>
        </p:nvSpPr>
        <p:spPr bwMode="auto">
          <a:xfrm>
            <a:off x="7350125" y="2640013"/>
            <a:ext cx="1428750" cy="24574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5"/>
              </a:buBlip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정책연구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:  </a:t>
            </a: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과제당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천   만원 내외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5"/>
              </a:buBlip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학술행사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- 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국제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과제당 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3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천만원 이내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국내 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과제당 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3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천 만원  이내</a:t>
            </a:r>
            <a:endParaRPr lang="en-US" altLang="ko-KR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352" name="Text Box 53"/>
          <p:cNvSpPr txBox="1">
            <a:spLocks noChangeArrowheads="1"/>
          </p:cNvSpPr>
          <p:nvPr/>
        </p:nvSpPr>
        <p:spPr bwMode="auto">
          <a:xfrm>
            <a:off x="6034088" y="2622550"/>
            <a:ext cx="1358900" cy="254158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buFontTx/>
              <a:buBlip>
                <a:blip r:embed="rId5"/>
              </a:buBlip>
            </a:pP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대학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기능  대학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국책  연구기관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 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기업부설    연구소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민간단체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협회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학회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학술 법인  등 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(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개인제외</a:t>
            </a:r>
            <a:r>
              <a:rPr lang="en-US" altLang="ko-KR" sz="12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2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353" name="Text Box 68"/>
          <p:cNvSpPr txBox="1">
            <a:spLocks noChangeArrowheads="1"/>
          </p:cNvSpPr>
          <p:nvPr/>
        </p:nvSpPr>
        <p:spPr bwMode="auto">
          <a:xfrm>
            <a:off x="4348163" y="6491288"/>
            <a:ext cx="58102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- 9 -</a:t>
            </a:r>
          </a:p>
        </p:txBody>
      </p:sp>
      <p:pic>
        <p:nvPicPr>
          <p:cNvPr id="14354" name="Picture 14" descr="숫자_0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" y="644525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50825" y="1341438"/>
            <a:ext cx="8642350" cy="4881562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 algn="ctr"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sp>
        <p:nvSpPr>
          <p:cNvPr id="15363" name="Rectangle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76450" y="2406650"/>
            <a:ext cx="1549400" cy="3190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64" name="Rectangle 8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41738" y="2163763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65" name="Rectangle 9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4488" y="2163763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24" name="Freeform 10"/>
          <p:cNvSpPr>
            <a:spLocks/>
          </p:cNvSpPr>
          <p:nvPr/>
        </p:nvSpPr>
        <p:spPr bwMode="auto">
          <a:xfrm rot="5400000">
            <a:off x="4402138" y="-2252663"/>
            <a:ext cx="406400" cy="8429625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249" y="108"/>
              </a:cxn>
              <a:cxn ang="0">
                <a:pos x="256" y="2988"/>
              </a:cxn>
              <a:cxn ang="0">
                <a:pos x="0" y="2898"/>
              </a:cxn>
              <a:cxn ang="0">
                <a:pos x="10" y="0"/>
              </a:cxn>
            </a:cxnLst>
            <a:rect l="0" t="0" r="r" b="b"/>
            <a:pathLst>
              <a:path w="256" h="2988">
                <a:moveTo>
                  <a:pt x="10" y="0"/>
                </a:moveTo>
                <a:lnTo>
                  <a:pt x="249" y="108"/>
                </a:lnTo>
                <a:lnTo>
                  <a:pt x="256" y="2988"/>
                </a:lnTo>
                <a:lnTo>
                  <a:pt x="0" y="2898"/>
                </a:lnTo>
                <a:lnTo>
                  <a:pt x="1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gamma/>
                  <a:shade val="4549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25" name="AutoShape 12"/>
          <p:cNvSpPr>
            <a:spLocks noChangeArrowheads="1"/>
          </p:cNvSpPr>
          <p:nvPr/>
        </p:nvSpPr>
        <p:spPr bwMode="auto">
          <a:xfrm rot="5400000" flipV="1">
            <a:off x="4356100" y="-2344737"/>
            <a:ext cx="503237" cy="8135938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 w="38100">
            <a:solidFill>
              <a:srgbClr val="B4CE8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368" name="AutoShape 13"/>
          <p:cNvSpPr>
            <a:spLocks noChangeArrowheads="1"/>
          </p:cNvSpPr>
          <p:nvPr/>
        </p:nvSpPr>
        <p:spPr bwMode="auto">
          <a:xfrm>
            <a:off x="1547813" y="23320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69" name="AutoShape 14"/>
          <p:cNvSpPr>
            <a:spLocks noChangeArrowheads="1"/>
          </p:cNvSpPr>
          <p:nvPr/>
        </p:nvSpPr>
        <p:spPr bwMode="auto">
          <a:xfrm>
            <a:off x="466725" y="2332038"/>
            <a:ext cx="1368425" cy="649287"/>
          </a:xfrm>
          <a:prstGeom prst="homePlate">
            <a:avLst>
              <a:gd name="adj" fmla="val 41303"/>
            </a:avLst>
          </a:prstGeom>
          <a:gradFill rotWithShape="0">
            <a:gsLst>
              <a:gs pos="0">
                <a:srgbClr val="ECF7E9"/>
              </a:gs>
              <a:gs pos="100000">
                <a:srgbClr val="C5E8BE"/>
              </a:gs>
            </a:gsLst>
            <a:lin ang="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70" name="WordArt 16"/>
          <p:cNvSpPr>
            <a:spLocks noChangeArrowheads="1" noChangeShapeType="1" noTextEdit="1"/>
          </p:cNvSpPr>
          <p:nvPr/>
        </p:nvSpPr>
        <p:spPr bwMode="auto">
          <a:xfrm>
            <a:off x="3419475" y="1614488"/>
            <a:ext cx="225742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b="1" kern="10" smtClean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사업추진 체계 및 일정</a:t>
            </a:r>
          </a:p>
        </p:txBody>
      </p:sp>
      <p:sp>
        <p:nvSpPr>
          <p:cNvPr id="15371" name="AutoShape 18"/>
          <p:cNvSpPr>
            <a:spLocks noChangeArrowheads="1"/>
          </p:cNvSpPr>
          <p:nvPr/>
        </p:nvSpPr>
        <p:spPr bwMode="auto">
          <a:xfrm>
            <a:off x="466725" y="310673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72" name="Text Box 19"/>
          <p:cNvSpPr txBox="1">
            <a:spLocks noChangeArrowheads="1"/>
          </p:cNvSpPr>
          <p:nvPr/>
        </p:nvSpPr>
        <p:spPr bwMode="auto">
          <a:xfrm>
            <a:off x="395288" y="310038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15373" name="AutoShape 20"/>
          <p:cNvSpPr>
            <a:spLocks noChangeArrowheads="1"/>
          </p:cNvSpPr>
          <p:nvPr/>
        </p:nvSpPr>
        <p:spPr bwMode="auto">
          <a:xfrm>
            <a:off x="1835150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74" name="Text Box 21"/>
          <p:cNvSpPr txBox="1">
            <a:spLocks noChangeArrowheads="1"/>
          </p:cNvSpPr>
          <p:nvPr/>
        </p:nvSpPr>
        <p:spPr bwMode="auto">
          <a:xfrm>
            <a:off x="1763713" y="3121025"/>
            <a:ext cx="1439862" cy="731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사업공고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및 접수</a:t>
            </a:r>
          </a:p>
        </p:txBody>
      </p:sp>
      <p:sp>
        <p:nvSpPr>
          <p:cNvPr id="15375" name="AutoShape 22"/>
          <p:cNvSpPr>
            <a:spLocks noChangeArrowheads="1"/>
          </p:cNvSpPr>
          <p:nvPr/>
        </p:nvSpPr>
        <p:spPr bwMode="auto">
          <a:xfrm>
            <a:off x="3203575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76" name="Text Box 23"/>
          <p:cNvSpPr txBox="1">
            <a:spLocks noChangeArrowheads="1"/>
          </p:cNvSpPr>
          <p:nvPr/>
        </p:nvSpPr>
        <p:spPr bwMode="auto">
          <a:xfrm>
            <a:off x="3100388" y="3121025"/>
            <a:ext cx="1500187" cy="731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 및 지원대상 확정</a:t>
            </a:r>
          </a:p>
        </p:txBody>
      </p:sp>
      <p:sp>
        <p:nvSpPr>
          <p:cNvPr id="15377" name="AutoShape 24"/>
          <p:cNvSpPr>
            <a:spLocks noChangeArrowheads="1"/>
          </p:cNvSpPr>
          <p:nvPr/>
        </p:nvSpPr>
        <p:spPr bwMode="auto">
          <a:xfrm>
            <a:off x="4572000" y="3127375"/>
            <a:ext cx="1404938" cy="728663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78" name="Text Box 25"/>
          <p:cNvSpPr txBox="1">
            <a:spLocks noChangeArrowheads="1"/>
          </p:cNvSpPr>
          <p:nvPr/>
        </p:nvSpPr>
        <p:spPr bwMode="auto">
          <a:xfrm>
            <a:off x="4502150" y="3268663"/>
            <a:ext cx="1439863" cy="376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수행관리</a:t>
            </a:r>
          </a:p>
        </p:txBody>
      </p:sp>
      <p:sp>
        <p:nvSpPr>
          <p:cNvPr id="15379" name="AutoShape 26"/>
          <p:cNvSpPr>
            <a:spLocks noChangeArrowheads="1"/>
          </p:cNvSpPr>
          <p:nvPr/>
        </p:nvSpPr>
        <p:spPr bwMode="auto">
          <a:xfrm>
            <a:off x="6029325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80" name="Text Box 27"/>
          <p:cNvSpPr txBox="1">
            <a:spLocks noChangeArrowheads="1"/>
          </p:cNvSpPr>
          <p:nvPr/>
        </p:nvSpPr>
        <p:spPr bwMode="auto">
          <a:xfrm>
            <a:off x="5957888" y="3127375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최종결과평가 및 정산</a:t>
            </a:r>
          </a:p>
        </p:txBody>
      </p:sp>
      <p:sp>
        <p:nvSpPr>
          <p:cNvPr id="15381" name="AutoShape 30"/>
          <p:cNvSpPr>
            <a:spLocks noChangeArrowheads="1"/>
          </p:cNvSpPr>
          <p:nvPr/>
        </p:nvSpPr>
        <p:spPr bwMode="auto">
          <a:xfrm>
            <a:off x="2843213" y="2325688"/>
            <a:ext cx="1873250" cy="649287"/>
          </a:xfrm>
          <a:prstGeom prst="chevron">
            <a:avLst>
              <a:gd name="adj" fmla="val 44345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82" name="AutoShape 31"/>
          <p:cNvSpPr>
            <a:spLocks noChangeArrowheads="1"/>
          </p:cNvSpPr>
          <p:nvPr/>
        </p:nvSpPr>
        <p:spPr bwMode="auto">
          <a:xfrm>
            <a:off x="4306888" y="2325688"/>
            <a:ext cx="1849437" cy="649287"/>
          </a:xfrm>
          <a:prstGeom prst="chevron">
            <a:avLst>
              <a:gd name="adj" fmla="val 44335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83" name="AutoShape 32"/>
          <p:cNvSpPr>
            <a:spLocks noChangeArrowheads="1"/>
          </p:cNvSpPr>
          <p:nvPr/>
        </p:nvSpPr>
        <p:spPr bwMode="auto">
          <a:xfrm>
            <a:off x="5795963" y="2333625"/>
            <a:ext cx="1655762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384" name="Rectangle 34"/>
          <p:cNvSpPr>
            <a:spLocks noChangeArrowheads="1"/>
          </p:cNvSpPr>
          <p:nvPr/>
        </p:nvSpPr>
        <p:spPr bwMode="auto">
          <a:xfrm>
            <a:off x="673100" y="2479675"/>
            <a:ext cx="842963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’12.1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5385" name="Rectangle 35"/>
          <p:cNvSpPr>
            <a:spLocks noChangeArrowheads="1"/>
          </p:cNvSpPr>
          <p:nvPr/>
        </p:nvSpPr>
        <p:spPr bwMode="auto">
          <a:xfrm>
            <a:off x="1903413" y="2479675"/>
            <a:ext cx="1077912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’12.2~3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5386" name="Rectangle 36"/>
          <p:cNvSpPr>
            <a:spLocks noChangeArrowheads="1"/>
          </p:cNvSpPr>
          <p:nvPr/>
        </p:nvSpPr>
        <p:spPr bwMode="auto">
          <a:xfrm>
            <a:off x="3219450" y="2503488"/>
            <a:ext cx="842963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’12.4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5387" name="Rectangle 37"/>
          <p:cNvSpPr>
            <a:spLocks noChangeArrowheads="1"/>
          </p:cNvSpPr>
          <p:nvPr/>
        </p:nvSpPr>
        <p:spPr bwMode="auto">
          <a:xfrm>
            <a:off x="4746625" y="2466975"/>
            <a:ext cx="1020763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 </a:t>
            </a: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~</a:t>
            </a:r>
          </a:p>
        </p:txBody>
      </p:sp>
      <p:sp>
        <p:nvSpPr>
          <p:cNvPr id="15388" name="Rectangle 38"/>
          <p:cNvSpPr>
            <a:spLocks noChangeArrowheads="1"/>
          </p:cNvSpPr>
          <p:nvPr/>
        </p:nvSpPr>
        <p:spPr bwMode="auto">
          <a:xfrm>
            <a:off x="6022975" y="2346325"/>
            <a:ext cx="1252538" cy="633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개월</a:t>
            </a:r>
          </a:p>
        </p:txBody>
      </p:sp>
      <p:sp>
        <p:nvSpPr>
          <p:cNvPr id="15389" name="Rectangle 51"/>
          <p:cNvSpPr>
            <a:spLocks noChangeArrowheads="1"/>
          </p:cNvSpPr>
          <p:nvPr/>
        </p:nvSpPr>
        <p:spPr bwMode="auto">
          <a:xfrm>
            <a:off x="590550" y="3917950"/>
            <a:ext cx="1082675" cy="309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5390" name="Rectangle 52"/>
          <p:cNvSpPr>
            <a:spLocks noChangeArrowheads="1"/>
          </p:cNvSpPr>
          <p:nvPr/>
        </p:nvSpPr>
        <p:spPr bwMode="auto">
          <a:xfrm>
            <a:off x="1692275" y="3848100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5391" name="Rectangle 54"/>
          <p:cNvSpPr>
            <a:spLocks noChangeArrowheads="1"/>
          </p:cNvSpPr>
          <p:nvPr/>
        </p:nvSpPr>
        <p:spPr bwMode="auto">
          <a:xfrm>
            <a:off x="4500563" y="3848100"/>
            <a:ext cx="1430337" cy="566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5392" name="Rectangle 55"/>
          <p:cNvSpPr>
            <a:spLocks noChangeArrowheads="1"/>
          </p:cNvSpPr>
          <p:nvPr/>
        </p:nvSpPr>
        <p:spPr bwMode="auto">
          <a:xfrm>
            <a:off x="5867400" y="3903663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5393" name="Rectangle 52"/>
          <p:cNvSpPr>
            <a:spLocks noChangeArrowheads="1"/>
          </p:cNvSpPr>
          <p:nvPr/>
        </p:nvSpPr>
        <p:spPr bwMode="auto">
          <a:xfrm>
            <a:off x="3054350" y="3843338"/>
            <a:ext cx="1584325" cy="782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자식경제부</a:t>
            </a:r>
            <a:r>
              <a:rPr lang="en-US" altLang="ko-KR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/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pic>
        <p:nvPicPr>
          <p:cNvPr id="15394" name="Picture 4" descr="a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563" y="5649913"/>
            <a:ext cx="851058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Rectangle 15"/>
          <p:cNvSpPr>
            <a:spLocks noChangeArrowheads="1"/>
          </p:cNvSpPr>
          <p:nvPr/>
        </p:nvSpPr>
        <p:spPr bwMode="auto">
          <a:xfrm>
            <a:off x="466725" y="4786313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396" name="Text Box 40"/>
          <p:cNvSpPr txBox="1">
            <a:spLocks noChangeArrowheads="1"/>
          </p:cNvSpPr>
          <p:nvPr/>
        </p:nvSpPr>
        <p:spPr bwMode="auto">
          <a:xfrm>
            <a:off x="395288" y="4879975"/>
            <a:ext cx="1584325" cy="10398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세부 시행계획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endParaRPr lang="ko-KR" altLang="en-US" sz="1400" smtClean="0">
              <a:solidFill>
                <a:prstClr val="black"/>
              </a:solidFill>
            </a:endParaRPr>
          </a:p>
        </p:txBody>
      </p:sp>
      <p:sp>
        <p:nvSpPr>
          <p:cNvPr id="55" name="Rectangle 41"/>
          <p:cNvSpPr>
            <a:spLocks noChangeArrowheads="1"/>
          </p:cNvSpPr>
          <p:nvPr/>
        </p:nvSpPr>
        <p:spPr bwMode="auto">
          <a:xfrm>
            <a:off x="1833563" y="4778375"/>
            <a:ext cx="1296987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398" name="Text Box 42"/>
          <p:cNvSpPr txBox="1">
            <a:spLocks noChangeArrowheads="1"/>
          </p:cNvSpPr>
          <p:nvPr/>
        </p:nvSpPr>
        <p:spPr bwMode="auto">
          <a:xfrm>
            <a:off x="1763713" y="4900613"/>
            <a:ext cx="1450975" cy="3095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전산접수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3201988" y="4775200"/>
            <a:ext cx="1296987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400" name="Text Box 44"/>
          <p:cNvSpPr txBox="1">
            <a:spLocks noChangeArrowheads="1"/>
          </p:cNvSpPr>
          <p:nvPr/>
        </p:nvSpPr>
        <p:spPr bwMode="auto">
          <a:xfrm>
            <a:off x="3132138" y="4773613"/>
            <a:ext cx="1511300" cy="11271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평가위원회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</a:p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심의위원회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지식경제부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</a:p>
        </p:txBody>
      </p:sp>
      <p:sp>
        <p:nvSpPr>
          <p:cNvPr id="59" name="Rectangle 45"/>
          <p:cNvSpPr>
            <a:spLocks noChangeArrowheads="1"/>
          </p:cNvSpPr>
          <p:nvPr/>
        </p:nvSpPr>
        <p:spPr bwMode="auto">
          <a:xfrm>
            <a:off x="4570413" y="4786313"/>
            <a:ext cx="1406525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60" name="Rectangle 46"/>
          <p:cNvSpPr>
            <a:spLocks noChangeArrowheads="1"/>
          </p:cNvSpPr>
          <p:nvPr/>
        </p:nvSpPr>
        <p:spPr bwMode="auto">
          <a:xfrm>
            <a:off x="6029325" y="4783138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403" name="Text Box 49"/>
          <p:cNvSpPr txBox="1">
            <a:spLocks noChangeArrowheads="1"/>
          </p:cNvSpPr>
          <p:nvPr/>
        </p:nvSpPr>
        <p:spPr bwMode="auto">
          <a:xfrm>
            <a:off x="4500563" y="4881563"/>
            <a:ext cx="2571750" cy="9556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지급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중간점검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</a:pPr>
            <a:endParaRPr lang="en-US" altLang="ko-KR" sz="1400" smtClean="0">
              <a:solidFill>
                <a:prstClr val="black"/>
              </a:solidFill>
            </a:endParaRPr>
          </a:p>
        </p:txBody>
      </p:sp>
      <p:sp>
        <p:nvSpPr>
          <p:cNvPr id="15404" name="Text Box 50"/>
          <p:cNvSpPr txBox="1">
            <a:spLocks noChangeArrowheads="1"/>
          </p:cNvSpPr>
          <p:nvPr/>
        </p:nvSpPr>
        <p:spPr bwMode="auto">
          <a:xfrm>
            <a:off x="6029325" y="4833938"/>
            <a:ext cx="1512888" cy="11271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결과평가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사용실적 보고서 제출</a:t>
            </a:r>
          </a:p>
        </p:txBody>
      </p:sp>
      <p:sp>
        <p:nvSpPr>
          <p:cNvPr id="15405" name="Text Box 68"/>
          <p:cNvSpPr txBox="1">
            <a:spLocks noChangeArrowheads="1"/>
          </p:cNvSpPr>
          <p:nvPr/>
        </p:nvSpPr>
        <p:spPr bwMode="auto">
          <a:xfrm>
            <a:off x="4325938" y="6510338"/>
            <a:ext cx="6254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- 10-</a:t>
            </a:r>
          </a:p>
        </p:txBody>
      </p:sp>
      <p:sp>
        <p:nvSpPr>
          <p:cNvPr id="15406" name="AutoShape 26"/>
          <p:cNvSpPr>
            <a:spLocks noChangeArrowheads="1"/>
          </p:cNvSpPr>
          <p:nvPr/>
        </p:nvSpPr>
        <p:spPr bwMode="auto">
          <a:xfrm>
            <a:off x="7391400" y="310832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407" name="Text Box 27"/>
          <p:cNvSpPr txBox="1">
            <a:spLocks noChangeArrowheads="1"/>
          </p:cNvSpPr>
          <p:nvPr/>
        </p:nvSpPr>
        <p:spPr bwMode="auto">
          <a:xfrm>
            <a:off x="7248525" y="3252788"/>
            <a:ext cx="1584325" cy="376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성과활용 등</a:t>
            </a:r>
          </a:p>
        </p:txBody>
      </p:sp>
      <p:sp>
        <p:nvSpPr>
          <p:cNvPr id="15408" name="AutoShape 31"/>
          <p:cNvSpPr>
            <a:spLocks noChangeArrowheads="1"/>
          </p:cNvSpPr>
          <p:nvPr/>
        </p:nvSpPr>
        <p:spPr bwMode="auto">
          <a:xfrm>
            <a:off x="7175500" y="2343150"/>
            <a:ext cx="1655763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5409" name="Rectangle 37"/>
          <p:cNvSpPr>
            <a:spLocks noChangeArrowheads="1"/>
          </p:cNvSpPr>
          <p:nvPr/>
        </p:nvSpPr>
        <p:spPr bwMode="auto">
          <a:xfrm>
            <a:off x="7391400" y="2344738"/>
            <a:ext cx="1252538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년간</a:t>
            </a:r>
          </a:p>
        </p:txBody>
      </p:sp>
      <p:sp>
        <p:nvSpPr>
          <p:cNvPr id="15410" name="Rectangle 54"/>
          <p:cNvSpPr>
            <a:spLocks noChangeArrowheads="1"/>
          </p:cNvSpPr>
          <p:nvPr/>
        </p:nvSpPr>
        <p:spPr bwMode="auto">
          <a:xfrm>
            <a:off x="7229475" y="3905250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77" name="Rectangle 46"/>
          <p:cNvSpPr>
            <a:spLocks noChangeArrowheads="1"/>
          </p:cNvSpPr>
          <p:nvPr/>
        </p:nvSpPr>
        <p:spPr bwMode="auto">
          <a:xfrm>
            <a:off x="7372350" y="4783138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5412" name="Text Box 46"/>
          <p:cNvSpPr txBox="1">
            <a:spLocks noChangeArrowheads="1"/>
          </p:cNvSpPr>
          <p:nvPr/>
        </p:nvSpPr>
        <p:spPr bwMode="auto">
          <a:xfrm>
            <a:off x="7300913" y="4846638"/>
            <a:ext cx="1512887" cy="8032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 성과  보고서 제출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추적조사 등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pic>
        <p:nvPicPr>
          <p:cNvPr id="63" name="Picture 63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549275"/>
            <a:ext cx="36734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14" name="WordArt 64"/>
          <p:cNvSpPr>
            <a:spLocks noChangeArrowheads="1" noChangeShapeType="1" noTextEdit="1"/>
          </p:cNvSpPr>
          <p:nvPr/>
        </p:nvSpPr>
        <p:spPr bwMode="auto">
          <a:xfrm>
            <a:off x="931863" y="695325"/>
            <a:ext cx="30003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 정보화 및 정책지원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19075" y="555625"/>
            <a:ext cx="654050" cy="593725"/>
            <a:chOff x="220" y="634"/>
            <a:chExt cx="1006" cy="954"/>
          </a:xfrm>
        </p:grpSpPr>
        <p:pic>
          <p:nvPicPr>
            <p:cNvPr id="15417" name="Picture 18" descr="09"/>
            <p:cNvPicPr>
              <a:picLocks noChangeAspect="1" noChangeArrowheads="1"/>
            </p:cNvPicPr>
            <p:nvPr/>
          </p:nvPicPr>
          <p:blipFill>
            <a:blip r:embed="rId8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418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5416" name="Picture 14" descr="숫자_0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250" y="644525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50825" y="1484313"/>
            <a:ext cx="8642350" cy="4587875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pic>
        <p:nvPicPr>
          <p:cNvPr id="16387" name="Picture 66" descr="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8" y="4114800"/>
            <a:ext cx="9123362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084888" y="1614488"/>
            <a:ext cx="1223962" cy="503237"/>
            <a:chOff x="2426" y="595"/>
            <a:chExt cx="1557" cy="332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16418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7453313" y="1614488"/>
            <a:ext cx="1150937" cy="503237"/>
            <a:chOff x="2426" y="595"/>
            <a:chExt cx="1557" cy="332"/>
          </a:xfrm>
        </p:grpSpPr>
        <p:sp>
          <p:nvSpPr>
            <p:cNvPr id="17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16416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03575" y="1614488"/>
            <a:ext cx="1454150" cy="503237"/>
            <a:chOff x="2426" y="595"/>
            <a:chExt cx="1557" cy="332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16414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6391" name="Text Box 68"/>
          <p:cNvSpPr txBox="1">
            <a:spLocks noChangeArrowheads="1"/>
          </p:cNvSpPr>
          <p:nvPr/>
        </p:nvSpPr>
        <p:spPr bwMode="auto">
          <a:xfrm>
            <a:off x="4300538" y="6510338"/>
            <a:ext cx="6762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- 11 -</a:t>
            </a:r>
          </a:p>
        </p:txBody>
      </p:sp>
      <p:sp>
        <p:nvSpPr>
          <p:cNvPr id="46" name="WordArt 70"/>
          <p:cNvSpPr>
            <a:spLocks noChangeArrowheads="1" noChangeShapeType="1" noTextEdit="1"/>
          </p:cNvSpPr>
          <p:nvPr/>
        </p:nvSpPr>
        <p:spPr bwMode="auto">
          <a:xfrm>
            <a:off x="542925" y="4462470"/>
            <a:ext cx="1442120" cy="9992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산업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IT</a:t>
            </a: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융합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지원센터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 (18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16393" name="AutoShape 68"/>
          <p:cNvSpPr>
            <a:spLocks noChangeArrowheads="1"/>
          </p:cNvSpPr>
          <p:nvPr/>
        </p:nvSpPr>
        <p:spPr bwMode="auto">
          <a:xfrm>
            <a:off x="6038850" y="4371975"/>
            <a:ext cx="1295400" cy="11858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6394" name="AutoShape 69"/>
          <p:cNvSpPr>
            <a:spLocks noChangeArrowheads="1"/>
          </p:cNvSpPr>
          <p:nvPr/>
        </p:nvSpPr>
        <p:spPr bwMode="auto">
          <a:xfrm>
            <a:off x="7410450" y="4371975"/>
            <a:ext cx="1295400" cy="11858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3" name="Text Box 72"/>
          <p:cNvSpPr txBox="1">
            <a:spLocks noChangeArrowheads="1"/>
          </p:cNvSpPr>
          <p:nvPr/>
        </p:nvSpPr>
        <p:spPr bwMode="auto">
          <a:xfrm>
            <a:off x="6015038" y="4533900"/>
            <a:ext cx="1357312" cy="6080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기업</a:t>
            </a:r>
            <a:r>
              <a:rPr lang="en-US" altLang="ko-KR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대학  </a:t>
            </a:r>
            <a:endParaRPr lang="en-US" altLang="ko-KR" sz="1400" spc="-1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등  컨소시엄</a:t>
            </a:r>
            <a:endParaRPr lang="en-US" altLang="ko-KR" sz="1400" spc="-1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AutoShape 148"/>
          <p:cNvSpPr>
            <a:spLocks noChangeArrowheads="1"/>
          </p:cNvSpPr>
          <p:nvPr/>
        </p:nvSpPr>
        <p:spPr bwMode="auto">
          <a:xfrm>
            <a:off x="2057400" y="4343400"/>
            <a:ext cx="3876675" cy="1203325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6397" name="Text Box 71"/>
          <p:cNvSpPr txBox="1">
            <a:spLocks noChangeArrowheads="1"/>
          </p:cNvSpPr>
          <p:nvPr/>
        </p:nvSpPr>
        <p:spPr bwMode="auto">
          <a:xfrm>
            <a:off x="1966913" y="4338638"/>
            <a:ext cx="4083050" cy="11080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 algn="ctr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융합 </a:t>
            </a:r>
            <a:r>
              <a:rPr lang="en-US" altLang="ko-KR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lang="ko-KR" altLang="en-US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대 전략산업을 중심으로 산업 내</a:t>
            </a:r>
            <a:endParaRPr lang="en-US" altLang="ko-KR" sz="15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 algn="ctr">
              <a:lnSpc>
                <a:spcPct val="20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융합 기반조성을 위한 센터 지정</a:t>
            </a:r>
            <a:r>
              <a:rPr lang="en-US" altLang="ko-KR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5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운영</a:t>
            </a:r>
            <a:endParaRPr lang="en-US" altLang="ko-KR" sz="15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398" name="Text Box 72"/>
          <p:cNvSpPr txBox="1">
            <a:spLocks noChangeArrowheads="1"/>
          </p:cNvSpPr>
          <p:nvPr/>
        </p:nvSpPr>
        <p:spPr bwMode="auto">
          <a:xfrm>
            <a:off x="7386638" y="4465638"/>
            <a:ext cx="1333500" cy="90963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분야별 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연간 </a:t>
            </a:r>
            <a:r>
              <a:rPr lang="en-US" altLang="ko-KR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1.5</a:t>
            </a: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 </a:t>
            </a:r>
            <a:endParaRPr lang="en-US" altLang="ko-KR" sz="140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내외</a:t>
            </a:r>
          </a:p>
        </p:txBody>
      </p:sp>
      <p:pic>
        <p:nvPicPr>
          <p:cNvPr id="16399" name="Picture 66" descr="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046288"/>
            <a:ext cx="9001125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WordArt 70"/>
          <p:cNvSpPr>
            <a:spLocks noChangeArrowheads="1" noChangeShapeType="1" noTextEdit="1"/>
          </p:cNvSpPr>
          <p:nvPr/>
        </p:nvSpPr>
        <p:spPr bwMode="auto">
          <a:xfrm>
            <a:off x="566738" y="2419342"/>
            <a:ext cx="1355254" cy="12801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산업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IT</a:t>
            </a:r>
          </a:p>
          <a:p>
            <a:pPr algn="ctr">
              <a:defRPr/>
            </a:pPr>
            <a:r>
              <a:rPr lang="ko-KR" altLang="en-US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혁신센터</a:t>
            </a:r>
            <a:endParaRPr lang="en-US" altLang="ko-KR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  <a:p>
            <a:pPr algn="ctr">
              <a:defRPr/>
            </a:pP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(57</a:t>
            </a:r>
            <a:r>
              <a:rPr lang="ko-KR" altLang="en-US" sz="1200" b="1" kern="10" dirty="0" err="1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억원</a:t>
            </a:r>
            <a:r>
              <a:rPr lang="en-US" altLang="ko-KR" sz="1200" b="1" kern="10" dirty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Arial"/>
              </a:rPr>
              <a:t>)</a:t>
            </a:r>
            <a:endParaRPr lang="ko-KR" altLang="en-US" sz="1200" b="1" kern="10" dirty="0">
              <a:ln w="9525">
                <a:solidFill>
                  <a:srgbClr val="66CCFF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HY견고딕" pitchFamily="18" charset="-127"/>
              <a:ea typeface="HY견고딕" pitchFamily="18" charset="-127"/>
              <a:cs typeface="Arial"/>
            </a:endParaRPr>
          </a:p>
        </p:txBody>
      </p:sp>
      <p:sp>
        <p:nvSpPr>
          <p:cNvPr id="16401" name="AutoShape 68"/>
          <p:cNvSpPr>
            <a:spLocks noChangeArrowheads="1"/>
          </p:cNvSpPr>
          <p:nvPr/>
        </p:nvSpPr>
        <p:spPr bwMode="auto">
          <a:xfrm>
            <a:off x="6034088" y="2286000"/>
            <a:ext cx="1295400" cy="1517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6402" name="AutoShape 69"/>
          <p:cNvSpPr>
            <a:spLocks noChangeArrowheads="1"/>
          </p:cNvSpPr>
          <p:nvPr/>
        </p:nvSpPr>
        <p:spPr bwMode="auto">
          <a:xfrm>
            <a:off x="7405688" y="2338388"/>
            <a:ext cx="1295400" cy="14382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6166" name="Text Box 72"/>
          <p:cNvSpPr txBox="1">
            <a:spLocks noChangeArrowheads="1"/>
          </p:cNvSpPr>
          <p:nvPr/>
        </p:nvSpPr>
        <p:spPr bwMode="auto">
          <a:xfrm>
            <a:off x="5981700" y="2452688"/>
            <a:ext cx="1427163" cy="1212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수요기업</a:t>
            </a:r>
            <a:r>
              <a:rPr lang="en-US" altLang="ko-KR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중소 </a:t>
            </a:r>
            <a:r>
              <a:rPr lang="en-US" altLang="ko-KR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기업</a:t>
            </a:r>
            <a:r>
              <a:rPr lang="en-US" altLang="ko-KR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비영리기관 </a:t>
            </a:r>
            <a:endParaRPr lang="en-US" altLang="ko-KR" sz="1400" spc="-1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등</a:t>
            </a:r>
            <a:endParaRPr lang="ko-KR" altLang="en-US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AutoShape 148"/>
          <p:cNvSpPr>
            <a:spLocks noChangeArrowheads="1"/>
          </p:cNvSpPr>
          <p:nvPr/>
        </p:nvSpPr>
        <p:spPr bwMode="auto">
          <a:xfrm>
            <a:off x="2052638" y="2254250"/>
            <a:ext cx="3876675" cy="1541463"/>
          </a:xfrm>
          <a:prstGeom prst="roundRect">
            <a:avLst>
              <a:gd name="adj" fmla="val 11588"/>
            </a:avLst>
          </a:prstGeom>
          <a:gradFill rotWithShape="1">
            <a:gsLst>
              <a:gs pos="0">
                <a:srgbClr val="DAF2E0">
                  <a:gamma/>
                  <a:tint val="66667"/>
                  <a:invGamma/>
                </a:srgbClr>
              </a:gs>
              <a:gs pos="100000">
                <a:srgbClr val="DAF2E0"/>
              </a:gs>
            </a:gsLst>
            <a:lin ang="2700000" scaled="1"/>
          </a:gradFill>
          <a:ln w="12700" algn="ctr">
            <a:solidFill>
              <a:srgbClr val="00A278"/>
            </a:solidFill>
            <a:round/>
            <a:headEnd/>
            <a:tailEnd/>
          </a:ln>
          <a:effectLst>
            <a:outerShdw dist="35921" dir="2700000" algn="ctr" rotWithShape="0">
              <a:srgbClr val="00A278"/>
            </a:outerShdw>
          </a:effectLst>
        </p:spPr>
        <p:txBody>
          <a:bodyPr lIns="90000" tIns="46800" rIns="90000" bIns="46800" anchor="ctr"/>
          <a:lstStyle/>
          <a:p>
            <a:pPr latinLnBrk="0">
              <a:lnSpc>
                <a:spcPct val="160000"/>
              </a:lnSpc>
              <a:spcBef>
                <a:spcPct val="50000"/>
              </a:spcBef>
              <a:defRPr/>
            </a:pPr>
            <a:endParaRPr kumimoji="0" lang="ko-KR" altLang="ko-KR" sz="15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6168" name="Text Box 71"/>
          <p:cNvSpPr txBox="1">
            <a:spLocks noChangeArrowheads="1"/>
          </p:cNvSpPr>
          <p:nvPr/>
        </p:nvSpPr>
        <p:spPr bwMode="auto">
          <a:xfrm>
            <a:off x="2108200" y="2401888"/>
            <a:ext cx="3954463" cy="131603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수요기업과 </a:t>
            </a:r>
            <a:r>
              <a:rPr lang="en-US" altLang="ko-KR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기업간 융합제품 협력 개발</a:t>
            </a:r>
            <a:r>
              <a:rPr lang="en-US" altLang="ko-KR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양산</a:t>
            </a:r>
            <a:r>
              <a:rPr lang="en-US" altLang="ko-KR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사업연계  및  기업애로 해소지원을 통해 </a:t>
            </a:r>
            <a:r>
              <a:rPr lang="en-US" altLang="ko-KR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융합</a:t>
            </a:r>
            <a:endParaRPr lang="en-US" altLang="ko-KR" sz="1500" spc="-1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219075" indent="-219075">
              <a:lnSpc>
                <a:spcPct val="150000"/>
              </a:lnSpc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신시장 을 창출하고 중소</a:t>
            </a:r>
            <a:r>
              <a:rPr lang="en-US" altLang="ko-KR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5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기업 경쟁력 강화</a:t>
            </a:r>
            <a:endParaRPr lang="en-US" altLang="ko-KR" sz="1500" spc="-15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69" name="Text Box 72"/>
          <p:cNvSpPr txBox="1">
            <a:spLocks noChangeArrowheads="1"/>
          </p:cNvSpPr>
          <p:nvPr/>
        </p:nvSpPr>
        <p:spPr bwMode="auto">
          <a:xfrm>
            <a:off x="7362825" y="2463800"/>
            <a:ext cx="1409700" cy="6096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과제당  연간</a:t>
            </a:r>
            <a:endParaRPr lang="en-US" altLang="ko-KR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179388" indent="-179388" algn="ctr">
              <a:spcBef>
                <a:spcPct val="40000"/>
              </a:spcBef>
              <a:buClr>
                <a:srgbClr val="EEECE1"/>
              </a:buClr>
              <a:defRPr/>
            </a:pPr>
            <a:r>
              <a:rPr lang="en-US" altLang="ko-KR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1400" spc="-150" dirty="0" err="1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ko-KR" altLang="en-US" sz="1400" spc="-15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내외</a:t>
            </a:r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203200" y="573088"/>
            <a:ext cx="654050" cy="593725"/>
            <a:chOff x="220" y="634"/>
            <a:chExt cx="1006" cy="954"/>
          </a:xfrm>
        </p:grpSpPr>
        <p:pic>
          <p:nvPicPr>
            <p:cNvPr id="16411" name="Picture 18" descr="09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412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56" name="Picture 63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488" y="588963"/>
            <a:ext cx="39020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WordArt 64"/>
          <p:cNvSpPr>
            <a:spLocks noChangeArrowheads="1" noChangeShapeType="1" noTextEdit="1"/>
          </p:cNvSpPr>
          <p:nvPr/>
        </p:nvSpPr>
        <p:spPr bwMode="auto">
          <a:xfrm>
            <a:off x="919163" y="735013"/>
            <a:ext cx="3224209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산업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IT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융합거점지원</a:t>
            </a:r>
          </a:p>
        </p:txBody>
      </p:sp>
      <p:pic>
        <p:nvPicPr>
          <p:cNvPr id="16410" name="Picture 14" descr="숫자_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5" y="663575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549275"/>
            <a:ext cx="3455987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19075" y="555625"/>
            <a:ext cx="654050" cy="593725"/>
            <a:chOff x="220" y="634"/>
            <a:chExt cx="1006" cy="954"/>
          </a:xfrm>
        </p:grpSpPr>
        <p:pic>
          <p:nvPicPr>
            <p:cNvPr id="17471" name="Picture 18" descr="09"/>
            <p:cNvPicPr>
              <a:picLocks noChangeAspect="1" noChangeArrowheads="1"/>
            </p:cNvPicPr>
            <p:nvPr/>
          </p:nvPicPr>
          <p:blipFill>
            <a:blip r:embed="rId6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72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50825" y="1341438"/>
            <a:ext cx="8642350" cy="4881562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 algn="ctr"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sp>
        <p:nvSpPr>
          <p:cNvPr id="17413" name="Rectangle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76450" y="2406650"/>
            <a:ext cx="1549400" cy="3190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14" name="Rectangle 8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41738" y="2163763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15" name="Rectangle 9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4488" y="2163763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24" name="Freeform 10"/>
          <p:cNvSpPr>
            <a:spLocks/>
          </p:cNvSpPr>
          <p:nvPr/>
        </p:nvSpPr>
        <p:spPr bwMode="auto">
          <a:xfrm rot="5400000">
            <a:off x="4402138" y="-2252663"/>
            <a:ext cx="406400" cy="8429625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249" y="108"/>
              </a:cxn>
              <a:cxn ang="0">
                <a:pos x="256" y="2988"/>
              </a:cxn>
              <a:cxn ang="0">
                <a:pos x="0" y="2898"/>
              </a:cxn>
              <a:cxn ang="0">
                <a:pos x="10" y="0"/>
              </a:cxn>
            </a:cxnLst>
            <a:rect l="0" t="0" r="r" b="b"/>
            <a:pathLst>
              <a:path w="256" h="2988">
                <a:moveTo>
                  <a:pt x="10" y="0"/>
                </a:moveTo>
                <a:lnTo>
                  <a:pt x="249" y="108"/>
                </a:lnTo>
                <a:lnTo>
                  <a:pt x="256" y="2988"/>
                </a:lnTo>
                <a:lnTo>
                  <a:pt x="0" y="2898"/>
                </a:lnTo>
                <a:lnTo>
                  <a:pt x="1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gamma/>
                  <a:shade val="4549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25" name="AutoShape 12"/>
          <p:cNvSpPr>
            <a:spLocks noChangeArrowheads="1"/>
          </p:cNvSpPr>
          <p:nvPr/>
        </p:nvSpPr>
        <p:spPr bwMode="auto">
          <a:xfrm rot="5400000" flipV="1">
            <a:off x="4356100" y="-2344737"/>
            <a:ext cx="503237" cy="8135938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 w="38100">
            <a:solidFill>
              <a:srgbClr val="B4CE8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7418" name="AutoShape 13"/>
          <p:cNvSpPr>
            <a:spLocks noChangeArrowheads="1"/>
          </p:cNvSpPr>
          <p:nvPr/>
        </p:nvSpPr>
        <p:spPr bwMode="auto">
          <a:xfrm>
            <a:off x="1547813" y="23320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19" name="AutoShape 14"/>
          <p:cNvSpPr>
            <a:spLocks noChangeArrowheads="1"/>
          </p:cNvSpPr>
          <p:nvPr/>
        </p:nvSpPr>
        <p:spPr bwMode="auto">
          <a:xfrm>
            <a:off x="466725" y="2332038"/>
            <a:ext cx="1368425" cy="649287"/>
          </a:xfrm>
          <a:prstGeom prst="homePlate">
            <a:avLst>
              <a:gd name="adj" fmla="val 41303"/>
            </a:avLst>
          </a:prstGeom>
          <a:gradFill rotWithShape="0">
            <a:gsLst>
              <a:gs pos="0">
                <a:srgbClr val="ECF7E9"/>
              </a:gs>
              <a:gs pos="100000">
                <a:srgbClr val="C5E8BE"/>
              </a:gs>
            </a:gsLst>
            <a:lin ang="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20" name="AutoShape 18"/>
          <p:cNvSpPr>
            <a:spLocks noChangeArrowheads="1"/>
          </p:cNvSpPr>
          <p:nvPr/>
        </p:nvSpPr>
        <p:spPr bwMode="auto">
          <a:xfrm>
            <a:off x="466725" y="310673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21" name="Text Box 19"/>
          <p:cNvSpPr txBox="1">
            <a:spLocks noChangeArrowheads="1"/>
          </p:cNvSpPr>
          <p:nvPr/>
        </p:nvSpPr>
        <p:spPr bwMode="auto">
          <a:xfrm>
            <a:off x="395288" y="310038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17422" name="AutoShape 20"/>
          <p:cNvSpPr>
            <a:spLocks noChangeArrowheads="1"/>
          </p:cNvSpPr>
          <p:nvPr/>
        </p:nvSpPr>
        <p:spPr bwMode="auto">
          <a:xfrm>
            <a:off x="1835150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23" name="Text Box 21"/>
          <p:cNvSpPr txBox="1">
            <a:spLocks noChangeArrowheads="1"/>
          </p:cNvSpPr>
          <p:nvPr/>
        </p:nvSpPr>
        <p:spPr bwMode="auto">
          <a:xfrm>
            <a:off x="1763713" y="3121025"/>
            <a:ext cx="1439862" cy="731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사업공고 및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접수</a:t>
            </a:r>
          </a:p>
        </p:txBody>
      </p:sp>
      <p:sp>
        <p:nvSpPr>
          <p:cNvPr id="17424" name="AutoShape 22"/>
          <p:cNvSpPr>
            <a:spLocks noChangeArrowheads="1"/>
          </p:cNvSpPr>
          <p:nvPr/>
        </p:nvSpPr>
        <p:spPr bwMode="auto">
          <a:xfrm>
            <a:off x="3203575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25" name="Text Box 23"/>
          <p:cNvSpPr txBox="1">
            <a:spLocks noChangeArrowheads="1"/>
          </p:cNvSpPr>
          <p:nvPr/>
        </p:nvSpPr>
        <p:spPr bwMode="auto">
          <a:xfrm>
            <a:off x="3100388" y="3121025"/>
            <a:ext cx="1500187" cy="731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 및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지원대상 확정</a:t>
            </a:r>
          </a:p>
        </p:txBody>
      </p:sp>
      <p:sp>
        <p:nvSpPr>
          <p:cNvPr id="17426" name="AutoShape 24"/>
          <p:cNvSpPr>
            <a:spLocks noChangeArrowheads="1"/>
          </p:cNvSpPr>
          <p:nvPr/>
        </p:nvSpPr>
        <p:spPr bwMode="auto">
          <a:xfrm>
            <a:off x="4572000" y="3127375"/>
            <a:ext cx="1404938" cy="728663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188" name="Text Box 25"/>
          <p:cNvSpPr txBox="1">
            <a:spLocks noChangeArrowheads="1"/>
          </p:cNvSpPr>
          <p:nvPr/>
        </p:nvSpPr>
        <p:spPr bwMode="auto">
          <a:xfrm>
            <a:off x="4437063" y="3135313"/>
            <a:ext cx="1654175" cy="376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ko-KR" altLang="en-US" sz="1600" spc="-150" dirty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과제 수행</a:t>
            </a:r>
          </a:p>
        </p:txBody>
      </p:sp>
      <p:sp>
        <p:nvSpPr>
          <p:cNvPr id="17428" name="AutoShape 26"/>
          <p:cNvSpPr>
            <a:spLocks noChangeArrowheads="1"/>
          </p:cNvSpPr>
          <p:nvPr/>
        </p:nvSpPr>
        <p:spPr bwMode="auto">
          <a:xfrm>
            <a:off x="6029325" y="312737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29" name="Text Box 27"/>
          <p:cNvSpPr txBox="1">
            <a:spLocks noChangeArrowheads="1"/>
          </p:cNvSpPr>
          <p:nvPr/>
        </p:nvSpPr>
        <p:spPr bwMode="auto">
          <a:xfrm>
            <a:off x="5957888" y="3127375"/>
            <a:ext cx="1439862" cy="696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최종결과평가 및 정산</a:t>
            </a:r>
          </a:p>
        </p:txBody>
      </p:sp>
      <p:sp>
        <p:nvSpPr>
          <p:cNvPr id="17430" name="AutoShape 30"/>
          <p:cNvSpPr>
            <a:spLocks noChangeArrowheads="1"/>
          </p:cNvSpPr>
          <p:nvPr/>
        </p:nvSpPr>
        <p:spPr bwMode="auto">
          <a:xfrm>
            <a:off x="2843213" y="2325688"/>
            <a:ext cx="1873250" cy="649287"/>
          </a:xfrm>
          <a:prstGeom prst="chevron">
            <a:avLst>
              <a:gd name="adj" fmla="val 44345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31" name="AutoShape 31"/>
          <p:cNvSpPr>
            <a:spLocks noChangeArrowheads="1"/>
          </p:cNvSpPr>
          <p:nvPr/>
        </p:nvSpPr>
        <p:spPr bwMode="auto">
          <a:xfrm>
            <a:off x="4306888" y="2325688"/>
            <a:ext cx="1849437" cy="649287"/>
          </a:xfrm>
          <a:prstGeom prst="chevron">
            <a:avLst>
              <a:gd name="adj" fmla="val 44335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32" name="AutoShape 32"/>
          <p:cNvSpPr>
            <a:spLocks noChangeArrowheads="1"/>
          </p:cNvSpPr>
          <p:nvPr/>
        </p:nvSpPr>
        <p:spPr bwMode="auto">
          <a:xfrm>
            <a:off x="5795963" y="2333625"/>
            <a:ext cx="1655762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33" name="Rectangle 34"/>
          <p:cNvSpPr>
            <a:spLocks noChangeArrowheads="1"/>
          </p:cNvSpPr>
          <p:nvPr/>
        </p:nvSpPr>
        <p:spPr bwMode="auto">
          <a:xfrm>
            <a:off x="673100" y="2479675"/>
            <a:ext cx="842963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’12.1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7434" name="Rectangle 35"/>
          <p:cNvSpPr>
            <a:spLocks noChangeArrowheads="1"/>
          </p:cNvSpPr>
          <p:nvPr/>
        </p:nvSpPr>
        <p:spPr bwMode="auto">
          <a:xfrm>
            <a:off x="1903413" y="2479675"/>
            <a:ext cx="1077912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’12.2~3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7435" name="Rectangle 36"/>
          <p:cNvSpPr>
            <a:spLocks noChangeArrowheads="1"/>
          </p:cNvSpPr>
          <p:nvPr/>
        </p:nvSpPr>
        <p:spPr bwMode="auto">
          <a:xfrm>
            <a:off x="3352800" y="2465388"/>
            <a:ext cx="842963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’12.4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7436" name="Rectangle 37"/>
          <p:cNvSpPr>
            <a:spLocks noChangeArrowheads="1"/>
          </p:cNvSpPr>
          <p:nvPr/>
        </p:nvSpPr>
        <p:spPr bwMode="auto">
          <a:xfrm>
            <a:off x="4746625" y="2466975"/>
            <a:ext cx="1020763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 </a:t>
            </a: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~</a:t>
            </a:r>
          </a:p>
        </p:txBody>
      </p:sp>
      <p:sp>
        <p:nvSpPr>
          <p:cNvPr id="17437" name="Rectangle 38"/>
          <p:cNvSpPr>
            <a:spLocks noChangeArrowheads="1"/>
          </p:cNvSpPr>
          <p:nvPr/>
        </p:nvSpPr>
        <p:spPr bwMode="auto">
          <a:xfrm>
            <a:off x="6022975" y="2346325"/>
            <a:ext cx="1252538" cy="633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개월 이내</a:t>
            </a:r>
          </a:p>
        </p:txBody>
      </p:sp>
      <p:sp>
        <p:nvSpPr>
          <p:cNvPr id="17438" name="Rectangle 51"/>
          <p:cNvSpPr>
            <a:spLocks noChangeArrowheads="1"/>
          </p:cNvSpPr>
          <p:nvPr/>
        </p:nvSpPr>
        <p:spPr bwMode="auto">
          <a:xfrm>
            <a:off x="590550" y="3917950"/>
            <a:ext cx="1082675" cy="309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7439" name="Rectangle 52"/>
          <p:cNvSpPr>
            <a:spLocks noChangeArrowheads="1"/>
          </p:cNvSpPr>
          <p:nvPr/>
        </p:nvSpPr>
        <p:spPr bwMode="auto">
          <a:xfrm>
            <a:off x="1692275" y="3890963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7440" name="Rectangle 54"/>
          <p:cNvSpPr>
            <a:spLocks noChangeArrowheads="1"/>
          </p:cNvSpPr>
          <p:nvPr/>
        </p:nvSpPr>
        <p:spPr bwMode="auto">
          <a:xfrm>
            <a:off x="4500563" y="3876675"/>
            <a:ext cx="1430337" cy="566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사업 참여 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전기관</a:t>
            </a:r>
          </a:p>
        </p:txBody>
      </p:sp>
      <p:sp>
        <p:nvSpPr>
          <p:cNvPr id="17441" name="Rectangle 55"/>
          <p:cNvSpPr>
            <a:spLocks noChangeArrowheads="1"/>
          </p:cNvSpPr>
          <p:nvPr/>
        </p:nvSpPr>
        <p:spPr bwMode="auto">
          <a:xfrm>
            <a:off x="5867400" y="3903663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7442" name="Rectangle 52"/>
          <p:cNvSpPr>
            <a:spLocks noChangeArrowheads="1"/>
          </p:cNvSpPr>
          <p:nvPr/>
        </p:nvSpPr>
        <p:spPr bwMode="auto">
          <a:xfrm>
            <a:off x="3054350" y="3883025"/>
            <a:ext cx="1584325" cy="80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  <a:r>
              <a:rPr lang="en-US" altLang="ko-KR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/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수행기관</a:t>
            </a:r>
          </a:p>
        </p:txBody>
      </p:sp>
      <p:pic>
        <p:nvPicPr>
          <p:cNvPr id="17443" name="Picture 4" descr="a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9563" y="5649913"/>
            <a:ext cx="851058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Rectangle 15"/>
          <p:cNvSpPr>
            <a:spLocks noChangeArrowheads="1"/>
          </p:cNvSpPr>
          <p:nvPr/>
        </p:nvSpPr>
        <p:spPr bwMode="auto">
          <a:xfrm>
            <a:off x="466725" y="4786313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7445" name="Text Box 40"/>
          <p:cNvSpPr txBox="1">
            <a:spLocks noChangeArrowheads="1"/>
          </p:cNvSpPr>
          <p:nvPr/>
        </p:nvSpPr>
        <p:spPr bwMode="auto">
          <a:xfrm>
            <a:off x="395288" y="4797425"/>
            <a:ext cx="1584325" cy="9398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세부 시행계획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endParaRPr lang="ko-KR" altLang="en-US" sz="1400" smtClean="0">
              <a:solidFill>
                <a:prstClr val="black"/>
              </a:solidFill>
            </a:endParaRPr>
          </a:p>
        </p:txBody>
      </p:sp>
      <p:sp>
        <p:nvSpPr>
          <p:cNvPr id="55" name="Rectangle 41"/>
          <p:cNvSpPr>
            <a:spLocks noChangeArrowheads="1"/>
          </p:cNvSpPr>
          <p:nvPr/>
        </p:nvSpPr>
        <p:spPr bwMode="auto">
          <a:xfrm>
            <a:off x="1833563" y="4778375"/>
            <a:ext cx="1296987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7447" name="Text Box 42"/>
          <p:cNvSpPr txBox="1">
            <a:spLocks noChangeArrowheads="1"/>
          </p:cNvSpPr>
          <p:nvPr/>
        </p:nvSpPr>
        <p:spPr bwMode="auto">
          <a:xfrm>
            <a:off x="1763713" y="4808538"/>
            <a:ext cx="1450975" cy="3079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전산접수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3201988" y="4775200"/>
            <a:ext cx="1296987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59" name="Rectangle 45"/>
          <p:cNvSpPr>
            <a:spLocks noChangeArrowheads="1"/>
          </p:cNvSpPr>
          <p:nvPr/>
        </p:nvSpPr>
        <p:spPr bwMode="auto">
          <a:xfrm>
            <a:off x="4570413" y="4786313"/>
            <a:ext cx="1406525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60" name="Rectangle 46"/>
          <p:cNvSpPr>
            <a:spLocks noChangeArrowheads="1"/>
          </p:cNvSpPr>
          <p:nvPr/>
        </p:nvSpPr>
        <p:spPr bwMode="auto">
          <a:xfrm>
            <a:off x="6029325" y="4783138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7451" name="Text Box 49"/>
          <p:cNvSpPr txBox="1">
            <a:spLocks noChangeArrowheads="1"/>
          </p:cNvSpPr>
          <p:nvPr/>
        </p:nvSpPr>
        <p:spPr bwMode="auto">
          <a:xfrm>
            <a:off x="4529138" y="4813300"/>
            <a:ext cx="1655762" cy="51276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ts val="13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지급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ts val="13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중간점검</a:t>
            </a:r>
            <a:endParaRPr lang="en-US" altLang="ko-KR" sz="1400" smtClean="0">
              <a:solidFill>
                <a:prstClr val="black"/>
              </a:solidFill>
            </a:endParaRPr>
          </a:p>
        </p:txBody>
      </p:sp>
      <p:sp>
        <p:nvSpPr>
          <p:cNvPr id="17452" name="Text Box 50"/>
          <p:cNvSpPr txBox="1">
            <a:spLocks noChangeArrowheads="1"/>
          </p:cNvSpPr>
          <p:nvPr/>
        </p:nvSpPr>
        <p:spPr bwMode="auto">
          <a:xfrm>
            <a:off x="6010275" y="4797425"/>
            <a:ext cx="1422400" cy="11271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결과평가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사업비 사용실적 보고서 제출</a:t>
            </a:r>
          </a:p>
        </p:txBody>
      </p:sp>
      <p:sp>
        <p:nvSpPr>
          <p:cNvPr id="17453" name="Text Box 68"/>
          <p:cNvSpPr txBox="1">
            <a:spLocks noChangeArrowheads="1"/>
          </p:cNvSpPr>
          <p:nvPr/>
        </p:nvSpPr>
        <p:spPr bwMode="auto">
          <a:xfrm>
            <a:off x="4300538" y="6472238"/>
            <a:ext cx="6762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- 12 -</a:t>
            </a:r>
          </a:p>
        </p:txBody>
      </p:sp>
      <p:sp>
        <p:nvSpPr>
          <p:cNvPr id="17454" name="AutoShape 26"/>
          <p:cNvSpPr>
            <a:spLocks noChangeArrowheads="1"/>
          </p:cNvSpPr>
          <p:nvPr/>
        </p:nvSpPr>
        <p:spPr bwMode="auto">
          <a:xfrm>
            <a:off x="7391400" y="3108325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7218" name="Text Box 27"/>
          <p:cNvSpPr txBox="1">
            <a:spLocks noChangeArrowheads="1"/>
          </p:cNvSpPr>
          <p:nvPr/>
        </p:nvSpPr>
        <p:spPr bwMode="auto">
          <a:xfrm>
            <a:off x="7248525" y="3141663"/>
            <a:ext cx="1584325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ko-KR" altLang="en-US" sz="1600" spc="-150" dirty="0" err="1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기술료</a:t>
            </a:r>
            <a:r>
              <a:rPr lang="ko-KR" altLang="en-US" sz="1600" spc="-150" dirty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납입 및 </a:t>
            </a:r>
            <a:r>
              <a:rPr lang="ko-KR" altLang="en-US" sz="1600" dirty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성과활용 등</a:t>
            </a:r>
          </a:p>
        </p:txBody>
      </p:sp>
      <p:sp>
        <p:nvSpPr>
          <p:cNvPr id="17456" name="AutoShape 31"/>
          <p:cNvSpPr>
            <a:spLocks noChangeArrowheads="1"/>
          </p:cNvSpPr>
          <p:nvPr/>
        </p:nvSpPr>
        <p:spPr bwMode="auto">
          <a:xfrm>
            <a:off x="7175500" y="2343150"/>
            <a:ext cx="1655763" cy="649288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7457" name="Rectangle 37"/>
          <p:cNvSpPr>
            <a:spLocks noChangeArrowheads="1"/>
          </p:cNvSpPr>
          <p:nvPr/>
        </p:nvSpPr>
        <p:spPr bwMode="auto">
          <a:xfrm>
            <a:off x="7391400" y="2344738"/>
            <a:ext cx="1252538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과제종료 후</a:t>
            </a:r>
          </a:p>
          <a:p>
            <a:pPr>
              <a:lnSpc>
                <a:spcPct val="110000"/>
              </a:lnSpc>
            </a:pP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5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년간</a:t>
            </a:r>
          </a:p>
        </p:txBody>
      </p:sp>
      <p:sp>
        <p:nvSpPr>
          <p:cNvPr id="77" name="Rectangle 46"/>
          <p:cNvSpPr>
            <a:spLocks noChangeArrowheads="1"/>
          </p:cNvSpPr>
          <p:nvPr/>
        </p:nvSpPr>
        <p:spPr bwMode="auto">
          <a:xfrm>
            <a:off x="7372350" y="4783138"/>
            <a:ext cx="1296988" cy="1130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7459" name="Text Box 46"/>
          <p:cNvSpPr txBox="1">
            <a:spLocks noChangeArrowheads="1"/>
          </p:cNvSpPr>
          <p:nvPr/>
        </p:nvSpPr>
        <p:spPr bwMode="auto">
          <a:xfrm>
            <a:off x="7300913" y="4797425"/>
            <a:ext cx="1512887" cy="10398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 기술료 납입 및 성과  보고서 제출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/>
            </a:r>
            <a:b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</a:b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추적조사 등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ko-KR" altLang="en-US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7460" name="Text Box 42"/>
          <p:cNvSpPr txBox="1">
            <a:spLocks noChangeArrowheads="1"/>
          </p:cNvSpPr>
          <p:nvPr/>
        </p:nvSpPr>
        <p:spPr bwMode="auto">
          <a:xfrm>
            <a:off x="3141663" y="4797425"/>
            <a:ext cx="1450975" cy="8667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ts val="1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평가위원회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8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협약체결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7461" name="WordArt 14"/>
          <p:cNvSpPr>
            <a:spLocks noChangeArrowheads="1" noChangeShapeType="1" noTextEdit="1"/>
          </p:cNvSpPr>
          <p:nvPr/>
        </p:nvSpPr>
        <p:spPr bwMode="auto">
          <a:xfrm>
            <a:off x="3563938" y="1609725"/>
            <a:ext cx="2160587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b="1" kern="10" smtClean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사업 추진 일정</a:t>
            </a:r>
          </a:p>
        </p:txBody>
      </p:sp>
      <p:sp>
        <p:nvSpPr>
          <p:cNvPr id="17462" name="Rectangle 52"/>
          <p:cNvSpPr>
            <a:spLocks noChangeArrowheads="1"/>
          </p:cNvSpPr>
          <p:nvPr/>
        </p:nvSpPr>
        <p:spPr bwMode="auto">
          <a:xfrm>
            <a:off x="7273925" y="3851275"/>
            <a:ext cx="1584325" cy="80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  <a:r>
              <a:rPr lang="en-US" altLang="ko-KR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/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수행기관</a:t>
            </a:r>
          </a:p>
        </p:txBody>
      </p:sp>
      <p:pic>
        <p:nvPicPr>
          <p:cNvPr id="17463" name="Picture 14" descr="숫자_0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850" y="644525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" name="WordArt 64"/>
          <p:cNvSpPr>
            <a:spLocks noChangeArrowheads="1" noChangeShapeType="1" noTextEdit="1"/>
          </p:cNvSpPr>
          <p:nvPr/>
        </p:nvSpPr>
        <p:spPr bwMode="auto">
          <a:xfrm>
            <a:off x="928688" y="687388"/>
            <a:ext cx="2860749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기술확산지원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(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)</a:t>
            </a:r>
            <a:endParaRPr lang="ko-KR" altLang="en-US" sz="2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prstClr val="white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HY견고딕"/>
              <a:ea typeface="HY견고딕"/>
            </a:endParaRP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3200" y="573088"/>
            <a:ext cx="654050" cy="593725"/>
            <a:chOff x="220" y="634"/>
            <a:chExt cx="1006" cy="954"/>
          </a:xfrm>
        </p:grpSpPr>
        <p:pic>
          <p:nvPicPr>
            <p:cNvPr id="17469" name="Picture 18" descr="09"/>
            <p:cNvPicPr>
              <a:picLocks noChangeAspect="1" noChangeArrowheads="1"/>
            </p:cNvPicPr>
            <p:nvPr/>
          </p:nvPicPr>
          <p:blipFill>
            <a:blip r:embed="rId6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70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76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88" y="588963"/>
            <a:ext cx="39020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WordArt 64"/>
          <p:cNvSpPr>
            <a:spLocks noChangeArrowheads="1" noChangeShapeType="1" noTextEdit="1"/>
          </p:cNvSpPr>
          <p:nvPr/>
        </p:nvSpPr>
        <p:spPr bwMode="auto">
          <a:xfrm>
            <a:off x="919163" y="735013"/>
            <a:ext cx="3224209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산업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IT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융합거점지원</a:t>
            </a:r>
          </a:p>
        </p:txBody>
      </p:sp>
      <p:pic>
        <p:nvPicPr>
          <p:cNvPr id="17468" name="Picture 14" descr="숫자_0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5" y="663575"/>
            <a:ext cx="4016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250825" y="1214438"/>
            <a:ext cx="8642350" cy="5214937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315200" y="1376363"/>
            <a:ext cx="1150938" cy="503237"/>
            <a:chOff x="2426" y="595"/>
            <a:chExt cx="1557" cy="332"/>
          </a:xfrm>
        </p:grpSpPr>
        <p:sp>
          <p:nvSpPr>
            <p:cNvPr id="8" name="AutoShape 11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지원내용</a:t>
              </a:r>
            </a:p>
          </p:txBody>
        </p:sp>
        <p:sp>
          <p:nvSpPr>
            <p:cNvPr id="18457" name="AutoShape 12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8436" name="Picture 34" descr="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571625"/>
            <a:ext cx="889317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AutoShape 35"/>
          <p:cNvSpPr>
            <a:spLocks noChangeArrowheads="1"/>
          </p:cNvSpPr>
          <p:nvPr/>
        </p:nvSpPr>
        <p:spPr bwMode="auto">
          <a:xfrm>
            <a:off x="571500" y="2071688"/>
            <a:ext cx="5072063" cy="3629025"/>
          </a:xfrm>
          <a:prstGeom prst="roundRect">
            <a:avLst>
              <a:gd name="adj" fmla="val 9657"/>
            </a:avLst>
          </a:prstGeom>
          <a:gradFill rotWithShape="1">
            <a:gsLst>
              <a:gs pos="0">
                <a:srgbClr val="CCECFF"/>
              </a:gs>
              <a:gs pos="100000">
                <a:srgbClr val="ABE3FF"/>
              </a:gs>
            </a:gsLst>
            <a:lin ang="2700000" scaled="1"/>
          </a:gradFill>
          <a:ln w="12700" algn="ctr">
            <a:solidFill>
              <a:srgbClr val="0099CC"/>
            </a:solidFill>
            <a:round/>
            <a:headEnd/>
            <a:tailEnd/>
          </a:ln>
          <a:effectLst>
            <a:outerShdw dist="35921" dir="2700000" algn="ctr" rotWithShape="0">
              <a:srgbClr val="336699"/>
            </a:outerShdw>
          </a:effectLst>
        </p:spPr>
        <p:txBody>
          <a:bodyPr wrap="none" lIns="90000" tIns="46800" rIns="90000" bIns="46800" anchor="ctr"/>
          <a:lstStyle/>
          <a:p>
            <a:pPr latinLnBrk="0">
              <a:lnSpc>
                <a:spcPct val="70000"/>
              </a:lnSpc>
              <a:spcBef>
                <a:spcPct val="50000"/>
              </a:spcBef>
              <a:defRPr/>
            </a:pPr>
            <a:endParaRPr kumimoji="0" lang="ko-KR" altLang="ko-KR" sz="1400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8438" name="Text Box 41"/>
          <p:cNvSpPr txBox="1">
            <a:spLocks noChangeArrowheads="1"/>
          </p:cNvSpPr>
          <p:nvPr/>
        </p:nvSpPr>
        <p:spPr bwMode="auto">
          <a:xfrm>
            <a:off x="538163" y="2147888"/>
            <a:ext cx="5297487" cy="34925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중소기업의 정보통신 및 </a:t>
            </a:r>
            <a:r>
              <a:rPr lang="en-US" altLang="ko-KR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IT</a:t>
            </a: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기반 융복합 기술개발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</a:t>
            </a: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지원으로 기업 기술경쟁력 제고 및 산업고도화 도모</a:t>
            </a:r>
            <a:endParaRPr lang="en-US" altLang="ko-KR" sz="16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</a:pPr>
            <a:r>
              <a:rPr lang="en-US" altLang="ko-KR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(302</a:t>
            </a: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억원</a:t>
            </a:r>
            <a:r>
              <a:rPr lang="en-US" altLang="ko-KR" sz="16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)</a:t>
            </a: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-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지원대상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: SW,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디지털콘텐츠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컴퓨터 및 주변기기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IT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서비스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정보보호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,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반도체 등 정보통신 관련 기술개발 및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IT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기반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융복합 기술개발에 소요되는 비용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-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융자금리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: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변동금리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 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공공자금관리기금 융자계정 신규대출금리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-1%)</a:t>
            </a: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-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융자기간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: 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년 이내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(2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년거치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3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년 분할상환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)</a:t>
            </a:r>
          </a:p>
          <a:p>
            <a:pPr marL="219075" indent="-219075">
              <a:spcBef>
                <a:spcPts val="1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   -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지원범위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: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소요자금의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80%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  <a:sym typeface="Wingdings 2" pitchFamily="18" charset="2"/>
              </a:rPr>
              <a:t>이내 지원</a:t>
            </a:r>
          </a:p>
        </p:txBody>
      </p:sp>
      <p:pic>
        <p:nvPicPr>
          <p:cNvPr id="13" name="Picture 63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263" y="495300"/>
            <a:ext cx="3725862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2071688" y="1376363"/>
            <a:ext cx="1454150" cy="503237"/>
            <a:chOff x="2426" y="595"/>
            <a:chExt cx="1557" cy="332"/>
          </a:xfrm>
        </p:grpSpPr>
        <p:sp>
          <p:nvSpPr>
            <p:cNvPr id="15" name="AutoShape 5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주요내용</a:t>
              </a:r>
            </a:p>
          </p:txBody>
        </p:sp>
        <p:sp>
          <p:nvSpPr>
            <p:cNvPr id="18455" name="AutoShape 6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7" name="WordArt 64"/>
          <p:cNvSpPr>
            <a:spLocks noChangeArrowheads="1" noChangeShapeType="1" noTextEdit="1"/>
          </p:cNvSpPr>
          <p:nvPr/>
        </p:nvSpPr>
        <p:spPr bwMode="auto">
          <a:xfrm>
            <a:off x="1003702" y="651297"/>
            <a:ext cx="3211108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정보통신응용기술개발지원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(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융자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)</a:t>
            </a:r>
            <a:endParaRPr lang="ko-KR" altLang="en-US" sz="2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prstClr val="white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HY견고딕"/>
              <a:ea typeface="HY견고딕"/>
            </a:endParaRPr>
          </a:p>
        </p:txBody>
      </p:sp>
      <p:sp>
        <p:nvSpPr>
          <p:cNvPr id="18442" name="AutoShape 37"/>
          <p:cNvSpPr>
            <a:spLocks noChangeArrowheads="1"/>
          </p:cNvSpPr>
          <p:nvPr/>
        </p:nvSpPr>
        <p:spPr bwMode="auto">
          <a:xfrm>
            <a:off x="5772150" y="2073275"/>
            <a:ext cx="1295400" cy="36417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8443" name="Text Box 39"/>
          <p:cNvSpPr txBox="1">
            <a:spLocks noChangeArrowheads="1"/>
          </p:cNvSpPr>
          <p:nvPr/>
        </p:nvSpPr>
        <p:spPr bwMode="auto">
          <a:xfrm>
            <a:off x="5743575" y="2243138"/>
            <a:ext cx="1428750" cy="15144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IT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및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IT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기반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융합분야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기술개발을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희망하는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기업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8444" name="AutoShape 37"/>
          <p:cNvSpPr>
            <a:spLocks noChangeArrowheads="1"/>
          </p:cNvSpPr>
          <p:nvPr/>
        </p:nvSpPr>
        <p:spPr bwMode="auto">
          <a:xfrm>
            <a:off x="7215188" y="2060575"/>
            <a:ext cx="1366837" cy="36417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rgbClr val="009999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8445" name="Text Box 39"/>
          <p:cNvSpPr txBox="1">
            <a:spLocks noChangeArrowheads="1"/>
          </p:cNvSpPr>
          <p:nvPr/>
        </p:nvSpPr>
        <p:spPr bwMode="auto">
          <a:xfrm>
            <a:off x="7164388" y="2270125"/>
            <a:ext cx="1516062" cy="2235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업체당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20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억원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한도내에서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소요자금의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80%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이내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180975" indent="-180975">
              <a:lnSpc>
                <a:spcPts val="1500"/>
              </a:lnSpc>
              <a:spcBef>
                <a:spcPct val="40000"/>
              </a:spcBef>
              <a:buClr>
                <a:srgbClr val="EEECE1"/>
              </a:buClr>
            </a:pP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5840413" y="1376363"/>
            <a:ext cx="1223962" cy="503237"/>
            <a:chOff x="2426" y="595"/>
            <a:chExt cx="1557" cy="332"/>
          </a:xfrm>
        </p:grpSpPr>
        <p:sp>
          <p:nvSpPr>
            <p:cNvPr id="27" name="AutoShape 8"/>
            <p:cNvSpPr>
              <a:spLocks noChangeArrowheads="1"/>
            </p:cNvSpPr>
            <p:nvPr/>
          </p:nvSpPr>
          <p:spPr bwMode="auto">
            <a:xfrm>
              <a:off x="2426" y="595"/>
              <a:ext cx="1557" cy="33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A4C258"/>
                </a:gs>
                <a:gs pos="100000">
                  <a:srgbClr val="D7E8AC"/>
                </a:gs>
              </a:gsLst>
              <a:lin ang="0" scaled="1"/>
            </a:gradFill>
            <a:ln w="12700" algn="ctr">
              <a:solidFill>
                <a:srgbClr val="9BBB53"/>
              </a:solidFill>
              <a:round/>
              <a:headEnd/>
              <a:tailEnd/>
            </a:ln>
            <a:effectLst>
              <a:outerShdw dist="40161" dir="1106097" algn="ctr" rotWithShape="0">
                <a:srgbClr val="003300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b="1" dirty="0">
                  <a:solidFill>
                    <a:srgbClr val="28517A"/>
                  </a:solidFill>
                  <a:latin typeface="HY헤드라인M" pitchFamily="18" charset="-127"/>
                  <a:ea typeface="HY헤드라인M" pitchFamily="18" charset="-127"/>
                </a:rPr>
                <a:t>신청자격</a:t>
              </a:r>
            </a:p>
          </p:txBody>
        </p:sp>
        <p:sp>
          <p:nvSpPr>
            <p:cNvPr id="18453" name="AutoShape 9"/>
            <p:cNvSpPr>
              <a:spLocks noChangeArrowheads="1"/>
            </p:cNvSpPr>
            <p:nvPr/>
          </p:nvSpPr>
          <p:spPr bwMode="auto">
            <a:xfrm>
              <a:off x="2454" y="613"/>
              <a:ext cx="1500" cy="296"/>
            </a:xfrm>
            <a:prstGeom prst="roundRect">
              <a:avLst>
                <a:gd name="adj" fmla="val 16667"/>
              </a:avLst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mtClean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49238" y="476250"/>
            <a:ext cx="654050" cy="593725"/>
            <a:chOff x="220" y="634"/>
            <a:chExt cx="1006" cy="954"/>
          </a:xfrm>
        </p:grpSpPr>
        <p:pic>
          <p:nvPicPr>
            <p:cNvPr id="18450" name="Picture 18" descr="09"/>
            <p:cNvPicPr>
              <a:picLocks noChangeAspect="1" noChangeArrowheads="1"/>
            </p:cNvPicPr>
            <p:nvPr/>
          </p:nvPicPr>
          <p:blipFill>
            <a:blip r:embed="rId5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1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sp>
        <p:nvSpPr>
          <p:cNvPr id="18448" name="Text Box 68"/>
          <p:cNvSpPr txBox="1">
            <a:spLocks noChangeArrowheads="1"/>
          </p:cNvSpPr>
          <p:nvPr/>
        </p:nvSpPr>
        <p:spPr bwMode="auto">
          <a:xfrm>
            <a:off x="4325938" y="6467475"/>
            <a:ext cx="625475" cy="277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- 13-</a:t>
            </a:r>
          </a:p>
        </p:txBody>
      </p:sp>
      <p:pic>
        <p:nvPicPr>
          <p:cNvPr id="18449" name="Picture 14" descr="숫자_0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6713" y="557213"/>
            <a:ext cx="401637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250825" y="1428750"/>
            <a:ext cx="8642350" cy="4881563"/>
          </a:xfrm>
          <a:prstGeom prst="roundRect">
            <a:avLst>
              <a:gd name="adj" fmla="val 5991"/>
            </a:avLst>
          </a:prstGeom>
          <a:solidFill>
            <a:srgbClr val="EEF9FC"/>
          </a:solidFill>
          <a:ln w="12700">
            <a:solidFill>
              <a:srgbClr val="BEE8F4"/>
            </a:solidFill>
            <a:round/>
            <a:headEnd/>
            <a:tailEnd/>
          </a:ln>
          <a:effectLst>
            <a:outerShdw dist="52363" dir="842175" algn="ctr" rotWithShape="0">
              <a:srgbClr val="000066"/>
            </a:outerShdw>
          </a:effectLst>
        </p:spPr>
        <p:txBody>
          <a:bodyPr wrap="none" lIns="89994" tIns="190788" rIns="91434" bIns="45716" anchor="b"/>
          <a:lstStyle/>
          <a:p>
            <a:pPr algn="ctr">
              <a:lnSpc>
                <a:spcPct val="90000"/>
              </a:lnSpc>
              <a:spcBef>
                <a:spcPct val="170000"/>
              </a:spcBef>
              <a:defRPr/>
            </a:pPr>
            <a:endParaRPr lang="ko-KR" altLang="ko-KR" sz="900" dirty="0">
              <a:solidFill>
                <a:srgbClr val="000066"/>
              </a:solidFill>
              <a:latin typeface="HY견고딕" pitchFamily="18" charset="-127"/>
              <a:ea typeface="굴림" pitchFamily="50" charset="-127"/>
            </a:endParaRPr>
          </a:p>
        </p:txBody>
      </p:sp>
      <p:pic>
        <p:nvPicPr>
          <p:cNvPr id="19459" name="Picture 8" descr="a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875" y="5807075"/>
            <a:ext cx="84232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76450" y="2493963"/>
            <a:ext cx="1549400" cy="3190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61" name="Rectangle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41738" y="2251075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62" name="Rectangle 1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4488" y="2251075"/>
            <a:ext cx="1708150" cy="38068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21" name="Freeform 12"/>
          <p:cNvSpPr>
            <a:spLocks/>
          </p:cNvSpPr>
          <p:nvPr/>
        </p:nvSpPr>
        <p:spPr bwMode="auto">
          <a:xfrm rot="5400000">
            <a:off x="4402138" y="-2165350"/>
            <a:ext cx="406400" cy="8429625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249" y="108"/>
              </a:cxn>
              <a:cxn ang="0">
                <a:pos x="256" y="2988"/>
              </a:cxn>
              <a:cxn ang="0">
                <a:pos x="0" y="2898"/>
              </a:cxn>
              <a:cxn ang="0">
                <a:pos x="10" y="0"/>
              </a:cxn>
            </a:cxnLst>
            <a:rect l="0" t="0" r="r" b="b"/>
            <a:pathLst>
              <a:path w="256" h="2988">
                <a:moveTo>
                  <a:pt x="10" y="0"/>
                </a:moveTo>
                <a:lnTo>
                  <a:pt x="249" y="108"/>
                </a:lnTo>
                <a:lnTo>
                  <a:pt x="256" y="2988"/>
                </a:lnTo>
                <a:lnTo>
                  <a:pt x="0" y="2898"/>
                </a:lnTo>
                <a:lnTo>
                  <a:pt x="10" y="0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gamma/>
                  <a:shade val="4549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64" name="Rectangle 13"/>
          <p:cNvSpPr>
            <a:spLocks noChangeArrowheads="1"/>
          </p:cNvSpPr>
          <p:nvPr/>
        </p:nvSpPr>
        <p:spPr bwMode="auto">
          <a:xfrm flipH="1">
            <a:off x="395288" y="2278063"/>
            <a:ext cx="8353425" cy="3816350"/>
          </a:xfrm>
          <a:prstGeom prst="rect">
            <a:avLst/>
          </a:prstGeom>
          <a:gradFill rotWithShape="0">
            <a:gsLst>
              <a:gs pos="0">
                <a:srgbClr val="ABD3FF"/>
              </a:gs>
              <a:gs pos="100000">
                <a:srgbClr val="F0F7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677F99"/>
            </a:prstShdw>
          </a:effectLst>
        </p:spPr>
        <p:txBody>
          <a:bodyPr wrap="none" anchor="ctr"/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23" name="AutoShape 14"/>
          <p:cNvSpPr>
            <a:spLocks noChangeArrowheads="1"/>
          </p:cNvSpPr>
          <p:nvPr/>
        </p:nvSpPr>
        <p:spPr bwMode="auto">
          <a:xfrm rot="5400000" flipV="1">
            <a:off x="4356100" y="-2257425"/>
            <a:ext cx="503238" cy="8135938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 w="38100">
            <a:solidFill>
              <a:srgbClr val="B4CE8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66" name="AutoShape 15"/>
          <p:cNvSpPr>
            <a:spLocks noChangeArrowheads="1"/>
          </p:cNvSpPr>
          <p:nvPr/>
        </p:nvSpPr>
        <p:spPr bwMode="auto">
          <a:xfrm>
            <a:off x="827088" y="2419350"/>
            <a:ext cx="5905500" cy="649288"/>
          </a:xfrm>
          <a:prstGeom prst="chevron">
            <a:avLst>
              <a:gd name="adj" fmla="val 158116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67" name="AutoShape 16"/>
          <p:cNvSpPr>
            <a:spLocks noChangeArrowheads="1"/>
          </p:cNvSpPr>
          <p:nvPr/>
        </p:nvSpPr>
        <p:spPr bwMode="auto">
          <a:xfrm>
            <a:off x="466725" y="2419350"/>
            <a:ext cx="1368425" cy="649288"/>
          </a:xfrm>
          <a:prstGeom prst="homePlate">
            <a:avLst>
              <a:gd name="adj" fmla="val 41303"/>
            </a:avLst>
          </a:prstGeom>
          <a:gradFill rotWithShape="0">
            <a:gsLst>
              <a:gs pos="0">
                <a:srgbClr val="ECF7E9"/>
              </a:gs>
              <a:gs pos="100000">
                <a:srgbClr val="C5E8BE"/>
              </a:gs>
            </a:gsLst>
            <a:lin ang="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466725" y="4943475"/>
            <a:ext cx="1296988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69" name="WordArt 18"/>
          <p:cNvSpPr>
            <a:spLocks noChangeArrowheads="1" noChangeShapeType="1" noTextEdit="1"/>
          </p:cNvSpPr>
          <p:nvPr/>
        </p:nvSpPr>
        <p:spPr bwMode="auto">
          <a:xfrm>
            <a:off x="3419475" y="1701800"/>
            <a:ext cx="229552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b="1" kern="10" smtClean="0">
                <a:ln w="9525">
                  <a:solidFill>
                    <a:srgbClr val="66CCFF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사업추진  일정</a:t>
            </a:r>
          </a:p>
        </p:txBody>
      </p:sp>
      <p:sp>
        <p:nvSpPr>
          <p:cNvPr id="19470" name="AutoShape 19"/>
          <p:cNvSpPr>
            <a:spLocks noChangeArrowheads="1"/>
          </p:cNvSpPr>
          <p:nvPr/>
        </p:nvSpPr>
        <p:spPr bwMode="auto">
          <a:xfrm>
            <a:off x="466725" y="3194050"/>
            <a:ext cx="1296988" cy="731838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71" name="Text Box 20"/>
          <p:cNvSpPr txBox="1">
            <a:spLocks noChangeArrowheads="1"/>
          </p:cNvSpPr>
          <p:nvPr/>
        </p:nvSpPr>
        <p:spPr bwMode="auto">
          <a:xfrm>
            <a:off x="395288" y="3187700"/>
            <a:ext cx="1439862" cy="727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 및 공고</a:t>
            </a:r>
          </a:p>
        </p:txBody>
      </p:sp>
      <p:sp>
        <p:nvSpPr>
          <p:cNvPr id="19472" name="AutoShape 21"/>
          <p:cNvSpPr>
            <a:spLocks noChangeArrowheads="1"/>
          </p:cNvSpPr>
          <p:nvPr/>
        </p:nvSpPr>
        <p:spPr bwMode="auto">
          <a:xfrm>
            <a:off x="1835150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73" name="Text Box 22"/>
          <p:cNvSpPr txBox="1">
            <a:spLocks noChangeArrowheads="1"/>
          </p:cNvSpPr>
          <p:nvPr/>
        </p:nvSpPr>
        <p:spPr bwMode="auto">
          <a:xfrm>
            <a:off x="1763713" y="3208338"/>
            <a:ext cx="1439862" cy="696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사업계획서 접수 및 평가</a:t>
            </a:r>
          </a:p>
        </p:txBody>
      </p:sp>
      <p:sp>
        <p:nvSpPr>
          <p:cNvPr id="19474" name="AutoShape 23"/>
          <p:cNvSpPr>
            <a:spLocks noChangeArrowheads="1"/>
          </p:cNvSpPr>
          <p:nvPr/>
        </p:nvSpPr>
        <p:spPr bwMode="auto">
          <a:xfrm>
            <a:off x="3203575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75" name="Text Box 24"/>
          <p:cNvSpPr txBox="1">
            <a:spLocks noChangeArrowheads="1"/>
          </p:cNvSpPr>
          <p:nvPr/>
        </p:nvSpPr>
        <p:spPr bwMode="auto">
          <a:xfrm>
            <a:off x="3132138" y="3208338"/>
            <a:ext cx="1439862" cy="696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지원대상과제 및 기관 확정</a:t>
            </a:r>
          </a:p>
        </p:txBody>
      </p:sp>
      <p:sp>
        <p:nvSpPr>
          <p:cNvPr id="19476" name="AutoShape 25"/>
          <p:cNvSpPr>
            <a:spLocks noChangeArrowheads="1"/>
          </p:cNvSpPr>
          <p:nvPr/>
        </p:nvSpPr>
        <p:spPr bwMode="auto">
          <a:xfrm>
            <a:off x="4572000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77" name="Text Box 26"/>
          <p:cNvSpPr txBox="1">
            <a:spLocks noChangeArrowheads="1"/>
          </p:cNvSpPr>
          <p:nvPr/>
        </p:nvSpPr>
        <p:spPr bwMode="auto">
          <a:xfrm>
            <a:off x="4500563" y="3208338"/>
            <a:ext cx="1439862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선정과제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자금대출</a:t>
            </a:r>
          </a:p>
        </p:txBody>
      </p:sp>
      <p:sp>
        <p:nvSpPr>
          <p:cNvPr id="19478" name="AutoShape 27"/>
          <p:cNvSpPr>
            <a:spLocks noChangeArrowheads="1"/>
          </p:cNvSpPr>
          <p:nvPr/>
        </p:nvSpPr>
        <p:spPr bwMode="auto">
          <a:xfrm>
            <a:off x="5940425" y="3214688"/>
            <a:ext cx="1296988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79" name="Text Box 28"/>
          <p:cNvSpPr txBox="1">
            <a:spLocks noChangeArrowheads="1"/>
          </p:cNvSpPr>
          <p:nvPr/>
        </p:nvSpPr>
        <p:spPr bwMode="auto">
          <a:xfrm>
            <a:off x="5868988" y="3359150"/>
            <a:ext cx="1439862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최종결과평가</a:t>
            </a:r>
          </a:p>
        </p:txBody>
      </p:sp>
      <p:sp>
        <p:nvSpPr>
          <p:cNvPr id="19480" name="AutoShape 29"/>
          <p:cNvSpPr>
            <a:spLocks noChangeArrowheads="1"/>
          </p:cNvSpPr>
          <p:nvPr/>
        </p:nvSpPr>
        <p:spPr bwMode="auto">
          <a:xfrm>
            <a:off x="7307263" y="3214688"/>
            <a:ext cx="1296987" cy="731837"/>
          </a:xfrm>
          <a:prstGeom prst="roundRect">
            <a:avLst>
              <a:gd name="adj" fmla="val 16505"/>
            </a:avLst>
          </a:prstGeom>
          <a:solidFill>
            <a:srgbClr val="93C6FF"/>
          </a:solidFill>
          <a:ln w="9525">
            <a:solidFill>
              <a:srgbClr val="3333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81" name="Text Box 30"/>
          <p:cNvSpPr txBox="1">
            <a:spLocks noChangeArrowheads="1"/>
          </p:cNvSpPr>
          <p:nvPr/>
        </p:nvSpPr>
        <p:spPr bwMode="auto">
          <a:xfrm>
            <a:off x="7164388" y="3359150"/>
            <a:ext cx="1584325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6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성과활용 등</a:t>
            </a:r>
          </a:p>
        </p:txBody>
      </p:sp>
      <p:sp>
        <p:nvSpPr>
          <p:cNvPr id="19482" name="AutoShape 33"/>
          <p:cNvSpPr>
            <a:spLocks noChangeArrowheads="1"/>
          </p:cNvSpPr>
          <p:nvPr/>
        </p:nvSpPr>
        <p:spPr bwMode="auto">
          <a:xfrm>
            <a:off x="5580063" y="24209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83" name="AutoShape 34"/>
          <p:cNvSpPr>
            <a:spLocks noChangeArrowheads="1"/>
          </p:cNvSpPr>
          <p:nvPr/>
        </p:nvSpPr>
        <p:spPr bwMode="auto">
          <a:xfrm>
            <a:off x="6948488" y="2420938"/>
            <a:ext cx="1655762" cy="649287"/>
          </a:xfrm>
          <a:prstGeom prst="chevron">
            <a:avLst>
              <a:gd name="adj" fmla="val 44332"/>
            </a:avLst>
          </a:prstGeom>
          <a:gradFill rotWithShape="0">
            <a:gsLst>
              <a:gs pos="0">
                <a:srgbClr val="FFFFFF"/>
              </a:gs>
              <a:gs pos="100000">
                <a:srgbClr val="C5E8BE"/>
              </a:gs>
            </a:gsLst>
            <a:lin ang="5400000" scaled="1"/>
          </a:gradFill>
          <a:ln w="3175">
            <a:solidFill>
              <a:srgbClr val="1BA200"/>
            </a:solidFill>
            <a:miter lim="800000"/>
            <a:headEnd/>
            <a:tailEnd/>
          </a:ln>
          <a:effectLst>
            <a:prstShdw prst="shdw17" dist="17961" dir="13500000">
              <a:srgbClr val="106100"/>
            </a:prstShdw>
          </a:effectLst>
        </p:spPr>
        <p:txBody>
          <a:bodyPr anchor="ctr">
            <a:spAutoFit/>
          </a:bodyPr>
          <a:lstStyle/>
          <a:p>
            <a:pPr algn="ctr"/>
            <a:endParaRPr lang="ko-KR" altLang="en-US" smtClean="0">
              <a:solidFill>
                <a:prstClr val="black"/>
              </a:solidFill>
            </a:endParaRPr>
          </a:p>
        </p:txBody>
      </p:sp>
      <p:sp>
        <p:nvSpPr>
          <p:cNvPr id="19484" name="Rectangle 35"/>
          <p:cNvSpPr>
            <a:spLocks noChangeArrowheads="1"/>
          </p:cNvSpPr>
          <p:nvPr/>
        </p:nvSpPr>
        <p:spPr bwMode="auto">
          <a:xfrm>
            <a:off x="647700" y="2566988"/>
            <a:ext cx="844550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</a:t>
            </a:r>
          </a:p>
        </p:txBody>
      </p:sp>
      <p:sp>
        <p:nvSpPr>
          <p:cNvPr id="19485" name="Rectangle 36"/>
          <p:cNvSpPr>
            <a:spLocks noChangeArrowheads="1"/>
          </p:cNvSpPr>
          <p:nvPr/>
        </p:nvSpPr>
        <p:spPr bwMode="auto">
          <a:xfrm>
            <a:off x="2813050" y="2482850"/>
            <a:ext cx="13652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’12.2 ~ 12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월 </a:t>
            </a:r>
          </a:p>
          <a:p>
            <a:pPr algn="ctr"/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(</a:t>
            </a:r>
            <a:r>
              <a:rPr lang="ko-KR" altLang="en-US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연중수시</a:t>
            </a:r>
            <a:r>
              <a:rPr lang="en-US" altLang="ko-KR" sz="1600" b="1" i="1" smtClean="0">
                <a:solidFill>
                  <a:prstClr val="black"/>
                </a:solidFill>
                <a:latin typeface="Arial" charset="0"/>
                <a:ea typeface="HY견고딕" pitchFamily="18" charset="-127"/>
                <a:cs typeface="Arial" charset="0"/>
              </a:rPr>
              <a:t>)</a:t>
            </a:r>
          </a:p>
        </p:txBody>
      </p:sp>
      <p:sp>
        <p:nvSpPr>
          <p:cNvPr id="19486" name="Rectangle 39"/>
          <p:cNvSpPr>
            <a:spLocks noChangeArrowheads="1"/>
          </p:cNvSpPr>
          <p:nvPr/>
        </p:nvSpPr>
        <p:spPr bwMode="auto">
          <a:xfrm>
            <a:off x="5802313" y="2433638"/>
            <a:ext cx="1266825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과제종료 후</a:t>
            </a:r>
          </a:p>
          <a:p>
            <a:pPr algn="ctr">
              <a:lnSpc>
                <a:spcPct val="110000"/>
              </a:lnSpc>
            </a:pPr>
            <a:r>
              <a:rPr lang="en-US" altLang="ko-KR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2</a:t>
            </a:r>
            <a:r>
              <a:rPr lang="ko-KR" altLang="en-US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개월</a:t>
            </a:r>
          </a:p>
        </p:txBody>
      </p:sp>
      <p:sp>
        <p:nvSpPr>
          <p:cNvPr id="19487" name="Rectangle 40"/>
          <p:cNvSpPr>
            <a:spLocks noChangeArrowheads="1"/>
          </p:cNvSpPr>
          <p:nvPr/>
        </p:nvSpPr>
        <p:spPr bwMode="auto">
          <a:xfrm>
            <a:off x="7159625" y="2422525"/>
            <a:ext cx="1266825" cy="633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과제종료 후</a:t>
            </a:r>
          </a:p>
          <a:p>
            <a:pPr algn="ctr">
              <a:lnSpc>
                <a:spcPct val="110000"/>
              </a:lnSpc>
            </a:pPr>
            <a:r>
              <a:rPr lang="en-US" altLang="ko-KR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600" i="1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</a:t>
            </a:r>
          </a:p>
        </p:txBody>
      </p:sp>
      <p:sp>
        <p:nvSpPr>
          <p:cNvPr id="19488" name="Text Box 41"/>
          <p:cNvSpPr txBox="1">
            <a:spLocks noChangeArrowheads="1"/>
          </p:cNvSpPr>
          <p:nvPr/>
        </p:nvSpPr>
        <p:spPr bwMode="auto">
          <a:xfrm>
            <a:off x="395288" y="4935538"/>
            <a:ext cx="1439862" cy="6699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시행계획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수립</a:t>
            </a:r>
          </a:p>
        </p:txBody>
      </p:sp>
      <p:sp>
        <p:nvSpPr>
          <p:cNvPr id="47" name="Rectangle 42"/>
          <p:cNvSpPr>
            <a:spLocks noChangeArrowheads="1"/>
          </p:cNvSpPr>
          <p:nvPr/>
        </p:nvSpPr>
        <p:spPr bwMode="auto">
          <a:xfrm>
            <a:off x="1833563" y="4943475"/>
            <a:ext cx="1296987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90" name="Text Box 43"/>
          <p:cNvSpPr txBox="1">
            <a:spLocks noChangeArrowheads="1"/>
          </p:cNvSpPr>
          <p:nvPr/>
        </p:nvSpPr>
        <p:spPr bwMode="auto">
          <a:xfrm>
            <a:off x="1763713" y="4975225"/>
            <a:ext cx="1441450" cy="9096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전산접수 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선정평가</a:t>
            </a:r>
          </a:p>
          <a:p>
            <a:pPr marL="219075" indent="-219075">
              <a:lnSpc>
                <a:spcPct val="8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평가위원회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)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</p:txBody>
      </p:sp>
      <p:sp>
        <p:nvSpPr>
          <p:cNvPr id="49" name="Rectangle 44"/>
          <p:cNvSpPr>
            <a:spLocks noChangeArrowheads="1"/>
          </p:cNvSpPr>
          <p:nvPr/>
        </p:nvSpPr>
        <p:spPr bwMode="auto">
          <a:xfrm>
            <a:off x="3201988" y="4943475"/>
            <a:ext cx="1296987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92" name="Text Box 45"/>
          <p:cNvSpPr txBox="1">
            <a:spLocks noChangeArrowheads="1"/>
          </p:cNvSpPr>
          <p:nvPr/>
        </p:nvSpPr>
        <p:spPr bwMode="auto">
          <a:xfrm>
            <a:off x="3130550" y="4975225"/>
            <a:ext cx="1512888" cy="10255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9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심의위원회 심의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과제확정 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6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통보</a:t>
            </a:r>
          </a:p>
        </p:txBody>
      </p:sp>
      <p:sp>
        <p:nvSpPr>
          <p:cNvPr id="51" name="Rectangle 46"/>
          <p:cNvSpPr>
            <a:spLocks noChangeArrowheads="1"/>
          </p:cNvSpPr>
          <p:nvPr/>
        </p:nvSpPr>
        <p:spPr bwMode="auto">
          <a:xfrm>
            <a:off x="4570413" y="4943475"/>
            <a:ext cx="1296987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52" name="Rectangle 47"/>
          <p:cNvSpPr>
            <a:spLocks noChangeArrowheads="1"/>
          </p:cNvSpPr>
          <p:nvPr/>
        </p:nvSpPr>
        <p:spPr bwMode="auto">
          <a:xfrm>
            <a:off x="5937250" y="4943475"/>
            <a:ext cx="1296988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7307263" y="4943475"/>
            <a:ext cx="1296987" cy="1150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endParaRPr lang="ko-KR" altLang="en-US" dirty="0">
              <a:solidFill>
                <a:prstClr val="black"/>
              </a:solidFill>
              <a:latin typeface="Arial" charset="0"/>
              <a:ea typeface="굴림" pitchFamily="50" charset="-127"/>
            </a:endParaRPr>
          </a:p>
        </p:txBody>
      </p:sp>
      <p:sp>
        <p:nvSpPr>
          <p:cNvPr id="19496" name="Text Box 49"/>
          <p:cNvSpPr txBox="1">
            <a:spLocks noChangeArrowheads="1"/>
          </p:cNvSpPr>
          <p:nvPr/>
        </p:nvSpPr>
        <p:spPr bwMode="auto">
          <a:xfrm>
            <a:off x="7235825" y="4914900"/>
            <a:ext cx="1512888" cy="9747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5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년간 성과</a:t>
            </a:r>
            <a:endParaRPr lang="en-US" altLang="ko-KR" sz="1400" smtClean="0">
              <a:solidFill>
                <a:prstClr val="black"/>
              </a:solidFill>
              <a:latin typeface="Arial" charset="0"/>
              <a:ea typeface="HY견고딕" pitchFamily="18" charset="-127"/>
            </a:endParaRP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</a:pP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     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보고서 제출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원리금 납입</a:t>
            </a:r>
          </a:p>
        </p:txBody>
      </p:sp>
      <p:sp>
        <p:nvSpPr>
          <p:cNvPr id="19497" name="Text Box 50"/>
          <p:cNvSpPr txBox="1">
            <a:spLocks noChangeArrowheads="1"/>
          </p:cNvSpPr>
          <p:nvPr/>
        </p:nvSpPr>
        <p:spPr bwMode="auto">
          <a:xfrm>
            <a:off x="4500563" y="4979988"/>
            <a:ext cx="1511300" cy="8699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선정 후 </a:t>
            </a:r>
            <a:r>
              <a:rPr lang="en-US" altLang="ko-KR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2</a:t>
            </a: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개월이내</a:t>
            </a:r>
          </a:p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중간점검</a:t>
            </a:r>
          </a:p>
        </p:txBody>
      </p:sp>
      <p:sp>
        <p:nvSpPr>
          <p:cNvPr id="19498" name="Text Box 51"/>
          <p:cNvSpPr txBox="1">
            <a:spLocks noChangeArrowheads="1"/>
          </p:cNvSpPr>
          <p:nvPr/>
        </p:nvSpPr>
        <p:spPr bwMode="auto">
          <a:xfrm>
            <a:off x="5867400" y="4946650"/>
            <a:ext cx="1512888" cy="566738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6"/>
              </a:buBlip>
            </a:pPr>
            <a:r>
              <a:rPr lang="ko-KR" altLang="en-US" sz="1400" smtClean="0">
                <a:solidFill>
                  <a:prstClr val="black"/>
                </a:solidFill>
                <a:latin typeface="Arial" charset="0"/>
                <a:ea typeface="HY견고딕" pitchFamily="18" charset="-127"/>
              </a:rPr>
              <a:t>결과 시연 및 종료평가</a:t>
            </a:r>
          </a:p>
        </p:txBody>
      </p:sp>
      <p:sp>
        <p:nvSpPr>
          <p:cNvPr id="19499" name="Rectangle 52"/>
          <p:cNvSpPr>
            <a:spLocks noChangeArrowheads="1"/>
          </p:cNvSpPr>
          <p:nvPr/>
        </p:nvSpPr>
        <p:spPr bwMode="auto">
          <a:xfrm>
            <a:off x="590550" y="4138613"/>
            <a:ext cx="1082675" cy="309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None/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지식경제부</a:t>
            </a:r>
          </a:p>
        </p:txBody>
      </p:sp>
      <p:sp>
        <p:nvSpPr>
          <p:cNvPr id="19500" name="Rectangle 53"/>
          <p:cNvSpPr>
            <a:spLocks noChangeArrowheads="1"/>
          </p:cNvSpPr>
          <p:nvPr/>
        </p:nvSpPr>
        <p:spPr bwMode="auto">
          <a:xfrm>
            <a:off x="1692275" y="4056063"/>
            <a:ext cx="1584325" cy="566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  <a:sym typeface="Wingdings 2" pitchFamily="18" charset="2"/>
            </a:endParaRPr>
          </a:p>
        </p:txBody>
      </p:sp>
      <p:sp>
        <p:nvSpPr>
          <p:cNvPr id="19501" name="Rectangle 55"/>
          <p:cNvSpPr>
            <a:spLocks noChangeArrowheads="1"/>
          </p:cNvSpPr>
          <p:nvPr/>
        </p:nvSpPr>
        <p:spPr bwMode="auto">
          <a:xfrm>
            <a:off x="4427538" y="4135438"/>
            <a:ext cx="1584325" cy="309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은행</a:t>
            </a:r>
            <a:endParaRPr lang="en-US" altLang="ko-KR" sz="1400" smtClean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9502" name="Rectangle 56"/>
          <p:cNvSpPr>
            <a:spLocks noChangeArrowheads="1"/>
          </p:cNvSpPr>
          <p:nvPr/>
        </p:nvSpPr>
        <p:spPr bwMode="auto">
          <a:xfrm>
            <a:off x="5857875" y="4040188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9503" name="Rectangle 57"/>
          <p:cNvSpPr>
            <a:spLocks noChangeArrowheads="1"/>
          </p:cNvSpPr>
          <p:nvPr/>
        </p:nvSpPr>
        <p:spPr bwMode="auto">
          <a:xfrm>
            <a:off x="7164388" y="4040188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9504" name="Rectangle 58"/>
          <p:cNvSpPr>
            <a:spLocks noChangeArrowheads="1"/>
          </p:cNvSpPr>
          <p:nvPr/>
        </p:nvSpPr>
        <p:spPr bwMode="auto">
          <a:xfrm>
            <a:off x="3059113" y="4068763"/>
            <a:ext cx="1584325" cy="54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정보통신</a:t>
            </a:r>
          </a:p>
          <a:p>
            <a:pPr algn="ctr">
              <a:lnSpc>
                <a:spcPct val="110000"/>
              </a:lnSpc>
            </a:pPr>
            <a:r>
              <a:rPr lang="ko-KR" altLang="en-US" sz="140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산업진흥원</a:t>
            </a:r>
          </a:p>
        </p:txBody>
      </p:sp>
      <p:sp>
        <p:nvSpPr>
          <p:cNvPr id="19505" name="Text Box 68"/>
          <p:cNvSpPr txBox="1">
            <a:spLocks noChangeArrowheads="1"/>
          </p:cNvSpPr>
          <p:nvPr/>
        </p:nvSpPr>
        <p:spPr bwMode="auto">
          <a:xfrm>
            <a:off x="4300538" y="6443663"/>
            <a:ext cx="6762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- 14 -</a:t>
            </a:r>
          </a:p>
        </p:txBody>
      </p:sp>
      <p:pic>
        <p:nvPicPr>
          <p:cNvPr id="62" name="Picture 63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3263" y="495300"/>
            <a:ext cx="3725862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WordArt 64"/>
          <p:cNvSpPr>
            <a:spLocks noChangeArrowheads="1" noChangeShapeType="1" noTextEdit="1"/>
          </p:cNvSpPr>
          <p:nvPr/>
        </p:nvSpPr>
        <p:spPr bwMode="auto">
          <a:xfrm>
            <a:off x="1003702" y="651297"/>
            <a:ext cx="3211108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정보통신응용기술개발지원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(</a:t>
            </a:r>
            <a:r>
              <a:rPr lang="ko-KR" altLang="en-US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융자</a:t>
            </a:r>
            <a:r>
              <a:rPr lang="en-US" altLang="ko-KR" sz="2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)</a:t>
            </a:r>
            <a:endParaRPr lang="ko-KR" altLang="en-US" sz="2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prstClr val="white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HY견고딕"/>
              <a:ea typeface="HY견고딕"/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49238" y="476250"/>
            <a:ext cx="654050" cy="593725"/>
            <a:chOff x="220" y="634"/>
            <a:chExt cx="1006" cy="954"/>
          </a:xfrm>
        </p:grpSpPr>
        <p:pic>
          <p:nvPicPr>
            <p:cNvPr id="19510" name="Picture 18" descr="09"/>
            <p:cNvPicPr>
              <a:picLocks noChangeAspect="1" noChangeArrowheads="1"/>
            </p:cNvPicPr>
            <p:nvPr/>
          </p:nvPicPr>
          <p:blipFill>
            <a:blip r:embed="rId8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220" y="634"/>
              <a:ext cx="1006" cy="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511" name="Oval 19"/>
            <p:cNvSpPr>
              <a:spLocks noChangeArrowheads="1"/>
            </p:cNvSpPr>
            <p:nvPr/>
          </p:nvSpPr>
          <p:spPr bwMode="auto">
            <a:xfrm>
              <a:off x="299" y="693"/>
              <a:ext cx="850" cy="816"/>
            </a:xfrm>
            <a:prstGeom prst="ellipse">
              <a:avLst/>
            </a:prstGeom>
            <a:solidFill>
              <a:srgbClr val="FFFFFF">
                <a:alpha val="49019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ko-KR" altLang="ko-KR" smtClean="0">
                <a:solidFill>
                  <a:prstClr val="black"/>
                </a:solidFill>
              </a:endParaRPr>
            </a:p>
          </p:txBody>
        </p:sp>
      </p:grpSp>
      <p:pic>
        <p:nvPicPr>
          <p:cNvPr id="19509" name="Picture 14" descr="숫자_0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6713" y="557213"/>
            <a:ext cx="401637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460892" y="2917129"/>
            <a:ext cx="4032448" cy="538609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500" dirty="0">
                <a:ln>
                  <a:solidFill>
                    <a:prstClr val="white"/>
                  </a:solidFill>
                </a:ln>
                <a:solidFill>
                  <a:srgbClr val="0F334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  기타 문의사항</a:t>
            </a:r>
          </a:p>
        </p:txBody>
      </p:sp>
      <p:pic>
        <p:nvPicPr>
          <p:cNvPr id="20483" name="그림 9" descr="0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 Box 68"/>
          <p:cNvSpPr txBox="1">
            <a:spLocks noChangeArrowheads="1"/>
          </p:cNvSpPr>
          <p:nvPr/>
        </p:nvSpPr>
        <p:spPr bwMode="auto">
          <a:xfrm>
            <a:off x="4300538" y="6434138"/>
            <a:ext cx="6762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- 15 -</a:t>
            </a:r>
          </a:p>
        </p:txBody>
      </p:sp>
      <p:pic>
        <p:nvPicPr>
          <p:cNvPr id="20485" name="그림 5" descr="0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63" y="2786063"/>
            <a:ext cx="8953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1757363" y="2795588"/>
            <a:ext cx="641350" cy="806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18" tIns="45709" rIns="91418" bIns="45709">
            <a:spAutoFit/>
          </a:bodyPr>
          <a:lstStyle/>
          <a:p>
            <a:pPr marL="609600" indent="-60960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바탕체" pitchFamily="17" charset="-127"/>
                <a:ea typeface="바탕체" pitchFamily="17" charset="-127"/>
              </a:rPr>
              <a:t>Ⅱ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68"/>
          <p:cNvSpPr txBox="1">
            <a:spLocks noChangeArrowheads="1"/>
          </p:cNvSpPr>
          <p:nvPr/>
        </p:nvSpPr>
        <p:spPr bwMode="auto">
          <a:xfrm>
            <a:off x="4300538" y="6567488"/>
            <a:ext cx="676275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200" b="1" i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- 16 -</a:t>
            </a:r>
          </a:p>
        </p:txBody>
      </p:sp>
      <p:pic>
        <p:nvPicPr>
          <p:cNvPr id="21507" name="Picture 36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071563"/>
            <a:ext cx="87693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140"/>
          <p:cNvSpPr txBox="1">
            <a:spLocks noChangeArrowheads="1"/>
          </p:cNvSpPr>
          <p:nvPr/>
        </p:nvSpPr>
        <p:spPr bwMode="auto">
          <a:xfrm>
            <a:off x="428596" y="1142984"/>
            <a:ext cx="8280400" cy="391839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19075" indent="-219075">
              <a:lnSpc>
                <a:spcPct val="120000"/>
              </a:lnSpc>
              <a:spcBef>
                <a:spcPct val="40000"/>
              </a:spcBef>
              <a:buClr>
                <a:srgbClr val="EEECE1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en-US" altLang="ko-KR" dirty="0">
                <a:solidFill>
                  <a:prstClr val="black"/>
                </a:solidFill>
              </a:rPr>
              <a:t> </a:t>
            </a:r>
            <a:r>
              <a:rPr lang="ko-KR" altLang="en-US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정보통신산업진흥원 홈페이지</a:t>
            </a:r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hlinkClick r:id="rId4"/>
              </a:rPr>
              <a:t>www.nipa.kr</a:t>
            </a:r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en-US" altLang="ko-KR" b="1" i="1" spc="3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</a:t>
            </a:r>
            <a:r>
              <a:rPr lang="en-US" altLang="ko-KR" b="1" i="1" spc="30" dirty="0">
                <a:ln w="12700" cmpd="sng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HY견고딕" pitchFamily="18" charset="-127"/>
                <a:ea typeface="HY견고딕" pitchFamily="18" charset="-127"/>
                <a:cs typeface="한컴돋움" pitchFamily="18" charset="2"/>
                <a:sym typeface="Wingdings" pitchFamily="2" charset="2"/>
              </a:rPr>
              <a:t> </a:t>
            </a:r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NIPA </a:t>
            </a:r>
            <a:r>
              <a:rPr lang="ko-KR" altLang="en-US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신문고</a:t>
            </a:r>
            <a:endParaRPr lang="ko-KR" altLang="en-US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63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913" y="358775"/>
            <a:ext cx="303212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WordArt 64"/>
          <p:cNvSpPr>
            <a:spLocks noChangeArrowheads="1" noChangeShapeType="1" noTextEdit="1"/>
          </p:cNvSpPr>
          <p:nvPr/>
        </p:nvSpPr>
        <p:spPr bwMode="auto">
          <a:xfrm>
            <a:off x="636588" y="504825"/>
            <a:ext cx="2566987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000" b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Y견고딕"/>
                <a:ea typeface="HY견고딕"/>
              </a:rPr>
              <a:t>기타 문의사항</a:t>
            </a:r>
          </a:p>
        </p:txBody>
      </p:sp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" y="1785938"/>
            <a:ext cx="835818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11" name="직사각형 10"/>
          <p:cNvSpPr/>
          <p:nvPr/>
        </p:nvSpPr>
        <p:spPr>
          <a:xfrm>
            <a:off x="5643563" y="5000625"/>
            <a:ext cx="571500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b="1" dirty="0">
              <a:solidFill>
                <a:prstClr val="white"/>
              </a:solidFill>
              <a:ea typeface="HY견고딕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ko-KR" altLang="en-US" smtClean="0">
              <a:solidFill>
                <a:prstClr val="black"/>
              </a:solidFill>
              <a:latin typeface="Arial" charset="0"/>
              <a:ea typeface="산돌고딕 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59025" y="71438"/>
            <a:ext cx="4356100" cy="461962"/>
          </a:xfrm>
          <a:prstGeom prst="rect">
            <a:avLst/>
          </a:prstGeom>
          <a:effectLst/>
        </p:spPr>
        <p:txBody>
          <a:bodyPr wrap="none" anchor="ctr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ln w="6350">
                  <a:noFill/>
                </a:ln>
                <a:solidFill>
                  <a:srgbClr val="094771"/>
                </a:solidFill>
                <a:latin typeface="+mn-ea"/>
                <a:ea typeface="산돌고딕 M"/>
              </a:rPr>
              <a:t>IT KOREA</a:t>
            </a:r>
            <a:r>
              <a:rPr kumimoji="0" lang="ko-KR" altLang="en-US" sz="2000" b="1" dirty="0">
                <a:ln w="6350">
                  <a:noFill/>
                </a:ln>
                <a:solidFill>
                  <a:srgbClr val="094771"/>
                </a:solidFill>
                <a:latin typeface="+mn-ea"/>
                <a:ea typeface="산돌고딕 M"/>
              </a:rPr>
              <a:t>를 선도하는 정보통신진흥기관</a:t>
            </a:r>
            <a:endParaRPr kumimoji="0" lang="en-US" altLang="ko-KR" sz="2000" b="1" dirty="0">
              <a:ln w="6350">
                <a:noFill/>
              </a:ln>
              <a:solidFill>
                <a:srgbClr val="081D48">
                  <a:lumMod val="75000"/>
                  <a:lumOff val="25000"/>
                </a:srgbClr>
              </a:solidFill>
              <a:latin typeface="+mn-ea"/>
              <a:ea typeface="산돌고딕 M"/>
            </a:endParaRPr>
          </a:p>
        </p:txBody>
      </p:sp>
      <p:pic>
        <p:nvPicPr>
          <p:cNvPr id="22532" name="그림 8" descr="0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513" y="142875"/>
            <a:ext cx="217646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5" descr="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13" y="2276475"/>
            <a:ext cx="5143500" cy="866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DjpjY990yIc0N4RalHT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zfS1.QGzkWlzSg1rFUsn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r8FhJcjIkCcwPgUwidZc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DjpjY990yIc0N4RalHT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zfS1.QGzkWlzSg1rFUsn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r8FhJcjIkCcwPgUwidZc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DjpjY990yIc0N4RalHT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zfS1.QGzkWlzSg1rFUsn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r8FhJcjIkCcwPgUwidZc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DjpjY990yIc0N4RalHT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zfS1.QGzkWlzSg1rFUsn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r8FhJcjIkCcwPgUwidZc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DjpjY990yIc0N4RalHT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zfS1.QGzkWlzSg1rFUsn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r8FhJcjIkCcwPgUwidZcw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디자인 사용자 지정">
  <a:themeElements>
    <a:clrScheme name="디자인 사용자 지정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디자인 사용자 지정">
      <a:majorFont>
        <a:latin typeface="HY헤드라인M"/>
        <a:ea typeface="HY헤드라인M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6699"/>
            </a:gs>
            <a:gs pos="50000">
              <a:srgbClr val="336699">
                <a:gamma/>
                <a:shade val="46275"/>
                <a:invGamma/>
              </a:srgbClr>
            </a:gs>
            <a:gs pos="100000">
              <a:srgbClr val="336699"/>
            </a:gs>
          </a:gsLst>
          <a:lin ang="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1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6699"/>
            </a:gs>
            <a:gs pos="50000">
              <a:srgbClr val="336699">
                <a:gamma/>
                <a:shade val="46275"/>
                <a:invGamma/>
              </a:srgbClr>
            </a:gs>
            <a:gs pos="100000">
              <a:srgbClr val="336699"/>
            </a:gs>
          </a:gsLst>
          <a:lin ang="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1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6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2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3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4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5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6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7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8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9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0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1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2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13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4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15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16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17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18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19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0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1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2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23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24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25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26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27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28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29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0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1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2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33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34_기본서식(2007버전용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1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1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1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1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1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1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1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1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1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1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2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2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2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2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2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2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2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2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2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2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3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3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3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33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5.xml><?xml version="1.0" encoding="utf-8"?>
<a:theme xmlns:a="http://schemas.openxmlformats.org/drawingml/2006/main" name="34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6.xml><?xml version="1.0" encoding="utf-8"?>
<a:theme xmlns:a="http://schemas.openxmlformats.org/drawingml/2006/main" name="35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7.xml><?xml version="1.0" encoding="utf-8"?>
<a:theme xmlns:a="http://schemas.openxmlformats.org/drawingml/2006/main" name="36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8.xml><?xml version="1.0" encoding="utf-8"?>
<a:theme xmlns:a="http://schemas.openxmlformats.org/drawingml/2006/main" name="37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9.xml><?xml version="1.0" encoding="utf-8"?>
<a:theme xmlns:a="http://schemas.openxmlformats.org/drawingml/2006/main" name="38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0.xml><?xml version="1.0" encoding="utf-8"?>
<a:theme xmlns:a="http://schemas.openxmlformats.org/drawingml/2006/main" name="39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1.xml><?xml version="1.0" encoding="utf-8"?>
<a:theme xmlns:a="http://schemas.openxmlformats.org/drawingml/2006/main" name="40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2.xml><?xml version="1.0" encoding="utf-8"?>
<a:theme xmlns:a="http://schemas.openxmlformats.org/drawingml/2006/main" name="41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3.xml><?xml version="1.0" encoding="utf-8"?>
<a:theme xmlns:a="http://schemas.openxmlformats.org/drawingml/2006/main" name="42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4.xml><?xml version="1.0" encoding="utf-8"?>
<a:theme xmlns:a="http://schemas.openxmlformats.org/drawingml/2006/main" name="43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5.xml><?xml version="1.0" encoding="utf-8"?>
<a:theme xmlns:a="http://schemas.openxmlformats.org/drawingml/2006/main" name="44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6.xml><?xml version="1.0" encoding="utf-8"?>
<a:theme xmlns:a="http://schemas.openxmlformats.org/drawingml/2006/main" name="45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7.xml><?xml version="1.0" encoding="utf-8"?>
<a:theme xmlns:a="http://schemas.openxmlformats.org/drawingml/2006/main" name="46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8.xml><?xml version="1.0" encoding="utf-8"?>
<a:theme xmlns:a="http://schemas.openxmlformats.org/drawingml/2006/main" name="47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9.xml><?xml version="1.0" encoding="utf-8"?>
<a:theme xmlns:a="http://schemas.openxmlformats.org/drawingml/2006/main" name="48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0.xml><?xml version="1.0" encoding="utf-8"?>
<a:theme xmlns:a="http://schemas.openxmlformats.org/drawingml/2006/main" name="49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1.xml><?xml version="1.0" encoding="utf-8"?>
<a:theme xmlns:a="http://schemas.openxmlformats.org/drawingml/2006/main" name="50_Office 테마">
  <a:themeElements>
    <a:clrScheme name="정보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94771"/>
      </a:accent1>
      <a:accent2>
        <a:srgbClr val="0D5773"/>
      </a:accent2>
      <a:accent3>
        <a:srgbClr val="4C95A8"/>
      </a:accent3>
      <a:accent4>
        <a:srgbClr val="081D4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정보통신">
      <a:majorFont>
        <a:latin typeface="Arial"/>
        <a:ea typeface="산돌고딕B"/>
        <a:cs typeface=""/>
      </a:majorFont>
      <a:minorFont>
        <a:latin typeface="Arial"/>
        <a:ea typeface="산돌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 fontAlgn="base">
          <a:spcBef>
            <a:spcPct val="0"/>
          </a:spcBef>
          <a:spcAft>
            <a:spcPct val="0"/>
          </a:spcAft>
          <a:defRPr kumimoji="1" sz="2000" b="1" dirty="0" smtClean="0">
            <a:solidFill>
              <a:prstClr val="white"/>
            </a:solidFill>
            <a:latin typeface="+mj-lt"/>
            <a:ea typeface="HY견고딕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18901</TotalTime>
  <Words>8218</Words>
  <Application>Microsoft Office PowerPoint</Application>
  <PresentationFormat>화면 슬라이드 쇼(4:3)</PresentationFormat>
  <Paragraphs>1823</Paragraphs>
  <Slides>104</Slides>
  <Notes>46</Notes>
  <HiddenSlides>0</HiddenSlides>
  <MMClips>0</MMClips>
  <ScaleCrop>false</ScaleCrop>
  <HeadingPairs>
    <vt:vector size="4" baseType="variant">
      <vt:variant>
        <vt:lpstr>테마</vt:lpstr>
      </vt:variant>
      <vt:variant>
        <vt:i4>91</vt:i4>
      </vt:variant>
      <vt:variant>
        <vt:lpstr>슬라이드 제목</vt:lpstr>
      </vt:variant>
      <vt:variant>
        <vt:i4>104</vt:i4>
      </vt:variant>
    </vt:vector>
  </HeadingPairs>
  <TitlesOfParts>
    <vt:vector size="195" baseType="lpstr">
      <vt:lpstr>Office 테마</vt:lpstr>
      <vt:lpstr>5_기본 디자인</vt:lpstr>
      <vt:lpstr>2_기본 디자인</vt:lpstr>
      <vt:lpstr>디자인 사용자 지정</vt:lpstr>
      <vt:lpstr>1_Office 테마</vt:lpstr>
      <vt:lpstr>기본 디자인</vt:lpstr>
      <vt:lpstr>1_기본 디자인</vt:lpstr>
      <vt:lpstr>3_Office 테마</vt:lpstr>
      <vt:lpstr>기본서식(2007버전용)</vt:lpstr>
      <vt:lpstr>1_기본서식(2007버전용)</vt:lpstr>
      <vt:lpstr>2_기본서식(2007버전용)</vt:lpstr>
      <vt:lpstr>3_기본서식(2007버전용)</vt:lpstr>
      <vt:lpstr>4_기본서식(2007버전용)</vt:lpstr>
      <vt:lpstr>5_기본서식(2007버전용)</vt:lpstr>
      <vt:lpstr>6_기본서식(2007버전용)</vt:lpstr>
      <vt:lpstr>7_기본서식(2007버전용)</vt:lpstr>
      <vt:lpstr>8_기본서식(2007버전용)</vt:lpstr>
      <vt:lpstr>9_기본서식(2007버전용)</vt:lpstr>
      <vt:lpstr>10_기본서식(2007버전용)</vt:lpstr>
      <vt:lpstr>11_기본서식(2007버전용)</vt:lpstr>
      <vt:lpstr>12_기본서식(2007버전용)</vt:lpstr>
      <vt:lpstr>13_기본서식(2007버전용)</vt:lpstr>
      <vt:lpstr>14_기본서식(2007버전용)</vt:lpstr>
      <vt:lpstr>15_기본서식(2007버전용)</vt:lpstr>
      <vt:lpstr>16_기본서식(2007버전용)</vt:lpstr>
      <vt:lpstr>17_기본서식(2007버전용)</vt:lpstr>
      <vt:lpstr>18_기본서식(2007버전용)</vt:lpstr>
      <vt:lpstr>19_기본서식(2007버전용)</vt:lpstr>
      <vt:lpstr>20_기본서식(2007버전용)</vt:lpstr>
      <vt:lpstr>21_기본서식(2007버전용)</vt:lpstr>
      <vt:lpstr>22_기본서식(2007버전용)</vt:lpstr>
      <vt:lpstr>23_기본서식(2007버전용)</vt:lpstr>
      <vt:lpstr>24_기본서식(2007버전용)</vt:lpstr>
      <vt:lpstr>25_기본서식(2007버전용)</vt:lpstr>
      <vt:lpstr>26_기본서식(2007버전용)</vt:lpstr>
      <vt:lpstr>27_기본서식(2007버전용)</vt:lpstr>
      <vt:lpstr>28_기본서식(2007버전용)</vt:lpstr>
      <vt:lpstr>29_기본서식(2007버전용)</vt:lpstr>
      <vt:lpstr>30_기본서식(2007버전용)</vt:lpstr>
      <vt:lpstr>31_기본서식(2007버전용)</vt:lpstr>
      <vt:lpstr>32_기본서식(2007버전용)</vt:lpstr>
      <vt:lpstr>33_기본서식(2007버전용)</vt:lpstr>
      <vt:lpstr>34_기본서식(2007버전용)</vt:lpstr>
      <vt:lpstr>2_Office 테마</vt:lpstr>
      <vt:lpstr>4_Office 테마</vt:lpstr>
      <vt:lpstr>5_Office 테마</vt:lpstr>
      <vt:lpstr>6_Office 테마</vt:lpstr>
      <vt:lpstr>7_Office 테마</vt:lpstr>
      <vt:lpstr>8_Office 테마</vt:lpstr>
      <vt:lpstr>9_Office 테마</vt:lpstr>
      <vt:lpstr>10_Office 테마</vt:lpstr>
      <vt:lpstr>11_Office 테마</vt:lpstr>
      <vt:lpstr>12_Office 테마</vt:lpstr>
      <vt:lpstr>13_Office 테마</vt:lpstr>
      <vt:lpstr>14_Office 테마</vt:lpstr>
      <vt:lpstr>15_Office 테마</vt:lpstr>
      <vt:lpstr>16_Office 테마</vt:lpstr>
      <vt:lpstr>17_Office 테마</vt:lpstr>
      <vt:lpstr>18_Office 테마</vt:lpstr>
      <vt:lpstr>19_Office 테마</vt:lpstr>
      <vt:lpstr>20_Office 테마</vt:lpstr>
      <vt:lpstr>21_Office 테마</vt:lpstr>
      <vt:lpstr>22_Office 테마</vt:lpstr>
      <vt:lpstr>23_Office 테마</vt:lpstr>
      <vt:lpstr>24_Office 테마</vt:lpstr>
      <vt:lpstr>25_Office 테마</vt:lpstr>
      <vt:lpstr>26_Office 테마</vt:lpstr>
      <vt:lpstr>27_Office 테마</vt:lpstr>
      <vt:lpstr>28_Office 테마</vt:lpstr>
      <vt:lpstr>29_Office 테마</vt:lpstr>
      <vt:lpstr>30_Office 테마</vt:lpstr>
      <vt:lpstr>31_Office 테마</vt:lpstr>
      <vt:lpstr>32_Office 테마</vt:lpstr>
      <vt:lpstr>33_Office 테마</vt:lpstr>
      <vt:lpstr>34_Office 테마</vt:lpstr>
      <vt:lpstr>35_Office 테마</vt:lpstr>
      <vt:lpstr>36_Office 테마</vt:lpstr>
      <vt:lpstr>37_Office 테마</vt:lpstr>
      <vt:lpstr>38_Office 테마</vt:lpstr>
      <vt:lpstr>39_Office 테마</vt:lpstr>
      <vt:lpstr>40_Office 테마</vt:lpstr>
      <vt:lpstr>41_Office 테마</vt:lpstr>
      <vt:lpstr>42_Office 테마</vt:lpstr>
      <vt:lpstr>43_Office 테마</vt:lpstr>
      <vt:lpstr>44_Office 테마</vt:lpstr>
      <vt:lpstr>45_Office 테마</vt:lpstr>
      <vt:lpstr>46_Office 테마</vt:lpstr>
      <vt:lpstr>47_Office 테마</vt:lpstr>
      <vt:lpstr>48_Office 테마</vt:lpstr>
      <vt:lpstr>49_Office 테마</vt:lpstr>
      <vt:lpstr>50_Office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②-2. 한국산업기술진흥원               (KIAT)</vt:lpstr>
      <vt:lpstr>슬라이드 21</vt:lpstr>
      <vt:lpstr>슬라이드 22</vt:lpstr>
      <vt:lpstr>설립목적 및 주요 기능</vt:lpstr>
      <vt:lpstr>사업예산 (약 1.2조)</vt:lpstr>
      <vt:lpstr>슬라이드 25</vt:lpstr>
      <vt:lpstr>산업기술 정책연구 및 전략수립</vt:lpstr>
      <vt:lpstr>산학협력 체계구축</vt:lpstr>
      <vt:lpstr>산업기술의 이전 및 사업화 촉진</vt:lpstr>
      <vt:lpstr>소재부품산업의 육성 및 지원</vt:lpstr>
      <vt:lpstr>산업기술 국제협력</vt:lpstr>
      <vt:lpstr>지역산업의 육성 및 혁신 지원</vt:lpstr>
      <vt:lpstr>슬라이드 32</vt:lpstr>
      <vt:lpstr>산업전문인력역량강화사업</vt:lpstr>
      <vt:lpstr>산학융합지구조성사업</vt:lpstr>
      <vt:lpstr>사업화연계기술개발사업 (사업화)</vt:lpstr>
      <vt:lpstr>국제공동기술개발사업</vt:lpstr>
      <vt:lpstr>국제공동기술개발사업 (세부사업)</vt:lpstr>
      <vt:lpstr>광역경제권선도산업육성사업</vt:lpstr>
      <vt:lpstr>광역경제권연계협력사업</vt:lpstr>
      <vt:lpstr>지역연고산업육성사업(지역특화산업)</vt:lpstr>
      <vt:lpstr>지역산업기술개발사업 </vt:lpstr>
      <vt:lpstr>감성터치플랫폼개발 및 신산업화 지원사업</vt:lpstr>
      <vt:lpstr>전자의료기기부품소재 산업화 기반구축사업</vt:lpstr>
      <vt:lpstr>첨단메디컬신소재(섬유) 개발사업</vt:lpstr>
      <vt:lpstr>탄소밸리구축사업</vt:lpstr>
      <vt:lpstr>그린전기자동차차량부품개발 및 연구기반구축사업 </vt:lpstr>
      <vt:lpstr>클린디젤자동차 핵심부품산업육성사업</vt:lpstr>
      <vt:lpstr>수출전략형 FGCV연구개발사업 (신규사업)</vt:lpstr>
      <vt:lpstr>로봇산업 클러스터 조성사업 (신규사업)</vt:lpstr>
      <vt:lpstr>초광역연계 3D 융합산업 육성 (신규사업)</vt:lpstr>
      <vt:lpstr>실감미디어산업 R&amp;D기반구축 및 성과확산사업 (신규사업)</vt:lpstr>
      <vt:lpstr>산업기술연구기반구축</vt:lpstr>
      <vt:lpstr>기타 문의사항 : www.kiat.or.kr     참여     Q&amp;A  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슬라이드 79</vt:lpstr>
      <vt:lpstr>슬라이드 80</vt:lpstr>
      <vt:lpstr>슬라이드 81</vt:lpstr>
      <vt:lpstr>슬라이드 82</vt:lpstr>
      <vt:lpstr>슬라이드 83</vt:lpstr>
      <vt:lpstr>슬라이드 84</vt:lpstr>
      <vt:lpstr>슬라이드 85</vt:lpstr>
      <vt:lpstr>슬라이드 86</vt:lpstr>
      <vt:lpstr>슬라이드 87</vt:lpstr>
      <vt:lpstr>슬라이드 88</vt:lpstr>
      <vt:lpstr>슬라이드 89</vt:lpstr>
      <vt:lpstr>슬라이드 90</vt:lpstr>
      <vt:lpstr>슬라이드 91</vt:lpstr>
      <vt:lpstr>슬라이드 92</vt:lpstr>
      <vt:lpstr>슬라이드 93</vt:lpstr>
      <vt:lpstr>슬라이드 94</vt:lpstr>
      <vt:lpstr>슬라이드 95</vt:lpstr>
      <vt:lpstr>슬라이드 96</vt:lpstr>
      <vt:lpstr>슬라이드 97</vt:lpstr>
      <vt:lpstr>슬라이드 98</vt:lpstr>
      <vt:lpstr>슬라이드 99</vt:lpstr>
      <vt:lpstr>슬라이드 100</vt:lpstr>
      <vt:lpstr>슬라이드 101</vt:lpstr>
      <vt:lpstr>슬라이드 102</vt:lpstr>
      <vt:lpstr>슬라이드 103</vt:lpstr>
      <vt:lpstr>슬라이드 104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sungil9</dc:creator>
  <cp:lastModifiedBy>이병현</cp:lastModifiedBy>
  <cp:revision>1861</cp:revision>
  <dcterms:created xsi:type="dcterms:W3CDTF">2010-06-01T05:21:46Z</dcterms:created>
  <dcterms:modified xsi:type="dcterms:W3CDTF">2012-01-11T00:24:23Z</dcterms:modified>
</cp:coreProperties>
</file>