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1" r:id="rId4"/>
    <p:sldMasterId id="2147483682" r:id="rId5"/>
    <p:sldMasterId id="2147483693" r:id="rId6"/>
  </p:sldMasterIdLst>
  <p:notesMasterIdLst>
    <p:notesMasterId r:id="rId66"/>
  </p:notesMasterIdLst>
  <p:sldIdLst>
    <p:sldId id="256" r:id="rId7"/>
    <p:sldId id="257" r:id="rId8"/>
    <p:sldId id="265" r:id="rId9"/>
    <p:sldId id="284" r:id="rId10"/>
    <p:sldId id="264" r:id="rId11"/>
    <p:sldId id="259" r:id="rId12"/>
    <p:sldId id="291" r:id="rId13"/>
    <p:sldId id="414" r:id="rId14"/>
    <p:sldId id="413" r:id="rId15"/>
    <p:sldId id="323" r:id="rId16"/>
    <p:sldId id="381" r:id="rId17"/>
    <p:sldId id="356" r:id="rId18"/>
    <p:sldId id="376" r:id="rId19"/>
    <p:sldId id="377" r:id="rId20"/>
    <p:sldId id="378" r:id="rId21"/>
    <p:sldId id="261" r:id="rId22"/>
    <p:sldId id="306" r:id="rId23"/>
    <p:sldId id="393" r:id="rId24"/>
    <p:sldId id="302" r:id="rId25"/>
    <p:sldId id="282" r:id="rId26"/>
    <p:sldId id="281" r:id="rId27"/>
    <p:sldId id="397" r:id="rId28"/>
    <p:sldId id="401" r:id="rId29"/>
    <p:sldId id="371" r:id="rId30"/>
    <p:sldId id="373" r:id="rId31"/>
    <p:sldId id="398" r:id="rId32"/>
    <p:sldId id="396" r:id="rId33"/>
    <p:sldId id="395" r:id="rId34"/>
    <p:sldId id="372" r:id="rId35"/>
    <p:sldId id="386" r:id="rId36"/>
    <p:sldId id="370" r:id="rId37"/>
    <p:sldId id="317" r:id="rId38"/>
    <p:sldId id="379" r:id="rId39"/>
    <p:sldId id="389" r:id="rId40"/>
    <p:sldId id="374" r:id="rId41"/>
    <p:sldId id="410" r:id="rId42"/>
    <p:sldId id="411" r:id="rId43"/>
    <p:sldId id="412" r:id="rId44"/>
    <p:sldId id="390" r:id="rId45"/>
    <p:sldId id="404" r:id="rId46"/>
    <p:sldId id="423" r:id="rId47"/>
    <p:sldId id="418" r:id="rId48"/>
    <p:sldId id="419" r:id="rId49"/>
    <p:sldId id="368" r:id="rId50"/>
    <p:sldId id="392" r:id="rId51"/>
    <p:sldId id="384" r:id="rId52"/>
    <p:sldId id="382" r:id="rId53"/>
    <p:sldId id="405" r:id="rId54"/>
    <p:sldId id="406" r:id="rId55"/>
    <p:sldId id="385" r:id="rId56"/>
    <p:sldId id="407" r:id="rId57"/>
    <p:sldId id="416" r:id="rId58"/>
    <p:sldId id="408" r:id="rId59"/>
    <p:sldId id="409" r:id="rId60"/>
    <p:sldId id="422" r:id="rId61"/>
    <p:sldId id="383" r:id="rId62"/>
    <p:sldId id="318" r:id="rId63"/>
    <p:sldId id="420" r:id="rId64"/>
    <p:sldId id="280" r:id="rId65"/>
  </p:sldIdLst>
  <p:sldSz cx="9144000" cy="6858000" type="screen4x3"/>
  <p:notesSz cx="6797675" cy="9926638"/>
  <p:embeddedFontLst>
    <p:embeddedFont>
      <p:font typeface="Lato" panose="020B0600000101010101" charset="-127"/>
      <p:regular r:id="rId67"/>
      <p:bold r:id="rId68"/>
      <p:italic r:id="rId69"/>
      <p:boldItalic r:id="rId70"/>
    </p:embeddedFont>
    <p:embeddedFont>
      <p:font typeface="Abadi" panose="020B0604020104020204" pitchFamily="34" charset="0"/>
      <p:regular r:id="rId71"/>
    </p:embeddedFont>
    <p:embeddedFont>
      <p:font typeface="Calibri" panose="020F0502020204030204" pitchFamily="34" charset="0"/>
      <p:regular r:id="rId72"/>
      <p:bold r:id="rId73"/>
      <p:italic r:id="rId74"/>
      <p:boldItalic r:id="rId75"/>
    </p:embeddedFont>
    <p:embeddedFont>
      <p:font typeface="맑은 고딕" panose="020B0503020000020004" pitchFamily="50" charset="-127"/>
      <p:regular r:id="rId76"/>
      <p:bold r:id="rId7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61E105A-CB72-46A9-8A67-D6BE5B3E439E}">
          <p14:sldIdLst>
            <p14:sldId id="256"/>
            <p14:sldId id="257"/>
            <p14:sldId id="265"/>
            <p14:sldId id="284"/>
            <p14:sldId id="264"/>
            <p14:sldId id="259"/>
            <p14:sldId id="291"/>
            <p14:sldId id="414"/>
            <p14:sldId id="413"/>
            <p14:sldId id="323"/>
            <p14:sldId id="381"/>
            <p14:sldId id="356"/>
            <p14:sldId id="376"/>
            <p14:sldId id="377"/>
            <p14:sldId id="378"/>
            <p14:sldId id="261"/>
            <p14:sldId id="306"/>
            <p14:sldId id="393"/>
            <p14:sldId id="302"/>
            <p14:sldId id="282"/>
            <p14:sldId id="281"/>
            <p14:sldId id="397"/>
            <p14:sldId id="401"/>
            <p14:sldId id="371"/>
            <p14:sldId id="373"/>
            <p14:sldId id="398"/>
            <p14:sldId id="396"/>
            <p14:sldId id="395"/>
            <p14:sldId id="372"/>
            <p14:sldId id="386"/>
            <p14:sldId id="370"/>
            <p14:sldId id="317"/>
            <p14:sldId id="379"/>
            <p14:sldId id="389"/>
            <p14:sldId id="374"/>
            <p14:sldId id="410"/>
            <p14:sldId id="411"/>
            <p14:sldId id="412"/>
            <p14:sldId id="390"/>
            <p14:sldId id="404"/>
            <p14:sldId id="423"/>
            <p14:sldId id="418"/>
            <p14:sldId id="419"/>
            <p14:sldId id="368"/>
            <p14:sldId id="392"/>
            <p14:sldId id="384"/>
            <p14:sldId id="382"/>
            <p14:sldId id="405"/>
            <p14:sldId id="406"/>
            <p14:sldId id="385"/>
            <p14:sldId id="407"/>
            <p14:sldId id="416"/>
            <p14:sldId id="408"/>
            <p14:sldId id="409"/>
            <p14:sldId id="422"/>
            <p14:sldId id="383"/>
            <p14:sldId id="318"/>
            <p14:sldId id="420"/>
            <p14:sldId id="280"/>
          </p14:sldIdLst>
        </p14:section>
        <p14:section name="Untitled Section" id="{03DD5D77-18C1-477C-85D4-43422651214F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in Oh" initials="JO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08B8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어두운 스타일 1 - 강조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5" autoAdjust="0"/>
    <p:restoredTop sz="94721"/>
  </p:normalViewPr>
  <p:slideViewPr>
    <p:cSldViewPr>
      <p:cViewPr varScale="1">
        <p:scale>
          <a:sx n="85" d="100"/>
          <a:sy n="85" d="100"/>
        </p:scale>
        <p:origin x="109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50"/>
    </p:cViewPr>
  </p:sorterViewPr>
  <p:notesViewPr>
    <p:cSldViewPr>
      <p:cViewPr varScale="1">
        <p:scale>
          <a:sx n="69" d="100"/>
          <a:sy n="69" d="100"/>
        </p:scale>
        <p:origin x="2456" y="22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slide" Target="slides/slide57.xml"/><Relationship Id="rId68" Type="http://schemas.openxmlformats.org/officeDocument/2006/relationships/font" Target="fonts/font2.fntdata"/><Relationship Id="rId76" Type="http://schemas.openxmlformats.org/officeDocument/2006/relationships/font" Target="fonts/font10.fntdata"/><Relationship Id="rId7" Type="http://schemas.openxmlformats.org/officeDocument/2006/relationships/slide" Target="slides/slide1.xml"/><Relationship Id="rId71" Type="http://schemas.openxmlformats.org/officeDocument/2006/relationships/font" Target="fonts/font5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66" Type="http://schemas.openxmlformats.org/officeDocument/2006/relationships/notesMaster" Target="notesMasters/notesMaster1.xml"/><Relationship Id="rId74" Type="http://schemas.openxmlformats.org/officeDocument/2006/relationships/font" Target="fonts/font8.fntdata"/><Relationship Id="rId79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55.xml"/><Relationship Id="rId82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slide" Target="slides/slide59.xml"/><Relationship Id="rId73" Type="http://schemas.openxmlformats.org/officeDocument/2006/relationships/font" Target="fonts/font7.fntdata"/><Relationship Id="rId78" Type="http://schemas.openxmlformats.org/officeDocument/2006/relationships/commentAuthors" Target="commentAuthors.xml"/><Relationship Id="rId8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slide" Target="slides/slide58.xml"/><Relationship Id="rId69" Type="http://schemas.openxmlformats.org/officeDocument/2006/relationships/font" Target="fonts/font3.fntdata"/><Relationship Id="rId77" Type="http://schemas.openxmlformats.org/officeDocument/2006/relationships/font" Target="fonts/font11.fntdata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72" Type="http://schemas.openxmlformats.org/officeDocument/2006/relationships/font" Target="fonts/font6.fntdata"/><Relationship Id="rId80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openxmlformats.org/officeDocument/2006/relationships/font" Target="fonts/font1.fntdata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slide" Target="slides/slide56.xml"/><Relationship Id="rId70" Type="http://schemas.openxmlformats.org/officeDocument/2006/relationships/font" Target="fonts/font4.fntdata"/><Relationship Id="rId75" Type="http://schemas.openxmlformats.org/officeDocument/2006/relationships/font" Target="fonts/font9.fntdata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53685;&#54633;%20&#47928;&#49436;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6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Peak Demand</a:t>
            </a:r>
            <a:endParaRPr lang="ko-KR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6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7.9247700393356699E-2"/>
          <c:y val="0.19486107991348486"/>
          <c:w val="0.89019685039370078"/>
          <c:h val="0.61498432487605714"/>
        </c:manualLayout>
      </c:layout>
      <c:lineChart>
        <c:grouping val="standar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2016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Sheet1!$A$3:$A$14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Mer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Sheet1!$B$3:$B$14</c:f>
              <c:numCache>
                <c:formatCode>General</c:formatCode>
                <c:ptCount val="12"/>
                <c:pt idx="0">
                  <c:v>200</c:v>
                </c:pt>
                <c:pt idx="1">
                  <c:v>200</c:v>
                </c:pt>
                <c:pt idx="2">
                  <c:v>205</c:v>
                </c:pt>
                <c:pt idx="3">
                  <c:v>201</c:v>
                </c:pt>
                <c:pt idx="4">
                  <c:v>200</c:v>
                </c:pt>
                <c:pt idx="5">
                  <c:v>188</c:v>
                </c:pt>
                <c:pt idx="6">
                  <c:v>180</c:v>
                </c:pt>
                <c:pt idx="7">
                  <c:v>182</c:v>
                </c:pt>
                <c:pt idx="8">
                  <c:v>190</c:v>
                </c:pt>
                <c:pt idx="9">
                  <c:v>189</c:v>
                </c:pt>
                <c:pt idx="10">
                  <c:v>210</c:v>
                </c:pt>
                <c:pt idx="11">
                  <c:v>210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221-4F5D-B7F6-7956D188BEA1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2017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Sheet1!$A$3:$A$14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Mer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Sheet1!$C$3:$C$14</c:f>
              <c:numCache>
                <c:formatCode>General</c:formatCode>
                <c:ptCount val="12"/>
                <c:pt idx="0">
                  <c:v>195</c:v>
                </c:pt>
                <c:pt idx="1">
                  <c:v>205</c:v>
                </c:pt>
                <c:pt idx="2">
                  <c:v>200</c:v>
                </c:pt>
                <c:pt idx="3">
                  <c:v>215</c:v>
                </c:pt>
                <c:pt idx="4">
                  <c:v>212</c:v>
                </c:pt>
                <c:pt idx="5">
                  <c:v>196</c:v>
                </c:pt>
                <c:pt idx="6">
                  <c:v>195</c:v>
                </c:pt>
                <c:pt idx="7">
                  <c:v>195</c:v>
                </c:pt>
                <c:pt idx="8">
                  <c:v>199</c:v>
                </c:pt>
                <c:pt idx="9">
                  <c:v>200</c:v>
                </c:pt>
                <c:pt idx="10">
                  <c:v>200</c:v>
                </c:pt>
                <c:pt idx="11">
                  <c:v>200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221-4F5D-B7F6-7956D188BEA1}"/>
            </c:ext>
          </c:extLst>
        </c:ser>
        <c:ser>
          <c:idx val="2"/>
          <c:order val="2"/>
          <c:tx>
            <c:strRef>
              <c:f>Sheet1!$D$2</c:f>
              <c:strCache>
                <c:ptCount val="1"/>
                <c:pt idx="0">
                  <c:v>2018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Sheet1!$A$3:$A$14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Mer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Sheet1!$D$3:$D$14</c:f>
              <c:numCache>
                <c:formatCode>General</c:formatCode>
                <c:ptCount val="12"/>
                <c:pt idx="0">
                  <c:v>205</c:v>
                </c:pt>
                <c:pt idx="1">
                  <c:v>195</c:v>
                </c:pt>
                <c:pt idx="2">
                  <c:v>204</c:v>
                </c:pt>
                <c:pt idx="3">
                  <c:v>218</c:v>
                </c:pt>
                <c:pt idx="4">
                  <c:v>214</c:v>
                </c:pt>
                <c:pt idx="5">
                  <c:v>191</c:v>
                </c:pt>
                <c:pt idx="6">
                  <c:v>192</c:v>
                </c:pt>
                <c:pt idx="7">
                  <c:v>202</c:v>
                </c:pt>
                <c:pt idx="8">
                  <c:v>194</c:v>
                </c:pt>
                <c:pt idx="9">
                  <c:v>183</c:v>
                </c:pt>
                <c:pt idx="10">
                  <c:v>190</c:v>
                </c:pt>
                <c:pt idx="11">
                  <c:v>190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221-4F5D-B7F6-7956D188BE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80576832"/>
        <c:axId val="480577160"/>
      </c:lineChart>
      <c:catAx>
        <c:axId val="4805768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80577160"/>
        <c:crosses val="autoZero"/>
        <c:auto val="1"/>
        <c:lblAlgn val="ctr"/>
        <c:lblOffset val="100"/>
        <c:noMultiLvlLbl val="0"/>
      </c:catAx>
      <c:valAx>
        <c:axId val="4805771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480576832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5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500"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/>
              <a:t>팔라우 메인섬 계절별 일일 부하</a:t>
            </a:r>
            <a:endParaRPr lang="en-US" altLang="ko-KR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'계절별 1일 부하 '!$B$1</c:f>
              <c:strCache>
                <c:ptCount val="1"/>
                <c:pt idx="0">
                  <c:v>2016-01-08  디젤발전량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numRef>
              <c:f>'계절별 1일 부하 '!$A$2:$A$25</c:f>
              <c:numCache>
                <c:formatCode>General</c:formatCode>
                <c:ptCount val="2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</c:numCache>
            </c:numRef>
          </c:cat>
          <c:val>
            <c:numRef>
              <c:f>'계절별 1일 부하 '!$B$2:$B$25</c:f>
              <c:numCache>
                <c:formatCode>_(* #,##0_);_(* \(#,##0\);_(* "-"??_);_(@_)</c:formatCode>
                <c:ptCount val="24"/>
                <c:pt idx="0">
                  <c:v>9020</c:v>
                </c:pt>
                <c:pt idx="1">
                  <c:v>8620</c:v>
                </c:pt>
                <c:pt idx="2">
                  <c:v>7920</c:v>
                </c:pt>
                <c:pt idx="3">
                  <c:v>7620</c:v>
                </c:pt>
                <c:pt idx="4">
                  <c:v>7680</c:v>
                </c:pt>
                <c:pt idx="5">
                  <c:v>7610</c:v>
                </c:pt>
                <c:pt idx="6">
                  <c:v>7860</c:v>
                </c:pt>
                <c:pt idx="7">
                  <c:v>8070</c:v>
                </c:pt>
                <c:pt idx="8">
                  <c:v>8790</c:v>
                </c:pt>
                <c:pt idx="9">
                  <c:v>10900</c:v>
                </c:pt>
                <c:pt idx="10">
                  <c:v>10390</c:v>
                </c:pt>
                <c:pt idx="11">
                  <c:v>10070</c:v>
                </c:pt>
                <c:pt idx="12">
                  <c:v>10210</c:v>
                </c:pt>
                <c:pt idx="13">
                  <c:v>10300</c:v>
                </c:pt>
                <c:pt idx="14">
                  <c:v>10180</c:v>
                </c:pt>
                <c:pt idx="15">
                  <c:v>10320</c:v>
                </c:pt>
                <c:pt idx="16">
                  <c:v>10460</c:v>
                </c:pt>
                <c:pt idx="17">
                  <c:v>10040</c:v>
                </c:pt>
                <c:pt idx="18">
                  <c:v>10146</c:v>
                </c:pt>
                <c:pt idx="19">
                  <c:v>10663</c:v>
                </c:pt>
                <c:pt idx="20">
                  <c:v>10312</c:v>
                </c:pt>
                <c:pt idx="21">
                  <c:v>10522</c:v>
                </c:pt>
                <c:pt idx="22">
                  <c:v>9918</c:v>
                </c:pt>
                <c:pt idx="23">
                  <c:v>9728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562-40B4-BCBA-BE01D297648E}"/>
            </c:ext>
          </c:extLst>
        </c:ser>
        <c:ser>
          <c:idx val="1"/>
          <c:order val="1"/>
          <c:tx>
            <c:strRef>
              <c:f>'계절별 1일 부하 '!$C$1</c:f>
              <c:strCache>
                <c:ptCount val="1"/>
                <c:pt idx="0">
                  <c:v>2016-04-08 디젤발전량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'계절별 1일 부하 '!$A$2:$A$25</c:f>
              <c:numCache>
                <c:formatCode>General</c:formatCode>
                <c:ptCount val="2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</c:numCache>
            </c:numRef>
          </c:cat>
          <c:val>
            <c:numRef>
              <c:f>'계절별 1일 부하 '!$C$2:$C$25</c:f>
              <c:numCache>
                <c:formatCode>General</c:formatCode>
                <c:ptCount val="24"/>
                <c:pt idx="0">
                  <c:v>9220</c:v>
                </c:pt>
                <c:pt idx="1">
                  <c:v>9000</c:v>
                </c:pt>
                <c:pt idx="2">
                  <c:v>8550</c:v>
                </c:pt>
                <c:pt idx="3">
                  <c:v>8630</c:v>
                </c:pt>
                <c:pt idx="4">
                  <c:v>8340</c:v>
                </c:pt>
                <c:pt idx="5">
                  <c:v>8220</c:v>
                </c:pt>
                <c:pt idx="6">
                  <c:v>8620</c:v>
                </c:pt>
                <c:pt idx="7">
                  <c:v>8850</c:v>
                </c:pt>
                <c:pt idx="8">
                  <c:v>9760</c:v>
                </c:pt>
                <c:pt idx="9">
                  <c:v>9680</c:v>
                </c:pt>
                <c:pt idx="10">
                  <c:v>10020</c:v>
                </c:pt>
                <c:pt idx="11">
                  <c:v>9810</c:v>
                </c:pt>
                <c:pt idx="12">
                  <c:v>9320</c:v>
                </c:pt>
                <c:pt idx="13">
                  <c:v>9220</c:v>
                </c:pt>
                <c:pt idx="14">
                  <c:v>9660</c:v>
                </c:pt>
                <c:pt idx="15">
                  <c:v>9180</c:v>
                </c:pt>
                <c:pt idx="16">
                  <c:v>9550</c:v>
                </c:pt>
                <c:pt idx="17">
                  <c:v>9380</c:v>
                </c:pt>
                <c:pt idx="18">
                  <c:v>9760</c:v>
                </c:pt>
                <c:pt idx="19">
                  <c:v>10900</c:v>
                </c:pt>
                <c:pt idx="20">
                  <c:v>10700</c:v>
                </c:pt>
                <c:pt idx="21">
                  <c:v>10830</c:v>
                </c:pt>
                <c:pt idx="22">
                  <c:v>9610</c:v>
                </c:pt>
                <c:pt idx="23">
                  <c:v>9650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562-40B4-BCBA-BE01D297648E}"/>
            </c:ext>
          </c:extLst>
        </c:ser>
        <c:ser>
          <c:idx val="2"/>
          <c:order val="2"/>
          <c:tx>
            <c:strRef>
              <c:f>'계절별 1일 부하 '!$D$1</c:f>
              <c:strCache>
                <c:ptCount val="1"/>
                <c:pt idx="0">
                  <c:v>2016-07-08 디젤발전량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numRef>
              <c:f>'계절별 1일 부하 '!$A$2:$A$25</c:f>
              <c:numCache>
                <c:formatCode>General</c:formatCode>
                <c:ptCount val="2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</c:numCache>
            </c:numRef>
          </c:cat>
          <c:val>
            <c:numRef>
              <c:f>'계절별 1일 부하 '!$D$2:$D$25</c:f>
              <c:numCache>
                <c:formatCode>General</c:formatCode>
                <c:ptCount val="24"/>
                <c:pt idx="0">
                  <c:v>9240</c:v>
                </c:pt>
                <c:pt idx="1">
                  <c:v>8890</c:v>
                </c:pt>
                <c:pt idx="2">
                  <c:v>8220</c:v>
                </c:pt>
                <c:pt idx="3">
                  <c:v>8080</c:v>
                </c:pt>
                <c:pt idx="4">
                  <c:v>7700</c:v>
                </c:pt>
                <c:pt idx="5">
                  <c:v>7830</c:v>
                </c:pt>
                <c:pt idx="6">
                  <c:v>7800</c:v>
                </c:pt>
                <c:pt idx="7">
                  <c:v>8080</c:v>
                </c:pt>
                <c:pt idx="8">
                  <c:v>8730</c:v>
                </c:pt>
                <c:pt idx="9">
                  <c:v>9250</c:v>
                </c:pt>
                <c:pt idx="10">
                  <c:v>9280</c:v>
                </c:pt>
                <c:pt idx="11">
                  <c:v>9230</c:v>
                </c:pt>
                <c:pt idx="12">
                  <c:v>9780</c:v>
                </c:pt>
                <c:pt idx="13">
                  <c:v>9700</c:v>
                </c:pt>
                <c:pt idx="14">
                  <c:v>9740</c:v>
                </c:pt>
                <c:pt idx="15">
                  <c:v>9730</c:v>
                </c:pt>
                <c:pt idx="16">
                  <c:v>10260</c:v>
                </c:pt>
                <c:pt idx="17">
                  <c:v>10350</c:v>
                </c:pt>
                <c:pt idx="18">
                  <c:v>10570</c:v>
                </c:pt>
                <c:pt idx="19">
                  <c:v>11050</c:v>
                </c:pt>
                <c:pt idx="20">
                  <c:v>10850</c:v>
                </c:pt>
                <c:pt idx="21">
                  <c:v>10680</c:v>
                </c:pt>
                <c:pt idx="22">
                  <c:v>10110</c:v>
                </c:pt>
                <c:pt idx="23">
                  <c:v>9630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562-40B4-BCBA-BE01D297648E}"/>
            </c:ext>
          </c:extLst>
        </c:ser>
        <c:ser>
          <c:idx val="3"/>
          <c:order val="3"/>
          <c:tx>
            <c:strRef>
              <c:f>'계절별 1일 부하 '!$E$1</c:f>
              <c:strCache>
                <c:ptCount val="1"/>
                <c:pt idx="0">
                  <c:v>2016-10-08 디젤발전량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numRef>
              <c:f>'계절별 1일 부하 '!$A$2:$A$25</c:f>
              <c:numCache>
                <c:formatCode>General</c:formatCode>
                <c:ptCount val="2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</c:numCache>
            </c:numRef>
          </c:cat>
          <c:val>
            <c:numRef>
              <c:f>'계절별 1일 부하 '!$E$2:$E$25</c:f>
              <c:numCache>
                <c:formatCode>General</c:formatCode>
                <c:ptCount val="24"/>
                <c:pt idx="0">
                  <c:v>8980</c:v>
                </c:pt>
                <c:pt idx="1">
                  <c:v>8460</c:v>
                </c:pt>
                <c:pt idx="2">
                  <c:v>8010</c:v>
                </c:pt>
                <c:pt idx="3">
                  <c:v>7820</c:v>
                </c:pt>
                <c:pt idx="4">
                  <c:v>7790</c:v>
                </c:pt>
                <c:pt idx="5">
                  <c:v>7810</c:v>
                </c:pt>
                <c:pt idx="6">
                  <c:v>8130</c:v>
                </c:pt>
                <c:pt idx="7">
                  <c:v>8370</c:v>
                </c:pt>
                <c:pt idx="8">
                  <c:v>7430</c:v>
                </c:pt>
                <c:pt idx="9">
                  <c:v>7780</c:v>
                </c:pt>
                <c:pt idx="10">
                  <c:v>8260</c:v>
                </c:pt>
                <c:pt idx="11">
                  <c:v>9090</c:v>
                </c:pt>
                <c:pt idx="12">
                  <c:v>9490</c:v>
                </c:pt>
                <c:pt idx="13">
                  <c:v>8800</c:v>
                </c:pt>
                <c:pt idx="14">
                  <c:v>9330</c:v>
                </c:pt>
                <c:pt idx="15">
                  <c:v>9310</c:v>
                </c:pt>
                <c:pt idx="16">
                  <c:v>9470</c:v>
                </c:pt>
                <c:pt idx="17">
                  <c:v>9800</c:v>
                </c:pt>
                <c:pt idx="18">
                  <c:v>10810</c:v>
                </c:pt>
                <c:pt idx="19">
                  <c:v>11140</c:v>
                </c:pt>
                <c:pt idx="20">
                  <c:v>11040</c:v>
                </c:pt>
                <c:pt idx="21">
                  <c:v>10450</c:v>
                </c:pt>
                <c:pt idx="22">
                  <c:v>10130</c:v>
                </c:pt>
                <c:pt idx="23">
                  <c:v>9570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5562-40B4-BCBA-BE01D29764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36573408"/>
        <c:axId val="536576360"/>
      </c:lineChart>
      <c:catAx>
        <c:axId val="536573408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ko-KR" altLang="en-US"/>
                  <a:t>시</a:t>
                </a:r>
                <a:r>
                  <a:rPr lang="en-US" altLang="ko-KR"/>
                  <a:t>(</a:t>
                </a:r>
                <a:r>
                  <a:rPr lang="ko-KR" altLang="en-US" sz="1000" b="0" i="0" u="none" strike="noStrike" baseline="0">
                    <a:effectLst/>
                  </a:rPr>
                  <a:t>時</a:t>
                </a:r>
                <a:r>
                  <a:rPr lang="en-US" altLang="ko-KR" sz="1000" b="0" i="0" u="none" strike="noStrike" baseline="0">
                    <a:effectLst/>
                  </a:rPr>
                  <a:t>)</a:t>
                </a:r>
                <a:endParaRPr lang="en-US" altLang="ko-KR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36576360"/>
        <c:crosses val="autoZero"/>
        <c:auto val="1"/>
        <c:lblAlgn val="ctr"/>
        <c:lblOffset val="100"/>
        <c:noMultiLvlLbl val="0"/>
      </c:catAx>
      <c:valAx>
        <c:axId val="536576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ko-KR" altLang="en-US"/>
                  <a:t>부하</a:t>
                </a:r>
                <a:r>
                  <a:rPr lang="en-US" altLang="ko-KR"/>
                  <a:t>(kW)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365734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ko-KR" dirty="0"/>
              <a:t>Daily</a:t>
            </a:r>
            <a:r>
              <a:rPr lang="en-US" altLang="ko-KR" baseline="0" dirty="0"/>
              <a:t> Diesel Generation Example</a:t>
            </a:r>
            <a:endParaRPr lang="en-US" altLang="ko-KR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areaChart>
        <c:grouping val="stacked"/>
        <c:varyColors val="0"/>
        <c:ser>
          <c:idx val="0"/>
          <c:order val="0"/>
          <c:tx>
            <c:strRef>
              <c:f>'디젤 발전기 운영전략'!$A$1</c:f>
              <c:strCache>
                <c:ptCount val="1"/>
                <c:pt idx="0">
                  <c:v>시간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val>
            <c:numRef>
              <c:f>'디젤 발전기 운영전략'!$A$2:$A$25</c:f>
              <c:numCache>
                <c:formatCode>0_);[Red]\(0\)</c:formatCode>
                <c:ptCount val="24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F34-4E56-898A-462BB4981B5C}"/>
            </c:ext>
          </c:extLst>
        </c:ser>
        <c:ser>
          <c:idx val="1"/>
          <c:order val="1"/>
          <c:tx>
            <c:strRef>
              <c:f>'디젤 발전기 운영전략'!$B$1</c:f>
              <c:strCache>
                <c:ptCount val="1"/>
                <c:pt idx="0">
                  <c:v>Nigata14(5MW)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val>
            <c:numRef>
              <c:f>'디젤 발전기 운영전략'!$B$2:$B$25</c:f>
              <c:numCache>
                <c:formatCode>_(* #,##0_);_(* \(#,##0\);_(* "-"??_);_(@_)</c:formatCode>
                <c:ptCount val="24"/>
                <c:pt idx="0">
                  <c:v>3132</c:v>
                </c:pt>
                <c:pt idx="1">
                  <c:v>3230</c:v>
                </c:pt>
                <c:pt idx="2">
                  <c:v>4050</c:v>
                </c:pt>
                <c:pt idx="3">
                  <c:v>3900</c:v>
                </c:pt>
                <c:pt idx="4">
                  <c:v>3960</c:v>
                </c:pt>
                <c:pt idx="5">
                  <c:v>3890</c:v>
                </c:pt>
                <c:pt idx="6">
                  <c:v>4070</c:v>
                </c:pt>
                <c:pt idx="7">
                  <c:v>4120</c:v>
                </c:pt>
                <c:pt idx="8">
                  <c:v>3050</c:v>
                </c:pt>
                <c:pt idx="9">
                  <c:v>3380</c:v>
                </c:pt>
                <c:pt idx="10">
                  <c:v>3470</c:v>
                </c:pt>
                <c:pt idx="11">
                  <c:v>3350</c:v>
                </c:pt>
                <c:pt idx="12">
                  <c:v>3430</c:v>
                </c:pt>
                <c:pt idx="13">
                  <c:v>3500</c:v>
                </c:pt>
                <c:pt idx="14">
                  <c:v>3400</c:v>
                </c:pt>
                <c:pt idx="15">
                  <c:v>3400</c:v>
                </c:pt>
                <c:pt idx="16">
                  <c:v>3450</c:v>
                </c:pt>
                <c:pt idx="17">
                  <c:v>3391</c:v>
                </c:pt>
                <c:pt idx="18">
                  <c:v>3456</c:v>
                </c:pt>
                <c:pt idx="19">
                  <c:v>3578</c:v>
                </c:pt>
                <c:pt idx="20">
                  <c:v>3506</c:v>
                </c:pt>
                <c:pt idx="21">
                  <c:v>3514</c:v>
                </c:pt>
                <c:pt idx="22">
                  <c:v>3398</c:v>
                </c:pt>
                <c:pt idx="23">
                  <c:v>3384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F34-4E56-898A-462BB4981B5C}"/>
            </c:ext>
          </c:extLst>
        </c:ser>
        <c:ser>
          <c:idx val="2"/>
          <c:order val="2"/>
          <c:tx>
            <c:strRef>
              <c:f>'디젤 발전기 운영전략'!$C$1</c:f>
              <c:strCache>
                <c:ptCount val="1"/>
                <c:pt idx="0">
                  <c:v>Nigata15(5MW)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val>
            <c:numRef>
              <c:f>'디젤 발전기 운영전략'!$C$2:$C$25</c:f>
              <c:numCache>
                <c:formatCode>_(* #,##0_);_(* \(#,##0\);_(* "-"??_);_(@_)</c:formatCode>
                <c:ptCount val="24"/>
                <c:pt idx="0">
                  <c:v>3038</c:v>
                </c:pt>
                <c:pt idx="1">
                  <c:v>2600</c:v>
                </c:pt>
                <c:pt idx="8">
                  <c:v>2900</c:v>
                </c:pt>
                <c:pt idx="9">
                  <c:v>3380</c:v>
                </c:pt>
                <c:pt idx="10">
                  <c:v>3370</c:v>
                </c:pt>
                <c:pt idx="11">
                  <c:v>3300</c:v>
                </c:pt>
                <c:pt idx="12">
                  <c:v>3270</c:v>
                </c:pt>
                <c:pt idx="13">
                  <c:v>3350</c:v>
                </c:pt>
                <c:pt idx="14">
                  <c:v>3250</c:v>
                </c:pt>
                <c:pt idx="15">
                  <c:v>3200</c:v>
                </c:pt>
                <c:pt idx="16">
                  <c:v>3300</c:v>
                </c:pt>
                <c:pt idx="17">
                  <c:v>3269</c:v>
                </c:pt>
                <c:pt idx="18">
                  <c:v>3420</c:v>
                </c:pt>
                <c:pt idx="19">
                  <c:v>3545</c:v>
                </c:pt>
                <c:pt idx="20">
                  <c:v>3406</c:v>
                </c:pt>
                <c:pt idx="21">
                  <c:v>3478</c:v>
                </c:pt>
                <c:pt idx="22">
                  <c:v>3240</c:v>
                </c:pt>
                <c:pt idx="23">
                  <c:v>3254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F34-4E56-898A-462BB4981B5C}"/>
            </c:ext>
          </c:extLst>
        </c:ser>
        <c:ser>
          <c:idx val="3"/>
          <c:order val="3"/>
          <c:tx>
            <c:strRef>
              <c:f>'디젤 발전기 운영전략'!$D$1</c:f>
              <c:strCache>
                <c:ptCount val="1"/>
                <c:pt idx="0">
                  <c:v>Mitubishi6(5MW)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val>
            <c:numRef>
              <c:f>'디젤 발전기 운영전략'!$D$2:$D$25</c:f>
              <c:numCache>
                <c:formatCode>_(* #,##0_);_(* \(#,##0\);_(* "-"??_);_(@_)</c:formatCode>
                <c:ptCount val="24"/>
                <c:pt idx="0">
                  <c:v>2850</c:v>
                </c:pt>
                <c:pt idx="1">
                  <c:v>2790</c:v>
                </c:pt>
                <c:pt idx="2">
                  <c:v>3870</c:v>
                </c:pt>
                <c:pt idx="3">
                  <c:v>3720</c:v>
                </c:pt>
                <c:pt idx="4">
                  <c:v>3720</c:v>
                </c:pt>
                <c:pt idx="5">
                  <c:v>3720</c:v>
                </c:pt>
                <c:pt idx="6">
                  <c:v>3790</c:v>
                </c:pt>
                <c:pt idx="7">
                  <c:v>3950</c:v>
                </c:pt>
                <c:pt idx="8">
                  <c:v>2840</c:v>
                </c:pt>
                <c:pt idx="9">
                  <c:v>4140</c:v>
                </c:pt>
                <c:pt idx="10">
                  <c:v>3550</c:v>
                </c:pt>
                <c:pt idx="11">
                  <c:v>3420</c:v>
                </c:pt>
                <c:pt idx="12">
                  <c:v>3510</c:v>
                </c:pt>
                <c:pt idx="13">
                  <c:v>3450</c:v>
                </c:pt>
                <c:pt idx="14">
                  <c:v>3530</c:v>
                </c:pt>
                <c:pt idx="15">
                  <c:v>3720</c:v>
                </c:pt>
                <c:pt idx="16">
                  <c:v>3710</c:v>
                </c:pt>
                <c:pt idx="17">
                  <c:v>3380</c:v>
                </c:pt>
                <c:pt idx="18">
                  <c:v>3270</c:v>
                </c:pt>
                <c:pt idx="19">
                  <c:v>3540</c:v>
                </c:pt>
                <c:pt idx="20">
                  <c:v>3400</c:v>
                </c:pt>
                <c:pt idx="21">
                  <c:v>3530</c:v>
                </c:pt>
                <c:pt idx="22">
                  <c:v>3280</c:v>
                </c:pt>
                <c:pt idx="23">
                  <c:v>3090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F34-4E56-898A-462BB4981B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95807120"/>
        <c:axId val="295804496"/>
      </c:areaChart>
      <c:catAx>
        <c:axId val="295807120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 b="0" i="0" u="none" strike="noStrike" kern="1200" baseline="0">
                    <a:solidFill>
                      <a:sysClr val="windowText" lastClr="000000">
                        <a:lumMod val="65000"/>
                        <a:lumOff val="35000"/>
                      </a:sys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sz="1000" b="0" i="0" baseline="0" dirty="0">
                    <a:effectLst/>
                    <a:latin typeface="+mn-ea"/>
                    <a:ea typeface="+mn-ea"/>
                  </a:rPr>
                  <a:t>Time</a:t>
                </a:r>
                <a:endParaRPr lang="ko-KR" altLang="ko-KR" sz="1000" dirty="0">
                  <a:effectLst/>
                  <a:latin typeface="+mn-ea"/>
                  <a:ea typeface="+mn-ea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>
                    <a:solidFill>
                      <a:sysClr val="windowText" lastClr="000000">
                        <a:lumMod val="65000"/>
                        <a:lumOff val="35000"/>
                      </a:sysClr>
                    </a:solidFill>
                  </a:defRPr>
                </a:pPr>
                <a:endParaRPr lang="en-US" altLang="ko-KR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000" b="0" i="0" u="none" strike="noStrike" kern="1200" baseline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95804496"/>
        <c:crosses val="autoZero"/>
        <c:auto val="1"/>
        <c:lblAlgn val="ctr"/>
        <c:lblOffset val="100"/>
        <c:noMultiLvlLbl val="0"/>
      </c:catAx>
      <c:valAx>
        <c:axId val="2958044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altLang="ko-KR" dirty="0"/>
                  <a:t>Generation( kW)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ko-KR"/>
            </a:p>
          </c:txPr>
        </c:title>
        <c:numFmt formatCode="0_);[Red]\(0\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9580712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egendEntry>
        <c:idx val="0"/>
        <c:delete val="1"/>
      </c:legendEntry>
      <c:layout>
        <c:manualLayout>
          <c:xMode val="edge"/>
          <c:yMode val="edge"/>
          <c:x val="0.18583027172406874"/>
          <c:y val="0.84811392919993989"/>
          <c:w val="0.72442588346260228"/>
          <c:h val="0.1308277841155298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448" cy="497838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643" y="1"/>
            <a:ext cx="2945448" cy="497838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fld id="{01FC6A23-0B04-4149-9B4B-443CD7A8843C}" type="datetimeFigureOut">
              <a:rPr lang="ko-KR" altLang="en-US" smtClean="0"/>
              <a:pPr/>
              <a:t>2019-05-06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085" y="4777027"/>
            <a:ext cx="5437506" cy="3908187"/>
          </a:xfrm>
          <a:prstGeom prst="rect">
            <a:avLst/>
          </a:prstGeom>
        </p:spPr>
        <p:txBody>
          <a:bodyPr vert="horz" lIns="91312" tIns="45656" rIns="91312" bIns="45656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800"/>
            <a:ext cx="2945448" cy="497838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643" y="9428800"/>
            <a:ext cx="2945448" cy="497838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fld id="{FD81E4D5-502D-4804-AE7D-79D20903D0D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71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1E4D5-502D-4804-AE7D-79D20903D0DC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21327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1E4D5-502D-4804-AE7D-79D20903D0DC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5507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D850A1-1A35-40D2-8D88-3994FD2DD808}" type="slidenum">
              <a:rPr lang="ko-KR" altLang="en-US" smtClean="0">
                <a:solidFill>
                  <a:prstClr val="black"/>
                </a:solidFill>
              </a:rPr>
              <a:pPr/>
              <a:t>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55043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81E4D5-502D-4804-AE7D-79D20903D0DC}" type="slidenum">
              <a:rPr lang="ko-KR" altLang="en-US" smtClean="0"/>
              <a:pPr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8652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1153580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9199792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8259125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9059138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3692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6A8A543E-3208-4032-A067-EDDA8393278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458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241328157"/>
      </p:ext>
    </p:extLst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265325875"/>
      </p:ext>
    </p:extLst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057184915"/>
      </p:ext>
    </p:extLst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938215"/>
            <a:ext cx="8229600" cy="51847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276600" y="6410327"/>
            <a:ext cx="2133600" cy="2889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A48521-7730-4F50-9426-FE4B33B6E6EB}" type="slidenum">
              <a:rPr lang="en-US" altLang="ko-K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495306"/>
      </p:ext>
    </p:extLst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643866" cy="1500198"/>
          </a:xfrm>
          <a:prstGeom prst="rect">
            <a:avLst/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85786" y="3786190"/>
            <a:ext cx="7500990" cy="857256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/>
              <a:t>마스터 부제목 스타일 편집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0" y="6381329"/>
            <a:ext cx="91513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CAA86A-0B29-4B8E-B1B4-0DBD6FBD025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577270"/>
      </p:ext>
    </p:extLst>
  </p:cSld>
  <p:clrMapOvr>
    <a:masterClrMapping/>
  </p:clrMapOvr>
  <p:transition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0" y="6381329"/>
            <a:ext cx="91513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CAA86A-0B29-4B8E-B1B4-0DBD6FBD025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085046"/>
      </p:ext>
    </p:extLst>
  </p:cSld>
  <p:clrMapOvr>
    <a:masterClrMapping/>
  </p:clrMapOvr>
  <p:transition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0" y="6381329"/>
            <a:ext cx="91513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CAA86A-0B29-4B8E-B1B4-0DBD6FBD025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913263"/>
      </p:ext>
    </p:extLst>
  </p:cSld>
  <p:clrMapOvr>
    <a:masterClrMapping/>
  </p:clrMapOvr>
  <p:transition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9252516"/>
      </p:ext>
    </p:extLst>
  </p:cSld>
  <p:clrMapOvr>
    <a:masterClrMapping/>
  </p:clrMapOvr>
  <p:transition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7663200"/>
      </p:ext>
    </p:extLst>
  </p:cSld>
  <p:clrMapOvr>
    <a:masterClrMapping/>
  </p:clrMapOvr>
  <p:transition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7205569"/>
      </p:ext>
    </p:extLst>
  </p:cSld>
  <p:clrMapOvr>
    <a:masterClrMapping/>
  </p:clrMapOvr>
  <p:transition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4238883"/>
      </p:ext>
    </p:extLst>
  </p:cSld>
  <p:clrMapOvr>
    <a:masterClrMapping/>
  </p:clrMapOvr>
  <p:transition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22116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7210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697725207"/>
      </p:ext>
    </p:extLst>
  </p:cSld>
  <p:clrMapOvr>
    <a:masterClrMapping/>
  </p:clrMapOvr>
  <p:transition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574706351"/>
      </p:ext>
    </p:extLst>
  </p:cSld>
  <p:clrMapOvr>
    <a:masterClrMapping/>
  </p:clrMapOvr>
  <p:transition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146419926"/>
      </p:ext>
    </p:extLst>
  </p:cSld>
  <p:clrMapOvr>
    <a:masterClrMapping/>
  </p:clrMapOvr>
  <p:transition>
    <p:zo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938215"/>
            <a:ext cx="8229600" cy="51847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276600" y="6410327"/>
            <a:ext cx="2133600" cy="2889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A48521-7730-4F50-9426-FE4B33B6E6EB}" type="slidenum">
              <a:rPr lang="en-US" altLang="ko-K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862069"/>
      </p:ext>
    </p:extLst>
  </p:cSld>
  <p:clrMapOvr>
    <a:masterClrMapping/>
  </p:clrMapOvr>
  <p:transition>
    <p:wipe dir="r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643866" cy="1500198"/>
          </a:xfrm>
          <a:prstGeom prst="rect">
            <a:avLst/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85786" y="3786190"/>
            <a:ext cx="7500990" cy="857256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/>
              <a:t>마스터 부제목 스타일 편집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77213916"/>
      </p:ext>
    </p:extLst>
  </p:cSld>
  <p:clrMapOvr>
    <a:masterClrMapping/>
  </p:clrMapOvr>
  <p:hf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9975790"/>
      </p:ext>
    </p:extLst>
  </p:cSld>
  <p:clrMapOvr>
    <a:masterClrMapping/>
  </p:clrMapOvr>
  <p:transition>
    <p:zo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6320644"/>
      </p:ext>
    </p:extLst>
  </p:cSld>
  <p:clrMapOvr>
    <a:masterClrMapping/>
  </p:clrMapOvr>
  <p:transition>
    <p:zo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126125"/>
      </p:ext>
    </p:extLst>
  </p:cSld>
  <p:clrMapOvr>
    <a:masterClrMapping/>
  </p:clrMapOvr>
  <p:transition>
    <p:zo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8675128"/>
      </p:ext>
    </p:extLst>
  </p:cSld>
  <p:clrMapOvr>
    <a:masterClrMapping/>
  </p:clrMapOvr>
  <p:transition>
    <p:zo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870944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6A8A543E-3208-4032-A067-EDDA8393278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094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011517177"/>
      </p:ext>
    </p:extLst>
  </p:cSld>
  <p:clrMapOvr>
    <a:masterClrMapping/>
  </p:clrMapOvr>
  <p:transition>
    <p:zo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097025990"/>
      </p:ext>
    </p:extLst>
  </p:cSld>
  <p:clrMapOvr>
    <a:masterClrMapping/>
  </p:clrMapOvr>
  <p:transition>
    <p:zo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865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736197661"/>
      </p:ext>
    </p:extLst>
  </p:cSld>
  <p:clrMapOvr>
    <a:masterClrMapping/>
  </p:clrMapOvr>
  <p:transition>
    <p:zo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938215"/>
            <a:ext cx="8229600" cy="51847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276600" y="6410327"/>
            <a:ext cx="2133600" cy="2889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A48521-7730-4F50-9426-FE4B33B6E6EB}" type="slidenum">
              <a:rPr lang="en-US" altLang="ko-KR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621061"/>
      </p:ext>
    </p:extLst>
  </p:cSld>
  <p:clrMapOvr>
    <a:masterClrMapping/>
  </p:clrMapOvr>
  <p:transition>
    <p:wipe dir="r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643866" cy="1500198"/>
          </a:xfrm>
          <a:prstGeom prst="rect">
            <a:avLst/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85786" y="3786190"/>
            <a:ext cx="7500990" cy="857256"/>
          </a:xfrm>
          <a:prstGeom prst="rect">
            <a:avLst/>
          </a:prstGeom>
        </p:spPr>
        <p:txBody>
          <a:bodyPr anchor="t"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/>
              <a:t>마스터 부제목 스타일 편집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447142002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7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내지2 사본.png"/>
          <p:cNvPicPr>
            <a:picLocks noChangeAspect="1"/>
          </p:cNvPicPr>
          <p:nvPr userDrawn="1"/>
        </p:nvPicPr>
        <p:blipFill>
          <a:blip r:embed="rId16" cstate="print"/>
          <a:stretch>
            <a:fillRect/>
          </a:stretch>
        </p:blipFill>
        <p:spPr>
          <a:xfrm flipV="1">
            <a:off x="0" y="5129784"/>
            <a:ext cx="9144000" cy="1728216"/>
          </a:xfrm>
          <a:prstGeom prst="rect">
            <a:avLst/>
          </a:prstGeom>
        </p:spPr>
      </p:pic>
      <p:pic>
        <p:nvPicPr>
          <p:cNvPr id="15" name="그림 14" descr="내지12 사본.png"/>
          <p:cNvPicPr preferRelativeResize="0">
            <a:picLocks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0" y="1"/>
            <a:ext cx="9147291" cy="1534629"/>
          </a:xfrm>
          <a:prstGeom prst="rect">
            <a:avLst/>
          </a:prstGeom>
        </p:spPr>
      </p:pic>
      <p:pic>
        <p:nvPicPr>
          <p:cNvPr id="13" name="그림 12" descr="바탕2.png"/>
          <p:cNvPicPr>
            <a:picLocks noChangeAspect="1"/>
          </p:cNvPicPr>
          <p:nvPr/>
        </p:nvPicPr>
        <p:blipFill>
          <a:blip r:embed="rId18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V="1">
            <a:off x="1" y="764705"/>
            <a:ext cx="9144000" cy="4941168"/>
          </a:xfrm>
          <a:prstGeom prst="rect">
            <a:avLst/>
          </a:prstGeom>
        </p:spPr>
      </p:pic>
      <p:pic>
        <p:nvPicPr>
          <p:cNvPr id="16" name="그림 106" descr="그림2.png"/>
          <p:cNvPicPr>
            <a:picLocks noChangeAspect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 flipH="1">
            <a:off x="6756057" y="-27191"/>
            <a:ext cx="2395333" cy="1959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D:\sookhyun\PPT\고급형\56. ★세트_심플 기업형 02\PNG\물방울02.pn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515375" y="98158"/>
            <a:ext cx="1204966" cy="888932"/>
          </a:xfrm>
          <a:prstGeom prst="rect">
            <a:avLst/>
          </a:prstGeom>
          <a:noFill/>
        </p:spPr>
      </p:pic>
      <p:pic>
        <p:nvPicPr>
          <p:cNvPr id="18" name="그림 17" descr="내지12 사본.png"/>
          <p:cNvPicPr preferRelativeResize="0">
            <a:picLocks/>
          </p:cNvPicPr>
          <p:nvPr/>
        </p:nvPicPr>
        <p:blipFill>
          <a:blip r:embed="rId17" cstate="print"/>
          <a:srcRect t="42558" r="46821" b="53186"/>
          <a:stretch>
            <a:fillRect/>
          </a:stretch>
        </p:blipFill>
        <p:spPr>
          <a:xfrm>
            <a:off x="0" y="6321789"/>
            <a:ext cx="9144000" cy="32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652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730" r:id="rId11"/>
    <p:sldLayoutId id="2147483667" r:id="rId12"/>
    <p:sldLayoutId id="2147483668" r:id="rId13"/>
    <p:sldLayoutId id="2147483669" r:id="rId14"/>
  </p:sldLayoutIdLst>
  <p:transition>
    <p:zoom/>
  </p:transition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4186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36650"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873301"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09951"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746601"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27487" indent="-327487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3098" kern="1200">
          <a:solidFill>
            <a:schemeClr val="tx1"/>
          </a:solidFill>
          <a:latin typeface="+mn-lt"/>
          <a:ea typeface="+mn-ea"/>
          <a:cs typeface="+mn-cs"/>
        </a:defRPr>
      </a:lvl1pPr>
      <a:lvl2pPr marL="709557" indent="-272906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679" kern="1200">
          <a:solidFill>
            <a:schemeClr val="tx1"/>
          </a:solidFill>
          <a:latin typeface="+mn-lt"/>
          <a:ea typeface="+mn-ea"/>
          <a:cs typeface="+mn-cs"/>
        </a:defRPr>
      </a:lvl2pPr>
      <a:lvl3pPr marL="1091626" indent="-218325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2261" kern="1200">
          <a:solidFill>
            <a:schemeClr val="tx1"/>
          </a:solidFill>
          <a:latin typeface="+mn-lt"/>
          <a:ea typeface="+mn-ea"/>
          <a:cs typeface="+mn-cs"/>
        </a:defRPr>
      </a:lvl3pPr>
      <a:lvl4pPr marL="1528276" indent="-218325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1926" kern="1200">
          <a:solidFill>
            <a:schemeClr val="tx1"/>
          </a:solidFill>
          <a:latin typeface="+mn-lt"/>
          <a:ea typeface="+mn-ea"/>
          <a:cs typeface="+mn-cs"/>
        </a:defRPr>
      </a:lvl4pPr>
      <a:lvl5pPr marL="1964926" indent="-218325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»"/>
        <a:defRPr sz="1926" kern="1200">
          <a:solidFill>
            <a:schemeClr val="tx1"/>
          </a:solidFill>
          <a:latin typeface="+mn-lt"/>
          <a:ea typeface="+mn-ea"/>
          <a:cs typeface="+mn-cs"/>
        </a:defRPr>
      </a:lvl5pPr>
      <a:lvl6pPr marL="2401576" indent="-218325" algn="l" defTabSz="873301" rtl="0" eaLnBrk="1" latinLnBrk="1" hangingPunct="1">
        <a:spcBef>
          <a:spcPct val="20000"/>
        </a:spcBef>
        <a:buFont typeface="Arial" pitchFamily="34" charset="0"/>
        <a:buChar char="•"/>
        <a:defRPr sz="1926" kern="1200">
          <a:solidFill>
            <a:schemeClr val="tx1"/>
          </a:solidFill>
          <a:latin typeface="+mn-lt"/>
          <a:ea typeface="+mn-ea"/>
          <a:cs typeface="+mn-cs"/>
        </a:defRPr>
      </a:lvl6pPr>
      <a:lvl7pPr marL="2838226" indent="-218325" algn="l" defTabSz="873301" rtl="0" eaLnBrk="1" latinLnBrk="1" hangingPunct="1">
        <a:spcBef>
          <a:spcPct val="20000"/>
        </a:spcBef>
        <a:buFont typeface="Arial" pitchFamily="34" charset="0"/>
        <a:buChar char="•"/>
        <a:defRPr sz="1926" kern="1200">
          <a:solidFill>
            <a:schemeClr val="tx1"/>
          </a:solidFill>
          <a:latin typeface="+mn-lt"/>
          <a:ea typeface="+mn-ea"/>
          <a:cs typeface="+mn-cs"/>
        </a:defRPr>
      </a:lvl7pPr>
      <a:lvl8pPr marL="3274876" indent="-218325" algn="l" defTabSz="873301" rtl="0" eaLnBrk="1" latinLnBrk="1" hangingPunct="1">
        <a:spcBef>
          <a:spcPct val="20000"/>
        </a:spcBef>
        <a:buFont typeface="Arial" pitchFamily="34" charset="0"/>
        <a:buChar char="•"/>
        <a:defRPr sz="1926" kern="1200">
          <a:solidFill>
            <a:schemeClr val="tx1"/>
          </a:solidFill>
          <a:latin typeface="+mn-lt"/>
          <a:ea typeface="+mn-ea"/>
          <a:cs typeface="+mn-cs"/>
        </a:defRPr>
      </a:lvl8pPr>
      <a:lvl9pPr marL="3711527" indent="-218325" algn="l" defTabSz="873301" rtl="0" eaLnBrk="1" latinLnBrk="1" hangingPunct="1">
        <a:spcBef>
          <a:spcPct val="20000"/>
        </a:spcBef>
        <a:buFont typeface="Arial" pitchFamily="34" charset="0"/>
        <a:buChar char="•"/>
        <a:defRPr sz="192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1pPr>
      <a:lvl2pPr marL="436650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2pPr>
      <a:lvl3pPr marL="87330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3pPr>
      <a:lvl4pPr marL="130995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4pPr>
      <a:lvl5pPr marL="174660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5pPr>
      <a:lvl6pPr marL="218325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6pPr>
      <a:lvl7pPr marL="261990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7pPr>
      <a:lvl8pPr marL="305655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8pPr>
      <a:lvl9pPr marL="349320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내지2 사본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flipV="1">
            <a:off x="0" y="5129784"/>
            <a:ext cx="9144000" cy="1728216"/>
          </a:xfrm>
          <a:prstGeom prst="rect">
            <a:avLst/>
          </a:prstGeom>
        </p:spPr>
      </p:pic>
      <p:pic>
        <p:nvPicPr>
          <p:cNvPr id="15" name="그림 14" descr="내지12 사본.png"/>
          <p:cNvPicPr preferRelativeResize="0">
            <a:picLocks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1"/>
            <a:ext cx="9147291" cy="1534629"/>
          </a:xfrm>
          <a:prstGeom prst="rect">
            <a:avLst/>
          </a:prstGeom>
        </p:spPr>
      </p:pic>
      <p:pic>
        <p:nvPicPr>
          <p:cNvPr id="13" name="그림 12" descr="바탕2.png"/>
          <p:cNvPicPr>
            <a:picLocks noChangeAspect="1"/>
          </p:cNvPicPr>
          <p:nvPr/>
        </p:nvPicPr>
        <p:blipFill>
          <a:blip r:embed="rId15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V="1">
            <a:off x="1" y="764705"/>
            <a:ext cx="9144000" cy="4941168"/>
          </a:xfrm>
          <a:prstGeom prst="rect">
            <a:avLst/>
          </a:prstGeom>
        </p:spPr>
      </p:pic>
      <p:pic>
        <p:nvPicPr>
          <p:cNvPr id="16" name="그림 106" descr="그림2.png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 flipH="1">
            <a:off x="6756057" y="-27191"/>
            <a:ext cx="2395333" cy="1959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D:\sookhyun\PPT\고급형\56. ★세트_심플 기업형 02\PNG\물방울02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515375" y="98158"/>
            <a:ext cx="1204966" cy="888932"/>
          </a:xfrm>
          <a:prstGeom prst="rect">
            <a:avLst/>
          </a:prstGeom>
          <a:noFill/>
        </p:spPr>
      </p:pic>
      <p:pic>
        <p:nvPicPr>
          <p:cNvPr id="18" name="그림 17" descr="내지12 사본.png"/>
          <p:cNvPicPr preferRelativeResize="0">
            <a:picLocks/>
          </p:cNvPicPr>
          <p:nvPr/>
        </p:nvPicPr>
        <p:blipFill>
          <a:blip r:embed="rId14" cstate="print"/>
          <a:srcRect t="42558" r="46821" b="53186"/>
          <a:stretch>
            <a:fillRect/>
          </a:stretch>
        </p:blipFill>
        <p:spPr>
          <a:xfrm>
            <a:off x="0" y="6321789"/>
            <a:ext cx="9144000" cy="32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711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731" r:id="rId11"/>
  </p:sldLayoutIdLst>
  <p:transition>
    <p:zoom/>
  </p:transition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4186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36650"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873301"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09951"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746601"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27487" indent="-327487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3098" kern="1200">
          <a:solidFill>
            <a:schemeClr val="tx1"/>
          </a:solidFill>
          <a:latin typeface="+mn-lt"/>
          <a:ea typeface="+mn-ea"/>
          <a:cs typeface="+mn-cs"/>
        </a:defRPr>
      </a:lvl1pPr>
      <a:lvl2pPr marL="709557" indent="-272906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679" kern="1200">
          <a:solidFill>
            <a:schemeClr val="tx1"/>
          </a:solidFill>
          <a:latin typeface="+mn-lt"/>
          <a:ea typeface="+mn-ea"/>
          <a:cs typeface="+mn-cs"/>
        </a:defRPr>
      </a:lvl2pPr>
      <a:lvl3pPr marL="1091626" indent="-218325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2261" kern="1200">
          <a:solidFill>
            <a:schemeClr val="tx1"/>
          </a:solidFill>
          <a:latin typeface="+mn-lt"/>
          <a:ea typeface="+mn-ea"/>
          <a:cs typeface="+mn-cs"/>
        </a:defRPr>
      </a:lvl3pPr>
      <a:lvl4pPr marL="1528276" indent="-218325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1926" kern="1200">
          <a:solidFill>
            <a:schemeClr val="tx1"/>
          </a:solidFill>
          <a:latin typeface="+mn-lt"/>
          <a:ea typeface="+mn-ea"/>
          <a:cs typeface="+mn-cs"/>
        </a:defRPr>
      </a:lvl4pPr>
      <a:lvl5pPr marL="1964926" indent="-218325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»"/>
        <a:defRPr sz="1926" kern="1200">
          <a:solidFill>
            <a:schemeClr val="tx1"/>
          </a:solidFill>
          <a:latin typeface="+mn-lt"/>
          <a:ea typeface="+mn-ea"/>
          <a:cs typeface="+mn-cs"/>
        </a:defRPr>
      </a:lvl5pPr>
      <a:lvl6pPr marL="2401576" indent="-218325" algn="l" defTabSz="873301" rtl="0" eaLnBrk="1" latinLnBrk="1" hangingPunct="1">
        <a:spcBef>
          <a:spcPct val="20000"/>
        </a:spcBef>
        <a:buFont typeface="Arial" pitchFamily="34" charset="0"/>
        <a:buChar char="•"/>
        <a:defRPr sz="1926" kern="1200">
          <a:solidFill>
            <a:schemeClr val="tx1"/>
          </a:solidFill>
          <a:latin typeface="+mn-lt"/>
          <a:ea typeface="+mn-ea"/>
          <a:cs typeface="+mn-cs"/>
        </a:defRPr>
      </a:lvl6pPr>
      <a:lvl7pPr marL="2838226" indent="-218325" algn="l" defTabSz="873301" rtl="0" eaLnBrk="1" latinLnBrk="1" hangingPunct="1">
        <a:spcBef>
          <a:spcPct val="20000"/>
        </a:spcBef>
        <a:buFont typeface="Arial" pitchFamily="34" charset="0"/>
        <a:buChar char="•"/>
        <a:defRPr sz="1926" kern="1200">
          <a:solidFill>
            <a:schemeClr val="tx1"/>
          </a:solidFill>
          <a:latin typeface="+mn-lt"/>
          <a:ea typeface="+mn-ea"/>
          <a:cs typeface="+mn-cs"/>
        </a:defRPr>
      </a:lvl7pPr>
      <a:lvl8pPr marL="3274876" indent="-218325" algn="l" defTabSz="873301" rtl="0" eaLnBrk="1" latinLnBrk="1" hangingPunct="1">
        <a:spcBef>
          <a:spcPct val="20000"/>
        </a:spcBef>
        <a:buFont typeface="Arial" pitchFamily="34" charset="0"/>
        <a:buChar char="•"/>
        <a:defRPr sz="1926" kern="1200">
          <a:solidFill>
            <a:schemeClr val="tx1"/>
          </a:solidFill>
          <a:latin typeface="+mn-lt"/>
          <a:ea typeface="+mn-ea"/>
          <a:cs typeface="+mn-cs"/>
        </a:defRPr>
      </a:lvl8pPr>
      <a:lvl9pPr marL="3711527" indent="-218325" algn="l" defTabSz="873301" rtl="0" eaLnBrk="1" latinLnBrk="1" hangingPunct="1">
        <a:spcBef>
          <a:spcPct val="20000"/>
        </a:spcBef>
        <a:buFont typeface="Arial" pitchFamily="34" charset="0"/>
        <a:buChar char="•"/>
        <a:defRPr sz="192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1pPr>
      <a:lvl2pPr marL="436650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2pPr>
      <a:lvl3pPr marL="87330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3pPr>
      <a:lvl4pPr marL="130995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4pPr>
      <a:lvl5pPr marL="174660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5pPr>
      <a:lvl6pPr marL="218325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6pPr>
      <a:lvl7pPr marL="261990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7pPr>
      <a:lvl8pPr marL="305655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8pPr>
      <a:lvl9pPr marL="349320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내지2 사본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 flipV="1">
            <a:off x="0" y="5129784"/>
            <a:ext cx="9144000" cy="1728216"/>
          </a:xfrm>
          <a:prstGeom prst="rect">
            <a:avLst/>
          </a:prstGeom>
        </p:spPr>
      </p:pic>
      <p:pic>
        <p:nvPicPr>
          <p:cNvPr id="15" name="그림 14" descr="내지12 사본.png"/>
          <p:cNvPicPr preferRelativeResize="0">
            <a:picLocks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1"/>
            <a:ext cx="9147291" cy="1534629"/>
          </a:xfrm>
          <a:prstGeom prst="rect">
            <a:avLst/>
          </a:prstGeom>
        </p:spPr>
      </p:pic>
      <p:pic>
        <p:nvPicPr>
          <p:cNvPr id="13" name="그림 12" descr="바탕2.png"/>
          <p:cNvPicPr>
            <a:picLocks noChangeAspect="1"/>
          </p:cNvPicPr>
          <p:nvPr/>
        </p:nvPicPr>
        <p:blipFill>
          <a:blip r:embed="rId15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V="1">
            <a:off x="1" y="764705"/>
            <a:ext cx="9144000" cy="4941168"/>
          </a:xfrm>
          <a:prstGeom prst="rect">
            <a:avLst/>
          </a:prstGeom>
        </p:spPr>
      </p:pic>
      <p:pic>
        <p:nvPicPr>
          <p:cNvPr id="16" name="그림 106" descr="그림2.png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 flipH="1">
            <a:off x="6756057" y="-27191"/>
            <a:ext cx="2395333" cy="1959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D:\sookhyun\PPT\고급형\56. ★세트_심플 기업형 02\PNG\물방울02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515375" y="98158"/>
            <a:ext cx="1204966" cy="888932"/>
          </a:xfrm>
          <a:prstGeom prst="rect">
            <a:avLst/>
          </a:prstGeom>
          <a:noFill/>
        </p:spPr>
      </p:pic>
      <p:pic>
        <p:nvPicPr>
          <p:cNvPr id="18" name="그림 17" descr="내지12 사본.png"/>
          <p:cNvPicPr preferRelativeResize="0">
            <a:picLocks/>
          </p:cNvPicPr>
          <p:nvPr/>
        </p:nvPicPr>
        <p:blipFill>
          <a:blip r:embed="rId14" cstate="print"/>
          <a:srcRect t="42558" r="46821" b="53186"/>
          <a:stretch>
            <a:fillRect/>
          </a:stretch>
        </p:blipFill>
        <p:spPr>
          <a:xfrm>
            <a:off x="0" y="6321789"/>
            <a:ext cx="9144000" cy="32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167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32" r:id="rId11"/>
  </p:sldLayoutIdLst>
  <p:transition>
    <p:zoom/>
  </p:transition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4186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36650"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873301"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09951"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746601" algn="ctr" rtl="0" eaLnBrk="1" fontAlgn="base" latinLnBrk="1" hangingPunct="1">
        <a:spcBef>
          <a:spcPct val="0"/>
        </a:spcBef>
        <a:spcAft>
          <a:spcPct val="0"/>
        </a:spcAft>
        <a:defRPr sz="4186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27487" indent="-327487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3098" kern="1200">
          <a:solidFill>
            <a:schemeClr val="tx1"/>
          </a:solidFill>
          <a:latin typeface="+mn-lt"/>
          <a:ea typeface="+mn-ea"/>
          <a:cs typeface="+mn-cs"/>
        </a:defRPr>
      </a:lvl1pPr>
      <a:lvl2pPr marL="709557" indent="-272906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679" kern="1200">
          <a:solidFill>
            <a:schemeClr val="tx1"/>
          </a:solidFill>
          <a:latin typeface="+mn-lt"/>
          <a:ea typeface="+mn-ea"/>
          <a:cs typeface="+mn-cs"/>
        </a:defRPr>
      </a:lvl2pPr>
      <a:lvl3pPr marL="1091626" indent="-218325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2261" kern="1200">
          <a:solidFill>
            <a:schemeClr val="tx1"/>
          </a:solidFill>
          <a:latin typeface="+mn-lt"/>
          <a:ea typeface="+mn-ea"/>
          <a:cs typeface="+mn-cs"/>
        </a:defRPr>
      </a:lvl3pPr>
      <a:lvl4pPr marL="1528276" indent="-218325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1926" kern="1200">
          <a:solidFill>
            <a:schemeClr val="tx1"/>
          </a:solidFill>
          <a:latin typeface="+mn-lt"/>
          <a:ea typeface="+mn-ea"/>
          <a:cs typeface="+mn-cs"/>
        </a:defRPr>
      </a:lvl4pPr>
      <a:lvl5pPr marL="1964926" indent="-218325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»"/>
        <a:defRPr sz="1926" kern="1200">
          <a:solidFill>
            <a:schemeClr val="tx1"/>
          </a:solidFill>
          <a:latin typeface="+mn-lt"/>
          <a:ea typeface="+mn-ea"/>
          <a:cs typeface="+mn-cs"/>
        </a:defRPr>
      </a:lvl5pPr>
      <a:lvl6pPr marL="2401576" indent="-218325" algn="l" defTabSz="873301" rtl="0" eaLnBrk="1" latinLnBrk="1" hangingPunct="1">
        <a:spcBef>
          <a:spcPct val="20000"/>
        </a:spcBef>
        <a:buFont typeface="Arial" pitchFamily="34" charset="0"/>
        <a:buChar char="•"/>
        <a:defRPr sz="1926" kern="1200">
          <a:solidFill>
            <a:schemeClr val="tx1"/>
          </a:solidFill>
          <a:latin typeface="+mn-lt"/>
          <a:ea typeface="+mn-ea"/>
          <a:cs typeface="+mn-cs"/>
        </a:defRPr>
      </a:lvl6pPr>
      <a:lvl7pPr marL="2838226" indent="-218325" algn="l" defTabSz="873301" rtl="0" eaLnBrk="1" latinLnBrk="1" hangingPunct="1">
        <a:spcBef>
          <a:spcPct val="20000"/>
        </a:spcBef>
        <a:buFont typeface="Arial" pitchFamily="34" charset="0"/>
        <a:buChar char="•"/>
        <a:defRPr sz="1926" kern="1200">
          <a:solidFill>
            <a:schemeClr val="tx1"/>
          </a:solidFill>
          <a:latin typeface="+mn-lt"/>
          <a:ea typeface="+mn-ea"/>
          <a:cs typeface="+mn-cs"/>
        </a:defRPr>
      </a:lvl7pPr>
      <a:lvl8pPr marL="3274876" indent="-218325" algn="l" defTabSz="873301" rtl="0" eaLnBrk="1" latinLnBrk="1" hangingPunct="1">
        <a:spcBef>
          <a:spcPct val="20000"/>
        </a:spcBef>
        <a:buFont typeface="Arial" pitchFamily="34" charset="0"/>
        <a:buChar char="•"/>
        <a:defRPr sz="1926" kern="1200">
          <a:solidFill>
            <a:schemeClr val="tx1"/>
          </a:solidFill>
          <a:latin typeface="+mn-lt"/>
          <a:ea typeface="+mn-ea"/>
          <a:cs typeface="+mn-cs"/>
        </a:defRPr>
      </a:lvl8pPr>
      <a:lvl9pPr marL="3711527" indent="-218325" algn="l" defTabSz="873301" rtl="0" eaLnBrk="1" latinLnBrk="1" hangingPunct="1">
        <a:spcBef>
          <a:spcPct val="20000"/>
        </a:spcBef>
        <a:buFont typeface="Arial" pitchFamily="34" charset="0"/>
        <a:buChar char="•"/>
        <a:defRPr sz="192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1pPr>
      <a:lvl2pPr marL="436650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2pPr>
      <a:lvl3pPr marL="87330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3pPr>
      <a:lvl4pPr marL="130995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4pPr>
      <a:lvl5pPr marL="174660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5pPr>
      <a:lvl6pPr marL="218325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6pPr>
      <a:lvl7pPr marL="261990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7pPr>
      <a:lvl8pPr marL="305655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8pPr>
      <a:lvl9pPr marL="3493201" algn="l" defTabSz="873301" rtl="0" eaLnBrk="1" latinLnBrk="1" hangingPunct="1">
        <a:defRPr sz="175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51520" y="1684665"/>
            <a:ext cx="8640960" cy="1470025"/>
          </a:xfrm>
        </p:spPr>
        <p:txBody>
          <a:bodyPr>
            <a:normAutofit/>
          </a:bodyPr>
          <a:lstStyle/>
          <a:p>
            <a:r>
              <a:rPr lang="ko-KR" altLang="en-US" sz="2800" dirty="0">
                <a:latin typeface="+mn-lt"/>
              </a:rPr>
              <a:t>남태평양 도서국가 마이크로그리드 사업 타당성조사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478904"/>
          </a:xfrm>
        </p:spPr>
        <p:txBody>
          <a:bodyPr>
            <a:normAutofit/>
          </a:bodyPr>
          <a:lstStyle/>
          <a:p>
            <a:r>
              <a:rPr lang="en-US" altLang="ko-KR" sz="1800" dirty="0">
                <a:solidFill>
                  <a:schemeClr val="tx1"/>
                </a:solidFill>
                <a:latin typeface="+mj-lt"/>
              </a:rPr>
              <a:t>2019</a:t>
            </a:r>
            <a:r>
              <a:rPr lang="ko-KR" altLang="en-US" sz="1800" dirty="0">
                <a:solidFill>
                  <a:schemeClr val="tx1"/>
                </a:solidFill>
                <a:latin typeface="+mj-lt"/>
              </a:rPr>
              <a:t>년 </a:t>
            </a:r>
            <a:r>
              <a:rPr lang="en-US" altLang="ko-KR" sz="1800" dirty="0">
                <a:solidFill>
                  <a:schemeClr val="tx1"/>
                </a:solidFill>
                <a:latin typeface="+mj-lt"/>
              </a:rPr>
              <a:t>4</a:t>
            </a:r>
            <a:r>
              <a:rPr lang="ko-KR" altLang="en-US" sz="1800" dirty="0">
                <a:solidFill>
                  <a:schemeClr val="tx1"/>
                </a:solidFill>
                <a:latin typeface="+mj-lt"/>
              </a:rPr>
              <a:t>월 </a:t>
            </a:r>
            <a:r>
              <a:rPr lang="en-US" altLang="ko-KR" sz="1800" dirty="0">
                <a:solidFill>
                  <a:schemeClr val="tx1"/>
                </a:solidFill>
                <a:latin typeface="+mj-lt"/>
              </a:rPr>
              <a:t>26</a:t>
            </a:r>
            <a:r>
              <a:rPr lang="ko-KR" altLang="en-US" sz="1800" dirty="0">
                <a:solidFill>
                  <a:schemeClr val="tx1"/>
                </a:solidFill>
                <a:latin typeface="+mj-lt"/>
              </a:rPr>
              <a:t>일</a:t>
            </a:r>
          </a:p>
        </p:txBody>
      </p:sp>
      <p:sp>
        <p:nvSpPr>
          <p:cNvPr id="4" name="부제목 2"/>
          <p:cNvSpPr txBox="1">
            <a:spLocks/>
          </p:cNvSpPr>
          <p:nvPr/>
        </p:nvSpPr>
        <p:spPr>
          <a:xfrm>
            <a:off x="2752675" y="4446062"/>
            <a:ext cx="4102150" cy="1040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ko-KR" altLang="en-US" sz="1600" dirty="0">
                <a:solidFill>
                  <a:schemeClr val="tx1"/>
                </a:solidFill>
              </a:rPr>
              <a:t>주관기관</a:t>
            </a:r>
            <a:r>
              <a:rPr lang="en-US" altLang="ko-KR" sz="1600" dirty="0">
                <a:solidFill>
                  <a:schemeClr val="tx1"/>
                </a:solidFill>
              </a:rPr>
              <a:t>: </a:t>
            </a:r>
            <a:r>
              <a:rPr lang="ko-KR" altLang="en-US" sz="1600" dirty="0">
                <a:solidFill>
                  <a:schemeClr val="tx1"/>
                </a:solidFill>
              </a:rPr>
              <a:t>㈜ 원에너지아일랜드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algn="l"/>
            <a:r>
              <a:rPr lang="ko-KR" altLang="en-US" sz="1600" dirty="0">
                <a:solidFill>
                  <a:schemeClr val="tx1"/>
                </a:solidFill>
              </a:rPr>
              <a:t>참여기관</a:t>
            </a:r>
            <a:r>
              <a:rPr lang="en-US" altLang="ko-KR" sz="1600" dirty="0">
                <a:solidFill>
                  <a:schemeClr val="tx1"/>
                </a:solidFill>
              </a:rPr>
              <a:t>: (</a:t>
            </a:r>
            <a:r>
              <a:rPr lang="ko-KR" altLang="en-US" sz="1600" dirty="0">
                <a:solidFill>
                  <a:schemeClr val="tx1"/>
                </a:solidFill>
              </a:rPr>
              <a:t>주</a:t>
            </a:r>
            <a:r>
              <a:rPr lang="en-US" altLang="ko-KR" sz="1600" dirty="0">
                <a:solidFill>
                  <a:schemeClr val="tx1"/>
                </a:solidFill>
              </a:rPr>
              <a:t>) </a:t>
            </a:r>
            <a:r>
              <a:rPr lang="ko-KR" altLang="en-US" sz="1600" dirty="0">
                <a:solidFill>
                  <a:schemeClr val="tx1"/>
                </a:solidFill>
              </a:rPr>
              <a:t>애니게이트 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algn="l"/>
            <a:r>
              <a:rPr lang="ko-KR" altLang="en-US" sz="1600" dirty="0">
                <a:solidFill>
                  <a:schemeClr val="tx1"/>
                </a:solidFill>
              </a:rPr>
              <a:t>협력기관</a:t>
            </a:r>
            <a:r>
              <a:rPr lang="en-US" altLang="ko-KR" sz="1600" dirty="0">
                <a:solidFill>
                  <a:schemeClr val="tx1"/>
                </a:solidFill>
              </a:rPr>
              <a:t>: </a:t>
            </a:r>
            <a:r>
              <a:rPr lang="ko-KR" altLang="en-US" sz="1600" dirty="0">
                <a:solidFill>
                  <a:schemeClr val="tx1"/>
                </a:solidFill>
              </a:rPr>
              <a:t>국민대학교 스마트그리드 연구실 </a:t>
            </a:r>
          </a:p>
        </p:txBody>
      </p:sp>
      <p:pic>
        <p:nvPicPr>
          <p:cNvPr id="1026" name="Picture 2" descr="C:\Users\admin\Desktop\One Energy Island\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525" y="5731156"/>
            <a:ext cx="936104" cy="2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부제목 2"/>
          <p:cNvSpPr txBox="1">
            <a:spLocks/>
          </p:cNvSpPr>
          <p:nvPr/>
        </p:nvSpPr>
        <p:spPr>
          <a:xfrm>
            <a:off x="246976" y="188640"/>
            <a:ext cx="2736304" cy="4789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ko-KR" altLang="en-US" sz="2000" b="1" dirty="0">
                <a:solidFill>
                  <a:schemeClr val="tx1"/>
                </a:solidFill>
              </a:rPr>
              <a:t>보고서 요약</a:t>
            </a:r>
          </a:p>
        </p:txBody>
      </p:sp>
      <p:pic>
        <p:nvPicPr>
          <p:cNvPr id="5122" name="그림 10">
            <a:extLst>
              <a:ext uri="{FF2B5EF4-FFF2-40B4-BE49-F238E27FC236}">
                <a16:creationId xmlns:a16="http://schemas.microsoft.com/office/drawing/2014/main" id="{6CA62160-4022-425F-8FB0-E47FD65E4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750" y="12798180"/>
            <a:ext cx="1595437" cy="46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그림 4">
            <a:extLst>
              <a:ext uri="{FF2B5EF4-FFF2-40B4-BE49-F238E27FC236}">
                <a16:creationId xmlns:a16="http://schemas.microsoft.com/office/drawing/2014/main" id="{A4CFB1AA-2FFE-4D57-ADAB-626A6B2C9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969" y="5710118"/>
            <a:ext cx="1076325" cy="33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그림 1">
            <a:extLst>
              <a:ext uri="{FF2B5EF4-FFF2-40B4-BE49-F238E27FC236}">
                <a16:creationId xmlns:a16="http://schemas.microsoft.com/office/drawing/2014/main" id="{4904E479-6DE3-4664-99A1-CEB72FC099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634" y="5708153"/>
            <a:ext cx="116522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>
            <a:extLst>
              <a:ext uri="{FF2B5EF4-FFF2-40B4-BE49-F238E27FC236}">
                <a16:creationId xmlns:a16="http://schemas.microsoft.com/office/drawing/2014/main" id="{B46DB2AF-AD93-4D4D-8C8D-B6BD750EBC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3658" y="383966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3000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부제목 2"/>
          <p:cNvSpPr txBox="1">
            <a:spLocks/>
          </p:cNvSpPr>
          <p:nvPr/>
        </p:nvSpPr>
        <p:spPr>
          <a:xfrm>
            <a:off x="1355224" y="1772816"/>
            <a:ext cx="6400800" cy="381642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AutoNum type="arabicPeriod"/>
            </a:pPr>
            <a:r>
              <a:rPr lang="ko-KR" altLang="en-US" sz="1800" dirty="0">
                <a:solidFill>
                  <a:schemeClr val="tx1"/>
                </a:solidFill>
              </a:rPr>
              <a:t>타당성조사 사업 개요</a:t>
            </a:r>
            <a:endParaRPr lang="en-US" altLang="ko-KR" sz="1800" dirty="0">
              <a:solidFill>
                <a:schemeClr val="tx1"/>
              </a:solidFill>
            </a:endParaRPr>
          </a:p>
          <a:p>
            <a:pPr marL="457200" indent="-457200" algn="l">
              <a:buAutoNum type="arabicPeriod"/>
            </a:pPr>
            <a:endParaRPr lang="en-US" altLang="ko-KR" sz="1800" dirty="0">
              <a:solidFill>
                <a:schemeClr val="tx1"/>
              </a:solidFill>
            </a:endParaRPr>
          </a:p>
          <a:p>
            <a:pPr marL="457200" indent="-457200" algn="l">
              <a:buAutoNum type="arabicPeriod"/>
            </a:pPr>
            <a:r>
              <a:rPr lang="ko-KR" altLang="en-US" sz="1800" dirty="0">
                <a:solidFill>
                  <a:schemeClr val="tx1"/>
                </a:solidFill>
              </a:rPr>
              <a:t>타당성조사 활동 내용</a:t>
            </a:r>
            <a:endParaRPr lang="en-US" altLang="ko-KR" sz="1800" dirty="0">
              <a:solidFill>
                <a:schemeClr val="tx1"/>
              </a:solidFill>
            </a:endParaRPr>
          </a:p>
          <a:p>
            <a:pPr marL="457200" indent="-457200" algn="l">
              <a:buAutoNum type="arabicPeriod"/>
            </a:pPr>
            <a:endParaRPr lang="en-US" altLang="ko-KR" sz="1800" dirty="0">
              <a:solidFill>
                <a:schemeClr val="tx1"/>
              </a:solidFill>
            </a:endParaRPr>
          </a:p>
          <a:p>
            <a:pPr marL="457200" indent="-457200" algn="l">
              <a:buAutoNum type="arabicPeriod"/>
            </a:pPr>
            <a:r>
              <a:rPr lang="ko-KR" altLang="en-US" sz="1800" dirty="0">
                <a:solidFill>
                  <a:schemeClr val="tx1"/>
                </a:solidFill>
              </a:rPr>
              <a:t>현지 에너지 환경 조사</a:t>
            </a:r>
            <a:endParaRPr lang="en-US" altLang="ko-KR" sz="1800" dirty="0">
              <a:solidFill>
                <a:schemeClr val="tx1"/>
              </a:solidFill>
            </a:endParaRPr>
          </a:p>
          <a:p>
            <a:pPr marL="457200" indent="-457200" algn="l">
              <a:buAutoNum type="arabicPeriod"/>
            </a:pPr>
            <a:endParaRPr lang="en-US" altLang="ko-KR" sz="1800" dirty="0">
              <a:solidFill>
                <a:schemeClr val="tx1"/>
              </a:solidFill>
            </a:endParaRPr>
          </a:p>
          <a:p>
            <a:pPr marL="457200" indent="-457200" algn="l">
              <a:buAutoNum type="arabicPeriod"/>
            </a:pPr>
            <a:r>
              <a:rPr lang="ko-KR" altLang="en-US" sz="1800" dirty="0">
                <a:solidFill>
                  <a:schemeClr val="tx1"/>
                </a:solidFill>
              </a:rPr>
              <a:t>펠렐리우섬 마이크로그리드 기술 설계  </a:t>
            </a:r>
            <a:endParaRPr lang="en-US" altLang="ko-KR" sz="1800" dirty="0">
              <a:solidFill>
                <a:schemeClr val="tx1"/>
              </a:solidFill>
            </a:endParaRPr>
          </a:p>
          <a:p>
            <a:pPr marL="457200" indent="-457200" algn="l">
              <a:buAutoNum type="arabicPeriod"/>
            </a:pPr>
            <a:endParaRPr lang="en-US" altLang="ko-KR" sz="1800" dirty="0">
              <a:solidFill>
                <a:schemeClr val="tx1"/>
              </a:solidFill>
            </a:endParaRPr>
          </a:p>
          <a:p>
            <a:pPr marL="457200" indent="-457200" algn="l">
              <a:buAutoNum type="arabicPeriod"/>
            </a:pPr>
            <a:r>
              <a:rPr lang="ko-KR" altLang="en-US" sz="1800" dirty="0">
                <a:solidFill>
                  <a:schemeClr val="tx1"/>
                </a:solidFill>
              </a:rPr>
              <a:t>펠렐리우섬 마이크로그리드 후속 사업 계획 </a:t>
            </a:r>
            <a:endParaRPr lang="en-US" altLang="ko-KR" sz="1800" dirty="0">
              <a:solidFill>
                <a:schemeClr val="tx1"/>
              </a:solidFill>
            </a:endParaRPr>
          </a:p>
          <a:p>
            <a:pPr marL="457200" indent="-457200" algn="l">
              <a:buAutoNum type="arabicPeriod"/>
            </a:pPr>
            <a:endParaRPr lang="en-US" altLang="ko-KR" sz="1800" dirty="0">
              <a:solidFill>
                <a:schemeClr val="tx1"/>
              </a:solidFill>
            </a:endParaRPr>
          </a:p>
          <a:p>
            <a:pPr marL="457200" indent="-457200" algn="l">
              <a:buAutoNum type="arabicPeriod"/>
            </a:pPr>
            <a:r>
              <a:rPr lang="ko-KR" altLang="en-US" sz="1800" dirty="0">
                <a:solidFill>
                  <a:schemeClr val="tx1"/>
                </a:solidFill>
              </a:rPr>
              <a:t>팔라우 본 섬 태양광 및 </a:t>
            </a:r>
            <a:r>
              <a:rPr lang="en-US" altLang="ko-KR" sz="1800" dirty="0">
                <a:solidFill>
                  <a:schemeClr val="tx1"/>
                </a:solidFill>
              </a:rPr>
              <a:t>ESS</a:t>
            </a:r>
            <a:r>
              <a:rPr lang="ko-KR" altLang="en-US" sz="1800" dirty="0">
                <a:solidFill>
                  <a:schemeClr val="tx1"/>
                </a:solidFill>
              </a:rPr>
              <a:t> </a:t>
            </a:r>
            <a:r>
              <a:rPr lang="en-US" altLang="ko-KR" sz="1800" dirty="0">
                <a:solidFill>
                  <a:schemeClr val="tx1"/>
                </a:solidFill>
              </a:rPr>
              <a:t>IPP </a:t>
            </a:r>
            <a:r>
              <a:rPr lang="ko-KR" altLang="en-US" sz="1800" dirty="0">
                <a:solidFill>
                  <a:schemeClr val="tx1"/>
                </a:solidFill>
              </a:rPr>
              <a:t>사업 사전타당성 조사 </a:t>
            </a:r>
            <a:endParaRPr lang="en-US" altLang="ko-KR" sz="1800" dirty="0">
              <a:solidFill>
                <a:schemeClr val="tx1"/>
              </a:solidFill>
            </a:endParaRPr>
          </a:p>
          <a:p>
            <a:pPr marL="457200" indent="-457200" algn="l">
              <a:buAutoNum type="arabicPeriod"/>
            </a:pPr>
            <a:endParaRPr lang="en-US" altLang="ko-KR" sz="1800" dirty="0">
              <a:solidFill>
                <a:schemeClr val="tx1"/>
              </a:solidFill>
            </a:endParaRPr>
          </a:p>
          <a:p>
            <a:pPr marL="457200" indent="-457200" algn="l">
              <a:buAutoNum type="arabicPeriod"/>
            </a:pPr>
            <a:r>
              <a:rPr lang="ko-KR" altLang="en-US" sz="1800" dirty="0">
                <a:solidFill>
                  <a:schemeClr val="tx1"/>
                </a:solidFill>
              </a:rPr>
              <a:t>사업예산 및 집행 실적</a:t>
            </a:r>
            <a:endParaRPr lang="en-US" altLang="ko-KR" sz="1800" dirty="0">
              <a:solidFill>
                <a:schemeClr val="tx1"/>
              </a:solidFill>
            </a:endParaRPr>
          </a:p>
          <a:p>
            <a:pPr algn="l"/>
            <a:endParaRPr lang="en-US" altLang="ko-KR" sz="1800" dirty="0">
              <a:solidFill>
                <a:schemeClr val="tx1"/>
              </a:solidFill>
            </a:endParaRPr>
          </a:p>
          <a:p>
            <a:pPr marL="457200" indent="-457200" algn="l">
              <a:buAutoNum type="arabicPeriod"/>
            </a:pPr>
            <a:endParaRPr lang="en-US" altLang="ko-KR" sz="1800" dirty="0">
              <a:solidFill>
                <a:schemeClr val="tx1"/>
              </a:solidFill>
            </a:endParaRPr>
          </a:p>
          <a:p>
            <a:pPr marL="457200" indent="-457200" algn="l">
              <a:buAutoNum type="arabicPeriod"/>
            </a:pPr>
            <a:endParaRPr lang="en-US" altLang="ko-KR" sz="1800" dirty="0">
              <a:solidFill>
                <a:schemeClr val="tx1"/>
              </a:solidFill>
            </a:endParaRPr>
          </a:p>
          <a:p>
            <a:endParaRPr lang="ko-KR" altLang="en-US" sz="1800" dirty="0">
              <a:solidFill>
                <a:schemeClr val="tx1"/>
              </a:solidFill>
            </a:endParaRPr>
          </a:p>
        </p:txBody>
      </p:sp>
      <p:sp>
        <p:nvSpPr>
          <p:cNvPr id="6" name="부제목 2"/>
          <p:cNvSpPr txBox="1">
            <a:spLocks/>
          </p:cNvSpPr>
          <p:nvPr/>
        </p:nvSpPr>
        <p:spPr>
          <a:xfrm>
            <a:off x="-16376" y="980728"/>
            <a:ext cx="9144000" cy="4789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b="1" dirty="0">
                <a:solidFill>
                  <a:schemeClr val="tx1"/>
                </a:solidFill>
              </a:rPr>
              <a:t>목     차</a:t>
            </a:r>
          </a:p>
        </p:txBody>
      </p:sp>
    </p:spTree>
    <p:extLst>
      <p:ext uri="{BB962C8B-B14F-4D97-AF65-F5344CB8AC3E}">
        <p14:creationId xmlns:p14="http://schemas.microsoft.com/office/powerpoint/2010/main" val="2511018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부제목 2"/>
          <p:cNvSpPr txBox="1">
            <a:spLocks/>
          </p:cNvSpPr>
          <p:nvPr/>
        </p:nvSpPr>
        <p:spPr>
          <a:xfrm>
            <a:off x="0" y="3212976"/>
            <a:ext cx="9144000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AutoNum type="arabicPeriod"/>
            </a:pPr>
            <a:r>
              <a:rPr lang="ko-KR" altLang="en-US" sz="2400" b="1" dirty="0">
                <a:solidFill>
                  <a:schemeClr val="tx1"/>
                </a:solidFill>
              </a:rPr>
              <a:t>타당성조사 사업 개요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457200" indent="-457200">
              <a:buAutoNum type="arabicPeriod"/>
            </a:pPr>
            <a:endParaRPr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50720694"/>
      </p:ext>
    </p:extLst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467544" y="257509"/>
            <a:ext cx="3508497" cy="363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pPr defTabSz="893911">
              <a:spcBef>
                <a:spcPct val="50000"/>
              </a:spcBef>
              <a:defRPr/>
            </a:pPr>
            <a:r>
              <a:rPr lang="ko-KR" altLang="en-US" b="1" dirty="0">
                <a:latin typeface="+mn-ea"/>
              </a:rPr>
              <a:t>사업 개요 </a:t>
            </a:r>
            <a:endParaRPr lang="en-US" altLang="ko-KR" b="1" dirty="0"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16850" y="1556264"/>
            <a:ext cx="1318846" cy="383931"/>
            <a:chOff x="971550" y="2439988"/>
            <a:chExt cx="1428750" cy="415925"/>
          </a:xfrm>
          <a:solidFill>
            <a:schemeClr val="accent3">
              <a:lumMod val="75000"/>
            </a:schemeClr>
          </a:solidFill>
        </p:grpSpPr>
        <p:sp>
          <p:nvSpPr>
            <p:cNvPr id="11" name="모서리가 둥근 직사각형 10"/>
            <p:cNvSpPr/>
            <p:nvPr/>
          </p:nvSpPr>
          <p:spPr bwMode="auto">
            <a:xfrm rot="10800000" flipV="1">
              <a:off x="971550" y="2439988"/>
              <a:ext cx="1428750" cy="415925"/>
            </a:xfrm>
            <a:prstGeom prst="roundRect">
              <a:avLst/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0">
                <a:defRPr/>
              </a:pPr>
              <a:endParaRPr lang="ko-KR" altLang="en-US" sz="1400" b="1" kern="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12" name="평행 사변형 11"/>
            <p:cNvSpPr/>
            <p:nvPr/>
          </p:nvSpPr>
          <p:spPr bwMode="auto">
            <a:xfrm flipV="1">
              <a:off x="971550" y="2447925"/>
              <a:ext cx="1428750" cy="207963"/>
            </a:xfrm>
            <a:prstGeom prst="parallelogram">
              <a:avLst>
                <a:gd name="adj" fmla="val 0"/>
              </a:avLst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4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15" name="Rectangle 2"/>
            <p:cNvSpPr>
              <a:spLocks noChangeArrowheads="1"/>
            </p:cNvSpPr>
            <p:nvPr/>
          </p:nvSpPr>
          <p:spPr bwMode="auto">
            <a:xfrm>
              <a:off x="1011179" y="2477918"/>
              <a:ext cx="1339619" cy="310084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>
              <a:spAutoFit/>
              <a:sp3d contourW="19050">
                <a:bevelT w="1270" h="127000"/>
                <a:contourClr>
                  <a:schemeClr val="tx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0000"/>
                </a:lnSpc>
                <a:defRPr/>
              </a:pPr>
              <a:r>
                <a:rPr lang="ko-KR" altLang="en-US" sz="1400" b="1" spc="-46" dirty="0">
                  <a:ln>
                    <a:prstDash val="solid"/>
                  </a:ln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  <a:cs typeface="Segoe UI" pitchFamily="34" charset="0"/>
                </a:rPr>
                <a:t>사업기간</a:t>
              </a:r>
            </a:p>
          </p:txBody>
        </p:sp>
      </p:grpSp>
      <p:sp>
        <p:nvSpPr>
          <p:cNvPr id="16" name="직사각형 15"/>
          <p:cNvSpPr/>
          <p:nvPr/>
        </p:nvSpPr>
        <p:spPr>
          <a:xfrm>
            <a:off x="2010782" y="972185"/>
            <a:ext cx="7014636" cy="471449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/>
            <a:r>
              <a:rPr lang="en-US" altLang="ko-KR" sz="1600" dirty="0">
                <a:solidFill>
                  <a:prstClr val="black"/>
                </a:solidFill>
                <a:latin typeface="+mn-ea"/>
              </a:rPr>
              <a:t>•</a:t>
            </a:r>
            <a:r>
              <a:rPr lang="ko-KR" altLang="en-US" sz="1600" dirty="0">
                <a:solidFill>
                  <a:prstClr val="black"/>
                </a:solidFill>
                <a:latin typeface="+mn-ea"/>
              </a:rPr>
              <a:t> 남태평양 도서국가인 </a:t>
            </a:r>
            <a:r>
              <a:rPr lang="en-US" altLang="ko-KR" sz="1600" dirty="0">
                <a:solidFill>
                  <a:prstClr val="black"/>
                </a:solidFill>
                <a:latin typeface="+mn-ea"/>
              </a:rPr>
              <a:t>Palau</a:t>
            </a:r>
            <a:r>
              <a:rPr lang="ko-KR" altLang="en-US" sz="1600" dirty="0">
                <a:solidFill>
                  <a:prstClr val="black"/>
                </a:solidFill>
                <a:latin typeface="+mn-ea"/>
              </a:rPr>
              <a:t>의 </a:t>
            </a:r>
            <a:r>
              <a:rPr lang="en-US" altLang="ko-KR" sz="1600" dirty="0">
                <a:solidFill>
                  <a:prstClr val="black"/>
                </a:solidFill>
                <a:latin typeface="+mn-ea"/>
              </a:rPr>
              <a:t>Peleliu </a:t>
            </a:r>
            <a:r>
              <a:rPr lang="ko-KR" altLang="en-US" sz="1600" dirty="0">
                <a:solidFill>
                  <a:prstClr val="black"/>
                </a:solidFill>
                <a:latin typeface="+mn-ea"/>
              </a:rPr>
              <a:t>섬에</a:t>
            </a:r>
            <a:r>
              <a:rPr lang="en-US" altLang="ko-KR" sz="1600" dirty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600" dirty="0">
                <a:solidFill>
                  <a:prstClr val="black"/>
                </a:solidFill>
                <a:latin typeface="+mn-ea"/>
              </a:rPr>
              <a:t>재생에너지원을 활용한       마이크로 그리드 구축 타당성조사 및 확산사업 발굴 및 추진계획 수립 </a:t>
            </a:r>
            <a:endParaRPr lang="en-US" altLang="ko-KR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010782" y="1434083"/>
            <a:ext cx="7014636" cy="676412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dirty="0">
                <a:solidFill>
                  <a:prstClr val="black"/>
                </a:solidFill>
                <a:latin typeface="+mn-ea"/>
              </a:rPr>
              <a:t>• 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타당성조사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: 2018. 6. 1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~ 2019. 3. 31 (10</a:t>
            </a:r>
            <a:r>
              <a:rPr lang="ko-KR" altLang="en-US" sz="1600" dirty="0">
                <a:solidFill>
                  <a:schemeClr val="tx1"/>
                </a:solidFill>
                <a:latin typeface="+mn-ea"/>
              </a:rPr>
              <a:t>개월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)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2010782" y="1956234"/>
            <a:ext cx="2921258" cy="678896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Clr>
                <a:srgbClr val="FF3300"/>
              </a:buClr>
              <a:defRPr/>
            </a:pPr>
            <a:r>
              <a:rPr lang="en-US" altLang="ko-KR" sz="1600" dirty="0">
                <a:solidFill>
                  <a:prstClr val="black"/>
                </a:solidFill>
                <a:latin typeface="+mn-ea"/>
              </a:rPr>
              <a:t>• 1.6</a:t>
            </a:r>
            <a:r>
              <a:rPr lang="ko-KR" altLang="en-US" sz="1600" dirty="0">
                <a:solidFill>
                  <a:prstClr val="black"/>
                </a:solidFill>
                <a:latin typeface="+mn-ea"/>
              </a:rPr>
              <a:t>억원</a:t>
            </a:r>
            <a:r>
              <a:rPr lang="en-US" altLang="ko-KR" sz="1600" dirty="0">
                <a:solidFill>
                  <a:prstClr val="black"/>
                </a:solidFill>
                <a:latin typeface="+mn-ea"/>
              </a:rPr>
              <a:t> 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6178877" y="2099990"/>
            <a:ext cx="2846541" cy="360040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Clr>
                <a:srgbClr val="FF3300"/>
              </a:buClr>
              <a:defRPr/>
            </a:pPr>
            <a:r>
              <a:rPr lang="en-US" altLang="ko-KR" sz="1600" dirty="0">
                <a:solidFill>
                  <a:prstClr val="black"/>
                </a:solidFill>
                <a:latin typeface="+mn-ea"/>
              </a:rPr>
              <a:t>• Palau </a:t>
            </a:r>
            <a:r>
              <a:rPr lang="ko-KR" altLang="en-US" sz="1600" dirty="0">
                <a:solidFill>
                  <a:prstClr val="black"/>
                </a:solidFill>
                <a:latin typeface="+mn-ea"/>
              </a:rPr>
              <a:t>및 남태평양도서국가</a:t>
            </a:r>
            <a:r>
              <a:rPr lang="ko-KR" altLang="en-US" sz="2000" dirty="0">
                <a:solidFill>
                  <a:prstClr val="black"/>
                </a:solidFill>
                <a:latin typeface="+mn-ea"/>
              </a:rPr>
              <a:t> </a:t>
            </a:r>
            <a:endParaRPr lang="en-US" altLang="ko-KR" sz="1600" dirty="0">
              <a:solidFill>
                <a:prstClr val="black"/>
              </a:solidFill>
              <a:latin typeface="+mn-ea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516850" y="948122"/>
            <a:ext cx="1318846" cy="383931"/>
            <a:chOff x="971550" y="2439988"/>
            <a:chExt cx="1428750" cy="415925"/>
          </a:xfrm>
          <a:solidFill>
            <a:schemeClr val="accent3">
              <a:lumMod val="75000"/>
            </a:schemeClr>
          </a:solidFill>
        </p:grpSpPr>
        <p:sp>
          <p:nvSpPr>
            <p:cNvPr id="22" name="모서리가 둥근 직사각형 21"/>
            <p:cNvSpPr/>
            <p:nvPr/>
          </p:nvSpPr>
          <p:spPr bwMode="auto">
            <a:xfrm rot="10800000" flipV="1">
              <a:off x="971550" y="2439988"/>
              <a:ext cx="1428750" cy="415925"/>
            </a:xfrm>
            <a:prstGeom prst="roundRect">
              <a:avLst/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0">
                <a:defRPr/>
              </a:pPr>
              <a:endParaRPr lang="ko-KR" altLang="en-US" sz="1400" b="1" kern="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3" name="평행 사변형 22"/>
            <p:cNvSpPr/>
            <p:nvPr/>
          </p:nvSpPr>
          <p:spPr bwMode="auto">
            <a:xfrm flipV="1">
              <a:off x="971550" y="2447925"/>
              <a:ext cx="1428750" cy="207963"/>
            </a:xfrm>
            <a:prstGeom prst="parallelogram">
              <a:avLst>
                <a:gd name="adj" fmla="val 0"/>
              </a:avLst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4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4" name="Rectangle 2"/>
            <p:cNvSpPr>
              <a:spLocks noChangeArrowheads="1"/>
            </p:cNvSpPr>
            <p:nvPr/>
          </p:nvSpPr>
          <p:spPr bwMode="auto">
            <a:xfrm>
              <a:off x="1011179" y="2477918"/>
              <a:ext cx="1339619" cy="310084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>
              <a:spAutoFit/>
              <a:sp3d contourW="19050">
                <a:bevelT w="1270" h="127000"/>
                <a:contourClr>
                  <a:schemeClr val="tx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0000"/>
                </a:lnSpc>
                <a:defRPr/>
              </a:pPr>
              <a:r>
                <a:rPr lang="ko-KR" altLang="en-US" sz="1400" b="1" spc="-46" dirty="0">
                  <a:ln>
                    <a:prstDash val="solid"/>
                  </a:ln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  <a:cs typeface="Segoe UI" pitchFamily="34" charset="0"/>
                </a:rPr>
                <a:t>사업내용</a:t>
              </a: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516850" y="2116289"/>
            <a:ext cx="1318846" cy="383931"/>
            <a:chOff x="971550" y="2439988"/>
            <a:chExt cx="1428750" cy="415925"/>
          </a:xfrm>
          <a:solidFill>
            <a:schemeClr val="accent3">
              <a:lumMod val="75000"/>
            </a:schemeClr>
          </a:solidFill>
        </p:grpSpPr>
        <p:sp>
          <p:nvSpPr>
            <p:cNvPr id="26" name="모서리가 둥근 직사각형 25"/>
            <p:cNvSpPr/>
            <p:nvPr/>
          </p:nvSpPr>
          <p:spPr bwMode="auto">
            <a:xfrm rot="10800000" flipV="1">
              <a:off x="971550" y="2439988"/>
              <a:ext cx="1428750" cy="415925"/>
            </a:xfrm>
            <a:prstGeom prst="roundRect">
              <a:avLst/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0">
                <a:defRPr/>
              </a:pPr>
              <a:endParaRPr lang="ko-KR" altLang="en-US" sz="1400" b="1" kern="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7" name="평행 사변형 26"/>
            <p:cNvSpPr/>
            <p:nvPr/>
          </p:nvSpPr>
          <p:spPr bwMode="auto">
            <a:xfrm flipV="1">
              <a:off x="971550" y="2447925"/>
              <a:ext cx="1428750" cy="207963"/>
            </a:xfrm>
            <a:prstGeom prst="parallelogram">
              <a:avLst>
                <a:gd name="adj" fmla="val 0"/>
              </a:avLst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4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8" name="Rectangle 2"/>
            <p:cNvSpPr>
              <a:spLocks noChangeArrowheads="1"/>
            </p:cNvSpPr>
            <p:nvPr/>
          </p:nvSpPr>
          <p:spPr bwMode="auto">
            <a:xfrm>
              <a:off x="1011179" y="2477918"/>
              <a:ext cx="1339619" cy="310084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>
              <a:spAutoFit/>
              <a:sp3d contourW="19050">
                <a:bevelT w="1270" h="127000"/>
                <a:contourClr>
                  <a:schemeClr val="tx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0000"/>
                </a:lnSpc>
                <a:defRPr/>
              </a:pPr>
              <a:r>
                <a:rPr lang="ko-KR" altLang="en-US" sz="1400" b="1" spc="-46" dirty="0">
                  <a:ln>
                    <a:prstDash val="solid"/>
                  </a:ln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  <a:cs typeface="Segoe UI" pitchFamily="34" charset="0"/>
                </a:rPr>
                <a:t>사  업  비</a:t>
              </a: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4644008" y="2130699"/>
            <a:ext cx="1318846" cy="383931"/>
            <a:chOff x="971550" y="2439988"/>
            <a:chExt cx="1428750" cy="415925"/>
          </a:xfrm>
          <a:solidFill>
            <a:schemeClr val="accent3">
              <a:lumMod val="75000"/>
            </a:schemeClr>
          </a:solidFill>
        </p:grpSpPr>
        <p:sp>
          <p:nvSpPr>
            <p:cNvPr id="35" name="모서리가 둥근 직사각형 34"/>
            <p:cNvSpPr/>
            <p:nvPr/>
          </p:nvSpPr>
          <p:spPr bwMode="auto">
            <a:xfrm rot="10800000" flipV="1">
              <a:off x="971550" y="2439988"/>
              <a:ext cx="1428750" cy="415925"/>
            </a:xfrm>
            <a:prstGeom prst="roundRect">
              <a:avLst/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0">
                <a:defRPr/>
              </a:pPr>
              <a:endParaRPr lang="ko-KR" altLang="en-US" sz="1400" b="1" kern="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36" name="평행 사변형 35"/>
            <p:cNvSpPr/>
            <p:nvPr/>
          </p:nvSpPr>
          <p:spPr bwMode="auto">
            <a:xfrm flipV="1">
              <a:off x="971550" y="2447925"/>
              <a:ext cx="1428750" cy="207963"/>
            </a:xfrm>
            <a:prstGeom prst="parallelogram">
              <a:avLst>
                <a:gd name="adj" fmla="val 0"/>
              </a:avLst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4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8" name="Rectangle 2"/>
            <p:cNvSpPr>
              <a:spLocks noChangeArrowheads="1"/>
            </p:cNvSpPr>
            <p:nvPr/>
          </p:nvSpPr>
          <p:spPr bwMode="auto">
            <a:xfrm>
              <a:off x="1011179" y="2477918"/>
              <a:ext cx="1339619" cy="310084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>
              <a:spAutoFit/>
              <a:sp3d contourW="19050">
                <a:bevelT w="1270" h="127000"/>
                <a:contourClr>
                  <a:schemeClr val="tx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0000"/>
                </a:lnSpc>
                <a:defRPr/>
              </a:pPr>
              <a:r>
                <a:rPr lang="ko-KR" altLang="en-US" sz="1400" b="1" spc="-46" dirty="0">
                  <a:ln>
                    <a:prstDash val="solid"/>
                  </a:ln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  <a:cs typeface="Segoe UI" pitchFamily="34" charset="0"/>
                </a:rPr>
                <a:t>사업대상지</a:t>
              </a:r>
            </a:p>
          </p:txBody>
        </p:sp>
      </p:grpSp>
      <p:sp>
        <p:nvSpPr>
          <p:cNvPr id="4" name="Rectangle 2">
            <a:extLst>
              <a:ext uri="{FF2B5EF4-FFF2-40B4-BE49-F238E27FC236}">
                <a16:creationId xmlns:a16="http://schemas.microsoft.com/office/drawing/2014/main" id="{8882DD20-15C0-46C7-BEE7-6F6D6DB619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1840" y="273518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" name="그림 12">
            <a:extLst>
              <a:ext uri="{FF2B5EF4-FFF2-40B4-BE49-F238E27FC236}">
                <a16:creationId xmlns:a16="http://schemas.microsoft.com/office/drawing/2014/main" id="{DF17EC61-99D0-4D06-B795-5361E9329DA1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770285"/>
            <a:ext cx="8352928" cy="313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690796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468000" y="260648"/>
            <a:ext cx="3508497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사업 내용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DC30C72-F08B-459D-9E27-395016A47ADB}"/>
              </a:ext>
            </a:extLst>
          </p:cNvPr>
          <p:cNvSpPr/>
          <p:nvPr/>
        </p:nvSpPr>
        <p:spPr>
          <a:xfrm>
            <a:off x="323528" y="1124744"/>
            <a:ext cx="4411068" cy="312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/>
              <a:t>기술적 타당성 조사 </a:t>
            </a:r>
            <a:endParaRPr lang="en-US" altLang="ko-KR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500" dirty="0">
                <a:latin typeface="+mn-ea"/>
              </a:rPr>
              <a:t>Peleliu</a:t>
            </a:r>
            <a:r>
              <a:rPr lang="ko-KR" altLang="en-US" sz="1500" dirty="0">
                <a:latin typeface="+mn-ea"/>
              </a:rPr>
              <a:t> 신재생에너지 구축사업의 적정성 검토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500" dirty="0">
                <a:latin typeface="+mn-ea"/>
              </a:rPr>
              <a:t>최적화된 시스템 모델 확정</a:t>
            </a:r>
          </a:p>
          <a:p>
            <a:r>
              <a:rPr lang="ko-KR" altLang="en-US" dirty="0"/>
              <a:t> </a:t>
            </a:r>
            <a:endParaRPr lang="en-US" altLang="ko-KR" dirty="0"/>
          </a:p>
          <a:p>
            <a:r>
              <a:rPr lang="ko-KR" altLang="en-US" b="1" dirty="0" err="1"/>
              <a:t>확산사업</a:t>
            </a:r>
            <a:r>
              <a:rPr lang="ko-KR" altLang="en-US" b="1" dirty="0"/>
              <a:t> 발굴 및 추진방안</a:t>
            </a:r>
            <a:endParaRPr lang="ko-KR" altLang="en-US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500" dirty="0">
                <a:latin typeface="+mn-ea"/>
              </a:rPr>
              <a:t>PICTs</a:t>
            </a:r>
            <a:r>
              <a:rPr lang="ko-KR" altLang="en-US" sz="1500" dirty="0">
                <a:latin typeface="+mn-ea"/>
              </a:rPr>
              <a:t>에 적합한 </a:t>
            </a:r>
            <a:r>
              <a:rPr lang="ko-KR" altLang="en-US" sz="1500" dirty="0" err="1">
                <a:latin typeface="+mn-ea"/>
              </a:rPr>
              <a:t>미니그리드</a:t>
            </a:r>
            <a:r>
              <a:rPr lang="ko-KR" altLang="en-US" sz="1500" dirty="0">
                <a:latin typeface="+mn-ea"/>
              </a:rPr>
              <a:t> 사업모델 제시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500" dirty="0">
                <a:latin typeface="+mn-ea"/>
              </a:rPr>
              <a:t>PICTs </a:t>
            </a:r>
            <a:r>
              <a:rPr lang="ko-KR" altLang="en-US" sz="1500" dirty="0">
                <a:latin typeface="+mn-ea"/>
              </a:rPr>
              <a:t>지역 </a:t>
            </a:r>
            <a:r>
              <a:rPr lang="ko-KR" altLang="en-US" sz="1500" dirty="0" err="1">
                <a:latin typeface="+mn-ea"/>
              </a:rPr>
              <a:t>확산사업</a:t>
            </a:r>
            <a:r>
              <a:rPr lang="ko-KR" altLang="en-US" sz="1500" dirty="0">
                <a:latin typeface="+mn-ea"/>
              </a:rPr>
              <a:t> 발굴 및 </a:t>
            </a:r>
            <a:r>
              <a:rPr lang="ko-KR" altLang="en-US" sz="1500" dirty="0" err="1">
                <a:latin typeface="+mn-ea"/>
              </a:rPr>
              <a:t>사업목표</a:t>
            </a:r>
            <a:r>
              <a:rPr lang="en-US" altLang="ko-KR" sz="1500" dirty="0">
                <a:latin typeface="+mn-ea"/>
              </a:rPr>
              <a:t>,       </a:t>
            </a:r>
            <a:r>
              <a:rPr lang="ko-KR" altLang="en-US" sz="1500" dirty="0">
                <a:latin typeface="+mn-ea"/>
              </a:rPr>
              <a:t>추진방안 수립</a:t>
            </a:r>
          </a:p>
          <a:p>
            <a:endParaRPr lang="en-US" altLang="ko-KR" dirty="0"/>
          </a:p>
          <a:p>
            <a:r>
              <a:rPr lang="ko-KR" altLang="en-US" b="1" dirty="0"/>
              <a:t>사업의 경제적 타당성 조사</a:t>
            </a:r>
            <a:endParaRPr lang="ko-KR" altLang="en-US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/>
              <a:t>사업의 경제적 타당성 분석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/>
              <a:t>사업의 재원 조달방안 수립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BA894991-9DF2-461A-B20F-D6079943E029}"/>
              </a:ext>
            </a:extLst>
          </p:cNvPr>
          <p:cNvSpPr/>
          <p:nvPr/>
        </p:nvSpPr>
        <p:spPr>
          <a:xfrm>
            <a:off x="4734596" y="1124744"/>
            <a:ext cx="4301900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/>
              <a:t>법규 및 인허가 규정 조사</a:t>
            </a:r>
            <a:endParaRPr lang="ko-KR" altLang="en-US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500" dirty="0"/>
              <a:t>팔라우 정부의 신재생에너지 지원정책 파악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500" dirty="0"/>
              <a:t>신재생에너지 사업관련 인허가 및 환경영향평가 규정 파악</a:t>
            </a:r>
            <a:endParaRPr lang="en-US" altLang="ko-KR" sz="1500" dirty="0"/>
          </a:p>
          <a:p>
            <a:endParaRPr lang="en-US" altLang="ko-KR" sz="1600" dirty="0"/>
          </a:p>
          <a:p>
            <a:endParaRPr lang="en-US" altLang="ko-K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600" dirty="0"/>
          </a:p>
          <a:p>
            <a:r>
              <a:rPr lang="ko-KR" altLang="en-US" b="1" dirty="0"/>
              <a:t>온실가스 </a:t>
            </a:r>
            <a:r>
              <a:rPr lang="ko-KR" altLang="en-US" b="1" dirty="0" err="1"/>
              <a:t>저감량</a:t>
            </a:r>
            <a:r>
              <a:rPr lang="ko-KR" altLang="en-US" b="1" dirty="0"/>
              <a:t> 예측</a:t>
            </a:r>
            <a:endParaRPr lang="en-US" altLang="ko-KR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500" dirty="0">
                <a:latin typeface="+mn-ea"/>
              </a:rPr>
              <a:t>시뮬레이션을 통한 신재생에너지원 발전량 및 </a:t>
            </a:r>
            <a:r>
              <a:rPr lang="en-US" altLang="ko-KR" sz="1500" dirty="0">
                <a:latin typeface="+mn-ea"/>
              </a:rPr>
              <a:t>CO2 </a:t>
            </a:r>
            <a:r>
              <a:rPr lang="ko-KR" altLang="en-US" sz="1500" dirty="0">
                <a:latin typeface="+mn-ea"/>
              </a:rPr>
              <a:t>감소량 예측</a:t>
            </a:r>
            <a:endParaRPr lang="ko-KR" altLang="en-US" sz="1500" dirty="0">
              <a:effectLst/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93928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 txBox="1">
            <a:spLocks/>
          </p:cNvSpPr>
          <p:nvPr/>
        </p:nvSpPr>
        <p:spPr>
          <a:xfrm>
            <a:off x="0" y="2960948"/>
            <a:ext cx="9144000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b="1" dirty="0">
                <a:solidFill>
                  <a:schemeClr val="tx1"/>
                </a:solidFill>
                <a:latin typeface="+mn-ea"/>
              </a:rPr>
              <a:t>2.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타당성조사 활동 내용</a:t>
            </a:r>
          </a:p>
          <a:p>
            <a:pPr marL="457200" indent="-457200">
              <a:buAutoNum type="arabicPeriod"/>
            </a:pPr>
            <a:endParaRPr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52642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8000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/>
              <a:t>현장조사 출장 내용  </a:t>
            </a:r>
            <a:endParaRPr lang="en-US" altLang="ko-KR" b="1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EA85E22-82A6-4DB3-ADCB-1EB291A734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62682"/>
              </p:ext>
            </p:extLst>
          </p:nvPr>
        </p:nvGraphicFramePr>
        <p:xfrm>
          <a:off x="431767" y="1052737"/>
          <a:ext cx="8460712" cy="499702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213763">
                  <a:extLst>
                    <a:ext uri="{9D8B030D-6E8A-4147-A177-3AD203B41FA5}">
                      <a16:colId xmlns:a16="http://schemas.microsoft.com/office/drawing/2014/main" val="3349426443"/>
                    </a:ext>
                  </a:extLst>
                </a:gridCol>
                <a:gridCol w="1030056">
                  <a:extLst>
                    <a:ext uri="{9D8B030D-6E8A-4147-A177-3AD203B41FA5}">
                      <a16:colId xmlns:a16="http://schemas.microsoft.com/office/drawing/2014/main" val="2959994817"/>
                    </a:ext>
                  </a:extLst>
                </a:gridCol>
                <a:gridCol w="1618660">
                  <a:extLst>
                    <a:ext uri="{9D8B030D-6E8A-4147-A177-3AD203B41FA5}">
                      <a16:colId xmlns:a16="http://schemas.microsoft.com/office/drawing/2014/main" val="425210352"/>
                    </a:ext>
                  </a:extLst>
                </a:gridCol>
                <a:gridCol w="4598233">
                  <a:extLst>
                    <a:ext uri="{9D8B030D-6E8A-4147-A177-3AD203B41FA5}">
                      <a16:colId xmlns:a16="http://schemas.microsoft.com/office/drawing/2014/main" val="3497721822"/>
                    </a:ext>
                  </a:extLst>
                </a:gridCol>
              </a:tblGrid>
              <a:tr h="464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구분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출장 지역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참가기관 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내용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5469304"/>
                  </a:ext>
                </a:extLst>
              </a:tr>
              <a:tr h="71162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차 출장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(18.7.21-27)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팔라우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</a:t>
                      </a:r>
                    </a:p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펠렐리우 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한국 에너지 공단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</a:t>
                      </a:r>
                    </a:p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원에너지 아일랜드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애니게이트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팔라우 정부 관계자 미팅 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펠렐리우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차 방문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현지 일반사항 조사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0993243"/>
                  </a:ext>
                </a:extLst>
              </a:tr>
              <a:tr h="81542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차 출장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(18.11.20-26)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피지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원에너지 아일랜드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남태평양 지역 재생에너지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 &amp; 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에너지 효율센터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(PECREEE)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초청 운영위원회 참석 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AutoNum type="arabicPeriod"/>
                      </a:pP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 남태평양 지역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Mini-grid 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확산 방안 논의 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marL="228600" indent="-228600" latinLnBrk="1">
                        <a:buAutoNum type="arabicPeriod"/>
                      </a:pP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 남태평양 지역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Mini-grid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에 적합한  사업 모델 논의 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5964298"/>
                  </a:ext>
                </a:extLst>
              </a:tr>
              <a:tr h="453013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차 출장 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(18.11.24~12.1)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팔라우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</a:p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펠렐리우 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원에너지 아일랜드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애니게이트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국민대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펠렐리우 </a:t>
                      </a:r>
                      <a:r>
                        <a:rPr lang="ko-KR" altLang="en-US" sz="1200" dirty="0" err="1">
                          <a:solidFill>
                            <a:schemeClr val="tx1"/>
                          </a:solidFill>
                        </a:rPr>
                        <a:t>미니그리드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 기술 설계를 위한 상세 조사 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현지 기술자 미팅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0784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차 출장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87330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(19.1.20~26)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팔라우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한국 에너지공단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</a:p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원에너지 아일랜드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애니게이트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국민대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펠렐리우 </a:t>
                      </a:r>
                      <a:r>
                        <a:rPr lang="ko-KR" altLang="en-US" sz="1200" dirty="0" err="1">
                          <a:solidFill>
                            <a:schemeClr val="tx1"/>
                          </a:solidFill>
                        </a:rPr>
                        <a:t>미니그리드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 기술 설계 공유 및 검토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펠렐리우 모델의 확산 사업 논의 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MoU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체결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한국 에너지공단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-Palau Energy Administration / </a:t>
                      </a:r>
                    </a:p>
                    <a:p>
                      <a:pPr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            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원에너지 아일랜드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-Palau Public Utilities Corporation)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327636"/>
                  </a:ext>
                </a:extLst>
              </a:tr>
              <a:tr h="711621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5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차 출장 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(19.2.17~22)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팔라우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원에너지 아일랜드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팔라우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Main IPP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사업 대상 부지 조사  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팔라우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Main IPP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 사업 설명회 참석 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현지 건설업체 미팅 및 하도급 계약 관련 협의 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8278583"/>
                  </a:ext>
                </a:extLst>
              </a:tr>
              <a:tr h="99662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6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차 출장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87330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(19.3.24~30)</a:t>
                      </a:r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endParaRPr lang="ko-KR" alt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팔라우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원에너지 아일랜드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팔라우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Main IPP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사업 부지 지적도 획득 및 현지 변호사와 세부 역무 합의 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latinLnBrk="1"/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타당성조사 보고서 최종 공유 및 검토 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87330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현지 환경영향평가 사례 조사 </a:t>
                      </a:r>
                      <a:endParaRPr lang="en-US" altLang="ko-KR" sz="12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873301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현지 국제 운송업체 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</a:rPr>
                        <a:t>Eurasia Corp 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</a:rPr>
                        <a:t>미팅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20607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6011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8000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/>
              <a:t>현지 출장 사진</a:t>
            </a:r>
            <a:endParaRPr lang="en-US" altLang="ko-KR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441EF4-25DC-4209-9E25-F9F08D4FCE08}"/>
              </a:ext>
            </a:extLst>
          </p:cNvPr>
          <p:cNvSpPr txBox="1"/>
          <p:nvPr/>
        </p:nvSpPr>
        <p:spPr>
          <a:xfrm>
            <a:off x="2123728" y="4221088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 출장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펠렐리우 현장방문 조사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C6AFA18-D213-4CCF-90DC-29D62D9D2D4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0" y="1279556"/>
            <a:ext cx="3683777" cy="2317969"/>
          </a:xfrm>
          <a:prstGeom prst="rect">
            <a:avLst/>
          </a:prstGeom>
        </p:spPr>
      </p:pic>
      <p:pic>
        <p:nvPicPr>
          <p:cNvPr id="14" name="Picture 2">
            <a:extLst>
              <a:ext uri="{FF2B5EF4-FFF2-40B4-BE49-F238E27FC236}">
                <a16:creationId xmlns:a16="http://schemas.microsoft.com/office/drawing/2014/main" id="{D5BD6B39-D09C-48B2-BC42-54290CA776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279556"/>
            <a:ext cx="4168007" cy="2344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57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8000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/>
              <a:t>현지 출장 사진</a:t>
            </a:r>
            <a:endParaRPr lang="en-US" altLang="ko-KR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441EF4-25DC-4209-9E25-F9F08D4FCE08}"/>
              </a:ext>
            </a:extLst>
          </p:cNvPr>
          <p:cNvSpPr txBox="1"/>
          <p:nvPr/>
        </p:nvSpPr>
        <p:spPr>
          <a:xfrm>
            <a:off x="1043608" y="4277236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 출장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PCREEE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주최 남태평양도서국가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미니그리드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워크샵 참석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E9CDA493-15E8-4B64-B172-061F04AE783D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40768"/>
            <a:ext cx="4063666" cy="25662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6FF76758-6E5A-4533-B36B-B3A3766EA03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70" y="1356327"/>
            <a:ext cx="4237413" cy="2550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934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8000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/>
              <a:t>현지 출장 사진</a:t>
            </a:r>
            <a:endParaRPr lang="en-US" altLang="ko-KR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C9FA19-59AE-4804-AD93-404AE7FA318A}"/>
              </a:ext>
            </a:extLst>
          </p:cNvPr>
          <p:cNvSpPr txBox="1"/>
          <p:nvPr/>
        </p:nvSpPr>
        <p:spPr>
          <a:xfrm>
            <a:off x="2537647" y="5140260"/>
            <a:ext cx="4068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latin typeface="+mn-ea"/>
              </a:rPr>
              <a:t>3</a:t>
            </a:r>
            <a:r>
              <a:rPr lang="ko-KR" altLang="en-US" dirty="0">
                <a:latin typeface="+mn-ea"/>
              </a:rPr>
              <a:t>차 출장</a:t>
            </a:r>
            <a:r>
              <a:rPr lang="en-US" altLang="ko-KR" dirty="0">
                <a:latin typeface="+mn-ea"/>
              </a:rPr>
              <a:t>: </a:t>
            </a:r>
            <a:r>
              <a:rPr lang="ko-KR" altLang="en-US" dirty="0">
                <a:latin typeface="+mn-ea"/>
              </a:rPr>
              <a:t>펠렐리우 기술설계 세미나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359E572-7B06-4EBF-A955-D3A35A7E10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658" y="1304289"/>
            <a:ext cx="4722684" cy="3148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62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8000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en-US" altLang="ko-KR" b="1" dirty="0"/>
              <a:t>MoU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873EEB3-D63E-48D7-A398-DEFABDEB60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2221" y="1484784"/>
            <a:ext cx="3209336" cy="413552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21CE72F-F201-4A40-8929-58A25B1A4F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753" y="1663952"/>
            <a:ext cx="3093121" cy="437526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E2E015B-471F-4BBB-A511-996A824233FB}"/>
              </a:ext>
            </a:extLst>
          </p:cNvPr>
          <p:cNvSpPr txBox="1"/>
          <p:nvPr/>
        </p:nvSpPr>
        <p:spPr>
          <a:xfrm>
            <a:off x="399535" y="5769535"/>
            <a:ext cx="44242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latin typeface="-윤고딕340" pitchFamily="18" charset="-127"/>
                <a:ea typeface="-윤고딕340" pitchFamily="18" charset="-127"/>
              </a:rPr>
              <a:t>에너지공단</a:t>
            </a:r>
            <a:r>
              <a:rPr lang="en-US" altLang="ko-KR" sz="1600" dirty="0">
                <a:latin typeface="-윤고딕340" pitchFamily="18" charset="-127"/>
                <a:ea typeface="-윤고딕340" pitchFamily="18" charset="-127"/>
              </a:rPr>
              <a:t>-Palau Energy Administration  </a:t>
            </a:r>
            <a:endParaRPr lang="ko-KR" altLang="en-US" sz="1600" dirty="0"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5C75D8-CE42-40F5-8BE4-C365D16E6F0E}"/>
              </a:ext>
            </a:extLst>
          </p:cNvPr>
          <p:cNvSpPr txBox="1"/>
          <p:nvPr/>
        </p:nvSpPr>
        <p:spPr>
          <a:xfrm>
            <a:off x="5123745" y="5769535"/>
            <a:ext cx="29278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latin typeface="-윤고딕340" pitchFamily="18" charset="-127"/>
                <a:ea typeface="-윤고딕340" pitchFamily="18" charset="-127"/>
              </a:rPr>
              <a:t>원에너지 아일랜드</a:t>
            </a:r>
            <a:r>
              <a:rPr lang="en-US" altLang="ko-KR" sz="1600" dirty="0">
                <a:latin typeface="-윤고딕340" pitchFamily="18" charset="-127"/>
                <a:ea typeface="-윤고딕340" pitchFamily="18" charset="-127"/>
              </a:rPr>
              <a:t>-PPUC </a:t>
            </a:r>
            <a:endParaRPr lang="ko-KR" altLang="en-US" sz="1600" dirty="0"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26183A-FB84-46B2-A9B7-89F0F11FED45}"/>
              </a:ext>
            </a:extLst>
          </p:cNvPr>
          <p:cNvSpPr txBox="1"/>
          <p:nvPr/>
        </p:nvSpPr>
        <p:spPr>
          <a:xfrm>
            <a:off x="468000" y="919188"/>
            <a:ext cx="7414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latin typeface="-윤고딕340" pitchFamily="18" charset="-127"/>
                <a:ea typeface="-윤고딕340" pitchFamily="18" charset="-127"/>
              </a:rPr>
              <a:t>주요내용</a:t>
            </a:r>
            <a:r>
              <a:rPr lang="en-US" altLang="ko-KR" sz="1600" dirty="0">
                <a:latin typeface="-윤고딕340" pitchFamily="18" charset="-127"/>
                <a:ea typeface="-윤고딕340" pitchFamily="18" charset="-127"/>
              </a:rPr>
              <a:t>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>
                <a:latin typeface="-윤고딕340" pitchFamily="18" charset="-127"/>
                <a:ea typeface="-윤고딕340" pitchFamily="18" charset="-127"/>
              </a:rPr>
              <a:t>펠렐리우 </a:t>
            </a:r>
            <a:r>
              <a:rPr lang="ko-KR" altLang="en-US" sz="1600" dirty="0" err="1">
                <a:latin typeface="-윤고딕340" pitchFamily="18" charset="-127"/>
                <a:ea typeface="-윤고딕340" pitchFamily="18" charset="-127"/>
              </a:rPr>
              <a:t>미니그리드</a:t>
            </a:r>
            <a:r>
              <a:rPr lang="ko-KR" altLang="en-US" sz="1600" dirty="0">
                <a:latin typeface="-윤고딕340" pitchFamily="18" charset="-127"/>
                <a:ea typeface="-윤고딕340" pitchFamily="18" charset="-127"/>
              </a:rPr>
              <a:t> 사업화 협력 </a:t>
            </a:r>
            <a:r>
              <a:rPr lang="en-US" altLang="ko-KR" sz="1600" dirty="0">
                <a:latin typeface="-윤고딕340" pitchFamily="18" charset="-127"/>
                <a:ea typeface="-윤고딕340" pitchFamily="18" charset="-127"/>
              </a:rPr>
              <a:t>/ </a:t>
            </a:r>
            <a:r>
              <a:rPr lang="ko-KR" altLang="en-US" sz="1600" dirty="0">
                <a:latin typeface="-윤고딕340" pitchFamily="18" charset="-127"/>
                <a:ea typeface="-윤고딕340" pitchFamily="18" charset="-127"/>
              </a:rPr>
              <a:t>팔라우 에너지전환 사업 협력</a:t>
            </a:r>
            <a:r>
              <a:rPr lang="en-US" altLang="ko-KR" sz="1600" dirty="0">
                <a:latin typeface="-윤고딕340" pitchFamily="18" charset="-127"/>
                <a:ea typeface="-윤고딕340" pitchFamily="18" charset="-127"/>
              </a:rPr>
              <a:t>  </a:t>
            </a:r>
            <a:endParaRPr lang="ko-KR" altLang="en-US" sz="1600" dirty="0">
              <a:latin typeface="-윤고딕340" pitchFamily="18" charset="-127"/>
              <a:ea typeface="-윤고딕34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425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부제목 2"/>
          <p:cNvSpPr txBox="1">
            <a:spLocks/>
          </p:cNvSpPr>
          <p:nvPr/>
        </p:nvSpPr>
        <p:spPr>
          <a:xfrm>
            <a:off x="0" y="2924944"/>
            <a:ext cx="9144000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b="1" dirty="0">
                <a:solidFill>
                  <a:schemeClr val="tx1"/>
                </a:solidFill>
                <a:latin typeface="+mn-ea"/>
              </a:rPr>
              <a:t>3.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현지 에너지 환경 조사</a:t>
            </a:r>
            <a:endParaRPr lang="en-US" altLang="ko-KR" sz="2400" dirty="0">
              <a:solidFill>
                <a:schemeClr val="tx1"/>
              </a:solidFill>
            </a:endParaRPr>
          </a:p>
          <a:p>
            <a:endParaRPr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33845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8000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/>
              <a:t>팔라우 사회</a:t>
            </a:r>
            <a:r>
              <a:rPr lang="en-US" altLang="ko-KR" b="1" dirty="0"/>
              <a:t>/</a:t>
            </a:r>
            <a:r>
              <a:rPr lang="ko-KR" altLang="en-US" b="1" dirty="0"/>
              <a:t>경제환경 요약</a:t>
            </a:r>
            <a:endParaRPr lang="en-US" altLang="ko-KR" b="1" dirty="0"/>
          </a:p>
        </p:txBody>
      </p: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4AF3B773-2C60-4B4B-A823-34B9CF286E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585724"/>
              </p:ext>
            </p:extLst>
          </p:nvPr>
        </p:nvGraphicFramePr>
        <p:xfrm>
          <a:off x="468000" y="980728"/>
          <a:ext cx="8208456" cy="505006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357953">
                  <a:extLst>
                    <a:ext uri="{9D8B030D-6E8A-4147-A177-3AD203B41FA5}">
                      <a16:colId xmlns:a16="http://schemas.microsoft.com/office/drawing/2014/main" val="1368577287"/>
                    </a:ext>
                  </a:extLst>
                </a:gridCol>
                <a:gridCol w="6850503">
                  <a:extLst>
                    <a:ext uri="{9D8B030D-6E8A-4147-A177-3AD203B41FA5}">
                      <a16:colId xmlns:a16="http://schemas.microsoft.com/office/drawing/2014/main" val="3923115871"/>
                    </a:ext>
                  </a:extLst>
                </a:gridCol>
              </a:tblGrid>
              <a:tr h="60019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1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구분 </a:t>
                      </a:r>
                      <a:endParaRPr sz="1600" b="1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ko-KR" altLang="en-US" sz="1600" b="1" i="0" u="none" strike="noStrike" cap="none" dirty="0">
                          <a:solidFill>
                            <a:sysClr val="windowText" lastClr="000000"/>
                          </a:solidFill>
                          <a:effectLst/>
                          <a:latin typeface="+mn-ea"/>
                          <a:ea typeface="+mn-ea"/>
                          <a:cs typeface="Arial"/>
                          <a:sym typeface="Arial"/>
                        </a:rPr>
                        <a:t>내용 </a:t>
                      </a:r>
                      <a:endParaRPr lang="en-US" altLang="ko-KR" sz="1600" b="1" i="0" u="none" strike="noStrike" cap="none" dirty="0">
                        <a:solidFill>
                          <a:sysClr val="windowText" lastClr="000000"/>
                        </a:solidFill>
                        <a:effectLst/>
                        <a:latin typeface="+mn-ea"/>
                        <a:ea typeface="+mn-ea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4749679"/>
                  </a:ext>
                </a:extLst>
              </a:tr>
              <a:tr h="60019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GDP </a:t>
                      </a:r>
                      <a:endParaRPr sz="16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ko-KR" altLang="en-US" sz="1600" b="0" i="0" u="none" strike="noStrike" cap="none" dirty="0">
                          <a:solidFill>
                            <a:sysClr val="windowText" lastClr="000000"/>
                          </a:solidFill>
                          <a:effectLst/>
                          <a:latin typeface="+mn-ea"/>
                          <a:ea typeface="+mn-ea"/>
                          <a:cs typeface="Arial"/>
                          <a:sym typeface="Arial"/>
                        </a:rPr>
                        <a:t>총 </a:t>
                      </a:r>
                      <a:r>
                        <a:rPr lang="en-US" altLang="ko-KR" sz="1600" b="0" i="0" u="none" strike="noStrike" cap="none" dirty="0">
                          <a:solidFill>
                            <a:sysClr val="windowText" lastClr="000000"/>
                          </a:solidFill>
                          <a:effectLst/>
                          <a:latin typeface="+mn-ea"/>
                          <a:ea typeface="+mn-ea"/>
                          <a:cs typeface="Arial"/>
                          <a:sym typeface="Arial"/>
                        </a:rPr>
                        <a:t>GDP: </a:t>
                      </a:r>
                      <a:r>
                        <a:rPr lang="ko-KR" altLang="en-US" sz="1600" b="0" i="0" u="none" strike="noStrike" cap="none" dirty="0">
                          <a:solidFill>
                            <a:sysClr val="windowText" lastClr="000000"/>
                          </a:solidFill>
                          <a:effectLst/>
                          <a:latin typeface="+mn-ea"/>
                          <a:ea typeface="+mn-ea"/>
                          <a:cs typeface="Arial"/>
                          <a:sym typeface="Arial"/>
                        </a:rPr>
                        <a:t> </a:t>
                      </a:r>
                      <a:r>
                        <a:rPr lang="en-US" altLang="ko-KR" sz="1600" b="0" i="0" u="none" strike="noStrike" cap="none" dirty="0">
                          <a:solidFill>
                            <a:sysClr val="windowText" lastClr="000000"/>
                          </a:solidFill>
                          <a:effectLst/>
                          <a:latin typeface="+mn-ea"/>
                          <a:ea typeface="+mn-ea"/>
                          <a:cs typeface="Arial"/>
                          <a:sym typeface="Arial"/>
                        </a:rPr>
                        <a:t>$264 million (2017)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ko-KR" altLang="en-US" sz="1600" b="0" i="0" u="none" strike="noStrike" cap="none" dirty="0">
                          <a:solidFill>
                            <a:sysClr val="windowText" lastClr="000000"/>
                          </a:solidFill>
                          <a:effectLst/>
                          <a:latin typeface="+mn-ea"/>
                          <a:ea typeface="+mn-ea"/>
                          <a:cs typeface="Arial"/>
                          <a:sym typeface="Arial"/>
                        </a:rPr>
                        <a:t>인당  </a:t>
                      </a:r>
                      <a:r>
                        <a:rPr lang="en-US" altLang="ko-KR" sz="1600" b="0" i="0" u="none" strike="noStrike" cap="none" dirty="0">
                          <a:solidFill>
                            <a:sysClr val="windowText" lastClr="000000"/>
                          </a:solidFill>
                          <a:effectLst/>
                          <a:latin typeface="+mn-ea"/>
                          <a:ea typeface="+mn-ea"/>
                          <a:cs typeface="Arial"/>
                          <a:sym typeface="Arial"/>
                        </a:rPr>
                        <a:t>GDP : USD 13,000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8525568"/>
                  </a:ext>
                </a:extLst>
              </a:tr>
              <a:tr h="397076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인구  </a:t>
                      </a:r>
                      <a:endParaRPr sz="16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17,661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명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(15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년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Census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기준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,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외국인 근로자 포함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21,000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명 추정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)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34776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산업구조</a:t>
                      </a:r>
                      <a:endParaRPr sz="16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ko-KR" altLang="en-US" sz="1600" b="0" i="0" u="none" strike="noStrike" cap="none" dirty="0">
                          <a:solidFill>
                            <a:sysClr val="windowText" lastClr="000000"/>
                          </a:solidFill>
                          <a:effectLst/>
                          <a:latin typeface="+mn-ea"/>
                          <a:ea typeface="+mn-ea"/>
                          <a:cs typeface="Arial"/>
                          <a:sym typeface="Arial"/>
                        </a:rPr>
                        <a:t>농업</a:t>
                      </a:r>
                      <a:r>
                        <a:rPr lang="en-US" altLang="ko-KR" sz="1600" b="0" i="0" u="none" strike="noStrike" cap="none" dirty="0">
                          <a:solidFill>
                            <a:sysClr val="windowText" lastClr="000000"/>
                          </a:solidFill>
                          <a:effectLst/>
                          <a:latin typeface="+mn-ea"/>
                          <a:ea typeface="+mn-ea"/>
                          <a:cs typeface="Arial"/>
                          <a:sym typeface="Arial"/>
                        </a:rPr>
                        <a:t>(agriculture): 3% (201)</a:t>
                      </a:r>
                      <a:endParaRPr lang="ko-KR" altLang="ko-KR" sz="1600" b="0" i="0" u="none" strike="noStrike" cap="none" dirty="0">
                        <a:solidFill>
                          <a:sysClr val="windowText" lastClr="000000"/>
                        </a:solidFill>
                        <a:effectLst/>
                        <a:latin typeface="+mn-ea"/>
                        <a:ea typeface="+mn-ea"/>
                        <a:cs typeface="Arial"/>
                        <a:sym typeface="Arial"/>
                      </a:endParaRPr>
                    </a:p>
                    <a:p>
                      <a:pPr fontAlgn="ctr"/>
                      <a:r>
                        <a:rPr lang="ko-KR" altLang="en-US" sz="1600" b="0" i="0" u="none" strike="noStrike" cap="none" dirty="0">
                          <a:solidFill>
                            <a:sysClr val="windowText" lastClr="000000"/>
                          </a:solidFill>
                          <a:effectLst/>
                          <a:latin typeface="+mn-ea"/>
                          <a:ea typeface="+mn-ea"/>
                          <a:cs typeface="Arial"/>
                          <a:sym typeface="Arial"/>
                        </a:rPr>
                        <a:t>제조업</a:t>
                      </a:r>
                      <a:r>
                        <a:rPr lang="en-US" altLang="ko-KR" sz="1600" b="0" i="0" u="none" strike="noStrike" cap="none" dirty="0">
                          <a:solidFill>
                            <a:sysClr val="windowText" lastClr="000000"/>
                          </a:solidFill>
                          <a:effectLst/>
                          <a:latin typeface="+mn-ea"/>
                          <a:ea typeface="+mn-ea"/>
                          <a:cs typeface="Arial"/>
                          <a:sym typeface="Arial"/>
                        </a:rPr>
                        <a:t>(industry): 19% (2016) </a:t>
                      </a:r>
                    </a:p>
                    <a:p>
                      <a:pPr fontAlgn="ctr"/>
                      <a:r>
                        <a:rPr lang="ko-KR" altLang="en-US" sz="1600" b="0" i="0" u="none" strike="noStrike" cap="none" dirty="0">
                          <a:solidFill>
                            <a:sysClr val="windowText" lastClr="000000"/>
                          </a:solidFill>
                          <a:effectLst/>
                          <a:latin typeface="+mn-ea"/>
                          <a:ea typeface="+mn-ea"/>
                          <a:cs typeface="Arial"/>
                          <a:sym typeface="Arial"/>
                        </a:rPr>
                        <a:t>서비스업</a:t>
                      </a:r>
                      <a:r>
                        <a:rPr lang="en-US" altLang="ko-KR" sz="1600" b="0" i="0" u="none" strike="noStrike" cap="none" dirty="0">
                          <a:solidFill>
                            <a:sysClr val="windowText" lastClr="000000"/>
                          </a:solidFill>
                          <a:effectLst/>
                          <a:latin typeface="+mn-ea"/>
                          <a:ea typeface="+mn-ea"/>
                          <a:cs typeface="Arial"/>
                          <a:sym typeface="Arial"/>
                        </a:rPr>
                        <a:t>(services): 78% ( 2016</a:t>
                      </a:r>
                      <a:r>
                        <a:rPr lang="ko-KR" altLang="en-US" sz="1600" b="0" i="0" u="none" strike="noStrike" cap="none" dirty="0">
                          <a:solidFill>
                            <a:sysClr val="windowText" lastClr="000000"/>
                          </a:solidFill>
                          <a:effectLst/>
                          <a:latin typeface="+mn-ea"/>
                          <a:ea typeface="+mn-ea"/>
                          <a:cs typeface="Arial"/>
                          <a:sym typeface="Arial"/>
                        </a:rPr>
                        <a:t> </a:t>
                      </a:r>
                      <a:r>
                        <a:rPr lang="en-US" altLang="ko-KR" sz="1600" b="0" i="0" u="none" strike="noStrike" cap="none" dirty="0">
                          <a:solidFill>
                            <a:sysClr val="windowText" lastClr="000000"/>
                          </a:solidFill>
                          <a:effectLst/>
                          <a:latin typeface="+mn-ea"/>
                          <a:ea typeface="+mn-ea"/>
                          <a:cs typeface="Arial"/>
                          <a:sym typeface="Arial"/>
                        </a:rPr>
                        <a:t>)</a:t>
                      </a:r>
                    </a:p>
                    <a:p>
                      <a:pPr fontAlgn="ctr"/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* 서비스업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78%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중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42.3%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는 관광업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,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나머지는 정부고용 추정</a:t>
                      </a:r>
                      <a:endParaRPr lang="en-US" altLang="ko-KR" sz="1600" b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2329926"/>
                  </a:ext>
                </a:extLst>
              </a:tr>
              <a:tr h="375109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기준 통화 </a:t>
                      </a:r>
                      <a:endParaRPr sz="16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 US dollars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3310606"/>
                  </a:ext>
                </a:extLst>
              </a:tr>
              <a:tr h="423539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신용등급 </a:t>
                      </a:r>
                      <a:endParaRPr sz="16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없음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(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소국이고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,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국제거래가 많지 않음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)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 </a:t>
                      </a:r>
                      <a:endParaRPr lang="en-US" altLang="ko-KR" sz="1600" b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9127037"/>
                  </a:ext>
                </a:extLst>
              </a:tr>
              <a:tr h="82527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정치체제 </a:t>
                      </a:r>
                      <a:endParaRPr sz="16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대통령제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(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현 대통령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: Tommy E </a:t>
                      </a:r>
                      <a:r>
                        <a:rPr lang="en-US" altLang="ko-KR" sz="1600" b="0" dirty="0" err="1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Rememgesau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 Jr, 4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선 대통령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)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양원제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(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상원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/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하원 각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13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명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,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정당없음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)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*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1990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년 이후로는 평화적인 정권교체가 이루어지고 있음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. 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9628446"/>
                  </a:ext>
                </a:extLst>
              </a:tr>
              <a:tr h="397076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종교</a:t>
                      </a:r>
                      <a:endParaRPr sz="16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카톨릭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(45.3%),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개신교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(34.9%),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이슬람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(3%),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국교 없음</a:t>
                      </a:r>
                      <a:endParaRPr lang="en-US" altLang="ko-KR" sz="1600" b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7349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104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8000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/>
              <a:t>팔라우 에너지 정책</a:t>
            </a:r>
            <a:endParaRPr lang="en-US" altLang="ko-KR" b="1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9BE6129-EFCB-440A-AEA4-0B83475492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8090710"/>
              </p:ext>
            </p:extLst>
          </p:nvPr>
        </p:nvGraphicFramePr>
        <p:xfrm>
          <a:off x="483740" y="908720"/>
          <a:ext cx="8336731" cy="5225611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119221">
                  <a:extLst>
                    <a:ext uri="{9D8B030D-6E8A-4147-A177-3AD203B41FA5}">
                      <a16:colId xmlns:a16="http://schemas.microsoft.com/office/drawing/2014/main" val="1368577287"/>
                    </a:ext>
                  </a:extLst>
                </a:gridCol>
                <a:gridCol w="829517">
                  <a:extLst>
                    <a:ext uri="{9D8B030D-6E8A-4147-A177-3AD203B41FA5}">
                      <a16:colId xmlns:a16="http://schemas.microsoft.com/office/drawing/2014/main" val="3923115871"/>
                    </a:ext>
                  </a:extLst>
                </a:gridCol>
                <a:gridCol w="5387993">
                  <a:extLst>
                    <a:ext uri="{9D8B030D-6E8A-4147-A177-3AD203B41FA5}">
                      <a16:colId xmlns:a16="http://schemas.microsoft.com/office/drawing/2014/main" val="2859179137"/>
                    </a:ext>
                  </a:extLst>
                </a:gridCol>
              </a:tblGrid>
              <a:tr h="483839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구분</a:t>
                      </a:r>
                      <a:endParaRPr sz="1600" b="1" dirty="0">
                        <a:solidFill>
                          <a:schemeClr val="tx1"/>
                        </a:solidFill>
                        <a:latin typeface="+mn-lt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년도</a:t>
                      </a:r>
                      <a:endParaRPr lang="en-US" altLang="ko-KR" sz="1600" b="1" dirty="0">
                        <a:solidFill>
                          <a:schemeClr val="tx1"/>
                        </a:solidFill>
                        <a:latin typeface="+mn-lt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내용</a:t>
                      </a:r>
                      <a:endParaRPr lang="en-US" altLang="ko-KR" sz="1600" b="1" dirty="0">
                        <a:solidFill>
                          <a:schemeClr val="tx1"/>
                        </a:solidFill>
                        <a:latin typeface="+mn-lt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8525568"/>
                  </a:ext>
                </a:extLst>
              </a:tr>
              <a:tr h="774161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Net Metering Act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 </a:t>
                      </a:r>
                      <a:endParaRPr sz="1600" dirty="0">
                        <a:solidFill>
                          <a:schemeClr val="tx1"/>
                        </a:solidFill>
                        <a:latin typeface="+mn-lt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2009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5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소규모 태양광에 한해 상계</a:t>
                      </a:r>
                      <a:r>
                        <a:rPr lang="en-US" altLang="ko-KR" sz="15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(Off- Set) </a:t>
                      </a:r>
                      <a:r>
                        <a:rPr lang="ko-KR" altLang="en-US" sz="15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형식으로</a:t>
                      </a:r>
                      <a:r>
                        <a:rPr lang="en-US" altLang="ko-KR" sz="15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   </a:t>
                      </a:r>
                      <a:r>
                        <a:rPr lang="ko-KR" altLang="en-US" sz="15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전력구매 </a:t>
                      </a:r>
                      <a:endParaRPr lang="en-US" altLang="ko-KR" sz="1500" b="0" dirty="0">
                        <a:solidFill>
                          <a:schemeClr val="tx1"/>
                        </a:solidFill>
                        <a:latin typeface="+mn-lt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3477681"/>
                  </a:ext>
                </a:extLst>
              </a:tr>
              <a:tr h="774161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Palau Energy Policy </a:t>
                      </a:r>
                      <a:endParaRPr sz="1600" dirty="0">
                        <a:solidFill>
                          <a:schemeClr val="tx1"/>
                        </a:solidFill>
                        <a:latin typeface="+mn-lt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2010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10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년마다 갱신되는 팔라우 국가에너지 정책 </a:t>
                      </a:r>
                      <a:endParaRPr lang="en-US" altLang="ko-KR" sz="1600" b="0" dirty="0">
                        <a:solidFill>
                          <a:schemeClr val="tx1"/>
                        </a:solidFill>
                        <a:latin typeface="+mn-lt"/>
                        <a:ea typeface="Lato"/>
                        <a:cs typeface="Lato"/>
                        <a:sym typeface="Lato"/>
                      </a:endParaRPr>
                    </a:p>
                    <a:p>
                      <a:pPr fontAlgn="ctr"/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2020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년까지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20%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재생에너지 생산 목표 </a:t>
                      </a:r>
                      <a:endParaRPr lang="en-US" altLang="ko-KR" sz="1600" b="0" dirty="0">
                        <a:solidFill>
                          <a:schemeClr val="tx1"/>
                        </a:solidFill>
                        <a:latin typeface="+mn-lt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2329926"/>
                  </a:ext>
                </a:extLst>
              </a:tr>
              <a:tr h="1645128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INDC Target</a:t>
                      </a:r>
                      <a:endParaRPr sz="1600" dirty="0">
                        <a:solidFill>
                          <a:schemeClr val="tx1"/>
                        </a:solidFill>
                        <a:latin typeface="+mn-lt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2015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2015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년 파리기후협약에 일환으로 제출되는 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INDC(Intended National Determined Contribution)  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목표는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2025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년까지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45%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재생에너지 생산 목표 제출</a:t>
                      </a:r>
                      <a:endParaRPr lang="en-US" altLang="ko-KR" sz="1600" b="0" dirty="0">
                        <a:solidFill>
                          <a:schemeClr val="tx1"/>
                        </a:solidFill>
                        <a:latin typeface="+mn-lt"/>
                        <a:ea typeface="Lato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ko-KR" sz="1600" b="0" dirty="0">
                        <a:solidFill>
                          <a:schemeClr val="tx1"/>
                        </a:solidFill>
                        <a:latin typeface="+mn-lt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9127037"/>
                  </a:ext>
                </a:extLst>
              </a:tr>
              <a:tr h="774161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Palau Energy Act </a:t>
                      </a:r>
                      <a:endParaRPr sz="1600" dirty="0">
                        <a:solidFill>
                          <a:schemeClr val="tx1"/>
                        </a:solidFill>
                        <a:latin typeface="+mn-lt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2016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IPP(Independent  Power Plant)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허가절차 수립 </a:t>
                      </a:r>
                      <a:endParaRPr lang="en-US" altLang="ko-KR" sz="1600" b="0" dirty="0">
                        <a:solidFill>
                          <a:schemeClr val="tx1"/>
                        </a:solidFill>
                        <a:latin typeface="+mn-lt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9628446"/>
                  </a:ext>
                </a:extLst>
              </a:tr>
              <a:tr h="774161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Palau Energy Regulatory Act </a:t>
                      </a:r>
                      <a:endParaRPr sz="1600" dirty="0">
                        <a:solidFill>
                          <a:schemeClr val="tx1"/>
                        </a:solidFill>
                        <a:latin typeface="+mn-lt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2018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재생에너지 확산을 위한 독립된 정책기구인 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PEA(Palau Energy Administration) 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설립 </a:t>
                      </a:r>
                      <a:endParaRPr lang="en-US" altLang="ko-KR" sz="1600" b="0" dirty="0">
                        <a:solidFill>
                          <a:schemeClr val="tx1"/>
                        </a:solidFill>
                        <a:latin typeface="+mn-lt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7349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7835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8000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/>
              <a:t>팔라우 전력 산업 구조 분석</a:t>
            </a:r>
            <a:endParaRPr lang="en-US" altLang="ko-KR" b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E43DFB0-F902-4BFD-B621-DEFDEDB0DCCB}"/>
              </a:ext>
            </a:extLst>
          </p:cNvPr>
          <p:cNvSpPr/>
          <p:nvPr/>
        </p:nvSpPr>
        <p:spPr>
          <a:xfrm>
            <a:off x="459287" y="980728"/>
            <a:ext cx="828046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8288" lvl="0" indent="-268288" algn="just">
              <a:buFont typeface="Wingdings" panose="05000000000000000000" pitchFamily="2" charset="2"/>
              <a:buChar char="§"/>
            </a:pPr>
            <a:r>
              <a:rPr lang="ko-KR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팔라우 전력사업은 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PPUC(Palau Public Utility Corporation)</a:t>
            </a:r>
            <a:r>
              <a:rPr lang="ko-KR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가 독점하고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에너지 정책은 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PEA(Palau Energy Administration)</a:t>
            </a:r>
            <a:r>
              <a:rPr lang="ko-KR" altLang="en-US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가</a:t>
            </a:r>
            <a:r>
              <a:rPr lang="ko-KR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전담함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. 15</a:t>
            </a:r>
            <a:r>
              <a:rPr lang="ko-KR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년에 에너지법 개정으로 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IPP </a:t>
            </a:r>
            <a:r>
              <a:rPr lang="ko-KR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참여가 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ko-KR" altLang="ko-KR" sz="1600" kern="0" dirty="0" err="1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가능해졌음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. </a:t>
            </a:r>
            <a:endParaRPr lang="ko-KR" altLang="ko-KR" sz="1600" kern="100" dirty="0">
              <a:latin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268288" lvl="0" indent="-268288" algn="just">
              <a:buFont typeface="Wingdings" panose="05000000000000000000" pitchFamily="2" charset="2"/>
              <a:buChar char="§"/>
            </a:pPr>
            <a:endParaRPr lang="en-US" altLang="ko-KR" sz="1600" kern="0" dirty="0">
              <a:solidFill>
                <a:srgbClr val="000000"/>
              </a:solidFill>
              <a:latin typeface="맑은 고딕" panose="020B0503020000020004" pitchFamily="50" charset="-127"/>
              <a:cs typeface="굴림" panose="020B0600000101010101" pitchFamily="50" charset="-127"/>
            </a:endParaRPr>
          </a:p>
          <a:p>
            <a:pPr marL="268288" lvl="0" indent="-268288" algn="just">
              <a:buFont typeface="Wingdings" panose="05000000000000000000" pitchFamily="2" charset="2"/>
              <a:buChar char="§"/>
            </a:pPr>
            <a:r>
              <a:rPr lang="ko-KR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현재 태양광은 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ODA</a:t>
            </a:r>
            <a:r>
              <a:rPr lang="ko-KR" altLang="en-US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사업으로</a:t>
            </a:r>
            <a:r>
              <a:rPr lang="ko-KR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1MW </a:t>
            </a:r>
            <a:r>
              <a:rPr lang="ko-KR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가까이 설치되어 있지만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, </a:t>
            </a:r>
            <a:r>
              <a:rPr lang="ko-KR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상업적으로 운전하는 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IPP(Independent Power Plant)</a:t>
            </a:r>
            <a:r>
              <a:rPr lang="ko-KR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는 없음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굴림" panose="020B0600000101010101" pitchFamily="50" charset="-127"/>
              </a:rPr>
              <a:t>. </a:t>
            </a:r>
          </a:p>
          <a:p>
            <a:pPr marL="268288" lvl="0" indent="-268288" algn="just">
              <a:buFont typeface="Wingdings" panose="05000000000000000000" pitchFamily="2" charset="2"/>
              <a:buChar char="§"/>
            </a:pPr>
            <a:endParaRPr lang="en-US" altLang="ko-KR" sz="1600" kern="0" dirty="0">
              <a:solidFill>
                <a:srgbClr val="000000"/>
              </a:solidFill>
              <a:latin typeface="맑은 고딕" panose="020B0503020000020004" pitchFamily="50" charset="-127"/>
              <a:cs typeface="Times New Roman" panose="02020603050405020304" pitchFamily="18" charset="0"/>
            </a:endParaRPr>
          </a:p>
          <a:p>
            <a:pPr marL="268288" lvl="0" indent="-268288" algn="just">
              <a:buFont typeface="Wingdings" panose="05000000000000000000" pitchFamily="2" charset="2"/>
              <a:buChar char="§"/>
            </a:pPr>
            <a:r>
              <a:rPr lang="ko-KR" altLang="en-US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팔라우 전력요금은 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Energy Rate</a:t>
            </a:r>
            <a:r>
              <a:rPr lang="ko-KR" altLang="en-US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과 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Fuel Rate </a:t>
            </a:r>
            <a:r>
              <a:rPr lang="ko-KR" altLang="en-US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의 합으로 구성됨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</a:p>
          <a:p>
            <a:pPr marL="446088" lvl="1" indent="-177800" algn="just">
              <a:buFont typeface="바탕" panose="02030600000101010101" pitchFamily="18" charset="-127"/>
              <a:buChar char="•"/>
            </a:pP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Energy Rate</a:t>
            </a:r>
            <a:r>
              <a:rPr lang="ko-KR" altLang="en-US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은 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PPUC</a:t>
            </a:r>
            <a:r>
              <a:rPr lang="ko-KR" altLang="en-US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의 운영비에 대한 요금이고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용도별로 차등 부과됨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</a:p>
          <a:p>
            <a:pPr marL="446088" lvl="1" indent="-177800" algn="just">
              <a:buFont typeface="바탕" panose="02030600000101010101" pitchFamily="18" charset="-127"/>
              <a:buChar char="•"/>
            </a:pP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Fuel  Rate</a:t>
            </a:r>
            <a:r>
              <a:rPr lang="ko-KR" altLang="en-US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은 디젤발전소의 디젤 변동비에 대한 요금이고 용도에 관계 없이 부과됨</a:t>
            </a:r>
            <a:r>
              <a:rPr lang="en-US" altLang="ko-KR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. Fuel Rate</a:t>
            </a:r>
            <a:r>
              <a:rPr lang="ko-KR" altLang="en-US" sz="1600" kern="0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은 매 분기 디젤 가격 변동에 따라 변동됨</a:t>
            </a:r>
            <a:r>
              <a:rPr lang="en-US" altLang="ko-KR" kern="0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1CBB8DD-F878-4E0A-9988-7A7302C771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0494007"/>
              </p:ext>
            </p:extLst>
          </p:nvPr>
        </p:nvGraphicFramePr>
        <p:xfrm>
          <a:off x="483806" y="3873828"/>
          <a:ext cx="8192650" cy="22914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38530">
                  <a:extLst>
                    <a:ext uri="{9D8B030D-6E8A-4147-A177-3AD203B41FA5}">
                      <a16:colId xmlns:a16="http://schemas.microsoft.com/office/drawing/2014/main" val="107211250"/>
                    </a:ext>
                  </a:extLst>
                </a:gridCol>
                <a:gridCol w="1638530">
                  <a:extLst>
                    <a:ext uri="{9D8B030D-6E8A-4147-A177-3AD203B41FA5}">
                      <a16:colId xmlns:a16="http://schemas.microsoft.com/office/drawing/2014/main" val="1472536900"/>
                    </a:ext>
                  </a:extLst>
                </a:gridCol>
                <a:gridCol w="1638530">
                  <a:extLst>
                    <a:ext uri="{9D8B030D-6E8A-4147-A177-3AD203B41FA5}">
                      <a16:colId xmlns:a16="http://schemas.microsoft.com/office/drawing/2014/main" val="2047376067"/>
                    </a:ext>
                  </a:extLst>
                </a:gridCol>
                <a:gridCol w="1638530">
                  <a:extLst>
                    <a:ext uri="{9D8B030D-6E8A-4147-A177-3AD203B41FA5}">
                      <a16:colId xmlns:a16="http://schemas.microsoft.com/office/drawing/2014/main" val="967042643"/>
                    </a:ext>
                  </a:extLst>
                </a:gridCol>
                <a:gridCol w="1638530">
                  <a:extLst>
                    <a:ext uri="{9D8B030D-6E8A-4147-A177-3AD203B41FA5}">
                      <a16:colId xmlns:a16="http://schemas.microsoft.com/office/drawing/2014/main" val="2294234099"/>
                    </a:ext>
                  </a:extLst>
                </a:gridCol>
              </a:tblGrid>
              <a:tr h="32195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</a:rPr>
                        <a:t>2018.1.1 </a:t>
                      </a: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</a:rPr>
                        <a:t>기준 </a:t>
                      </a:r>
                      <a:endParaRPr lang="ko-KR" sz="12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</a:rPr>
                        <a:t>요금 구간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</a:rPr>
                        <a:t>kWh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ko-KR" sz="12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</a:rPr>
                        <a:t>Energy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</a:rPr>
                        <a:t> Rate </a:t>
                      </a:r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ko-KR" sz="12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solidFill>
                            <a:schemeClr val="tx1"/>
                          </a:solidFill>
                          <a:effectLst/>
                        </a:rPr>
                        <a:t>Fuel rate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ko-KR" sz="12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</a:rPr>
                        <a:t>전체 전기요금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</a:rPr>
                        <a:t>($/kWh)</a:t>
                      </a:r>
                      <a:endParaRPr lang="ko-KR" sz="12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4480086"/>
                  </a:ext>
                </a:extLst>
              </a:tr>
              <a:tr h="321958"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</a:rPr>
                        <a:t>주택용 </a:t>
                      </a:r>
                      <a:endParaRPr lang="ko-KR" sz="12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0-150</a:t>
                      </a:r>
                      <a:endParaRPr lang="ko-KR" sz="1200" kern="100" dirty="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0.02</a:t>
                      </a:r>
                      <a:endParaRPr lang="ko-KR" sz="1200" kern="100" dirty="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0.177</a:t>
                      </a:r>
                      <a:endParaRPr lang="ko-KR" sz="1200" kern="10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0.197</a:t>
                      </a:r>
                      <a:endParaRPr lang="ko-KR" sz="1200" kern="100" dirty="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703066"/>
                  </a:ext>
                </a:extLst>
              </a:tr>
              <a:tr h="3239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151-500</a:t>
                      </a:r>
                      <a:endParaRPr lang="ko-KR" sz="1200" kern="100" dirty="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0.094</a:t>
                      </a:r>
                      <a:endParaRPr lang="ko-KR" sz="1200" kern="100" dirty="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0.177</a:t>
                      </a:r>
                      <a:r>
                        <a:rPr lang="ko-KR" sz="1200" kern="100">
                          <a:effectLst/>
                        </a:rPr>
                        <a:t> </a:t>
                      </a:r>
                      <a:endParaRPr lang="ko-KR" sz="1200" kern="10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0.271</a:t>
                      </a:r>
                      <a:endParaRPr lang="ko-KR" sz="1200" kern="10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2270745"/>
                  </a:ext>
                </a:extLst>
              </a:tr>
              <a:tr h="3398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501+</a:t>
                      </a:r>
                      <a:endParaRPr lang="ko-KR" sz="1200" kern="10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0.143</a:t>
                      </a:r>
                      <a:endParaRPr lang="ko-KR" sz="1200" kern="100" dirty="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0.177</a:t>
                      </a:r>
                      <a:r>
                        <a:rPr lang="ko-KR" sz="1200" kern="100" dirty="0">
                          <a:effectLst/>
                        </a:rPr>
                        <a:t> </a:t>
                      </a:r>
                      <a:endParaRPr lang="ko-KR" sz="1200" kern="100" dirty="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0.32</a:t>
                      </a:r>
                      <a:endParaRPr lang="ko-KR" sz="1200" kern="100" dirty="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397781"/>
                  </a:ext>
                </a:extLst>
              </a:tr>
              <a:tr h="321958"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</a:rPr>
                        <a:t>정부용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</a:rPr>
                        <a:t>/</a:t>
                      </a: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</a:rPr>
                        <a:t>상업용</a:t>
                      </a:r>
                      <a:endParaRPr lang="ko-KR" sz="1200" kern="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0-150000</a:t>
                      </a:r>
                      <a:endParaRPr lang="ko-KR" sz="1200" kern="100" dirty="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0.143</a:t>
                      </a:r>
                      <a:endParaRPr lang="ko-KR" sz="1200" kern="100" dirty="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0.177</a:t>
                      </a:r>
                      <a:endParaRPr lang="ko-KR" sz="1200" kern="100" dirty="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0.32</a:t>
                      </a:r>
                      <a:endParaRPr lang="ko-KR" sz="1200" kern="10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5876983"/>
                  </a:ext>
                </a:extLst>
              </a:tr>
              <a:tr h="3398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150001-250000</a:t>
                      </a:r>
                      <a:endParaRPr lang="ko-KR" sz="1200" kern="10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0.133</a:t>
                      </a:r>
                      <a:endParaRPr lang="ko-KR" sz="1200" kern="10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0.177</a:t>
                      </a:r>
                      <a:endParaRPr lang="ko-KR" sz="1200" kern="100" dirty="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0.31</a:t>
                      </a:r>
                      <a:endParaRPr lang="ko-KR" sz="1200" kern="100" dirty="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7157561"/>
                  </a:ext>
                </a:extLst>
              </a:tr>
              <a:tr h="3219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250001+</a:t>
                      </a:r>
                      <a:endParaRPr lang="ko-KR" sz="1200" kern="10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0.123</a:t>
                      </a:r>
                      <a:endParaRPr lang="ko-KR" sz="1200" kern="10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0.177</a:t>
                      </a:r>
                      <a:endParaRPr lang="ko-KR" sz="1200" kern="10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0.3</a:t>
                      </a:r>
                      <a:endParaRPr lang="ko-KR" sz="1200" kern="100" dirty="0">
                        <a:effectLst/>
                        <a:latin typeface="Calibri" panose="020F0502020204030204" pitchFamily="34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865" marR="6286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9341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044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부제목 2"/>
          <p:cNvSpPr txBox="1">
            <a:spLocks/>
          </p:cNvSpPr>
          <p:nvPr/>
        </p:nvSpPr>
        <p:spPr>
          <a:xfrm>
            <a:off x="0" y="3212976"/>
            <a:ext cx="9144000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b="1" dirty="0">
                <a:solidFill>
                  <a:schemeClr val="tx1"/>
                </a:solidFill>
                <a:latin typeface="+mn-ea"/>
              </a:rPr>
              <a:t>4.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펠렐리우섬 마이크로그리드 기술 설계</a:t>
            </a:r>
            <a:endParaRPr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526425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393519E6-9C5B-43E5-83F2-1641F4D1DD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000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발전 설비 현황 </a:t>
            </a:r>
            <a:endParaRPr lang="en-US" altLang="ko-KR" b="1" dirty="0">
              <a:latin typeface="+mn-ea"/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20A0316A-32DB-CE45-8668-C33DF8D39A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7557115"/>
              </p:ext>
            </p:extLst>
          </p:nvPr>
        </p:nvGraphicFramePr>
        <p:xfrm>
          <a:off x="397857" y="2836179"/>
          <a:ext cx="5495968" cy="2044995"/>
        </p:xfrm>
        <a:graphic>
          <a:graphicData uri="http://schemas.openxmlformats.org/drawingml/2006/table">
            <a:tbl>
              <a:tblPr/>
              <a:tblGrid>
                <a:gridCol w="855533">
                  <a:extLst>
                    <a:ext uri="{9D8B030D-6E8A-4147-A177-3AD203B41FA5}">
                      <a16:colId xmlns:a16="http://schemas.microsoft.com/office/drawing/2014/main" val="3149834050"/>
                    </a:ext>
                  </a:extLst>
                </a:gridCol>
                <a:gridCol w="460897">
                  <a:extLst>
                    <a:ext uri="{9D8B030D-6E8A-4147-A177-3AD203B41FA5}">
                      <a16:colId xmlns:a16="http://schemas.microsoft.com/office/drawing/2014/main" val="2000937855"/>
                    </a:ext>
                  </a:extLst>
                </a:gridCol>
                <a:gridCol w="1192213">
                  <a:extLst>
                    <a:ext uri="{9D8B030D-6E8A-4147-A177-3AD203B41FA5}">
                      <a16:colId xmlns:a16="http://schemas.microsoft.com/office/drawing/2014/main" val="421866375"/>
                    </a:ext>
                  </a:extLst>
                </a:gridCol>
                <a:gridCol w="1193093">
                  <a:extLst>
                    <a:ext uri="{9D8B030D-6E8A-4147-A177-3AD203B41FA5}">
                      <a16:colId xmlns:a16="http://schemas.microsoft.com/office/drawing/2014/main" val="4257853377"/>
                    </a:ext>
                  </a:extLst>
                </a:gridCol>
                <a:gridCol w="1794232">
                  <a:extLst>
                    <a:ext uri="{9D8B030D-6E8A-4147-A177-3AD203B41FA5}">
                      <a16:colId xmlns:a16="http://schemas.microsoft.com/office/drawing/2014/main" val="1753117295"/>
                    </a:ext>
                  </a:extLst>
                </a:gridCol>
              </a:tblGrid>
              <a:tr h="408999"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dirty="0" err="1">
                          <a:effectLst/>
                          <a:latin typeface="+mn-ea"/>
                          <a:ea typeface="+mn-ea"/>
                        </a:rPr>
                        <a:t>발전기명</a:t>
                      </a:r>
                      <a:endParaRPr lang="ko-KR" altLang="en-US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dirty="0">
                          <a:effectLst/>
                          <a:latin typeface="+mn-ea"/>
                          <a:ea typeface="+mn-ea"/>
                        </a:rPr>
                        <a:t>수량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>
                          <a:effectLst/>
                          <a:latin typeface="+mn-ea"/>
                          <a:ea typeface="+mn-ea"/>
                        </a:rPr>
                        <a:t>대당 용량</a:t>
                      </a:r>
                      <a:r>
                        <a:rPr lang="en-US" altLang="ko-KR" sz="140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400">
                          <a:effectLst/>
                          <a:latin typeface="+mn-ea"/>
                          <a:ea typeface="+mn-ea"/>
                        </a:rPr>
                        <a:t>kW)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dirty="0">
                          <a:effectLst/>
                          <a:latin typeface="+mn-ea"/>
                          <a:ea typeface="+mn-ea"/>
                        </a:rPr>
                        <a:t>모델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dirty="0">
                          <a:effectLst/>
                          <a:latin typeface="+mn-ea"/>
                          <a:ea typeface="+mn-ea"/>
                        </a:rPr>
                        <a:t>비고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1587467"/>
                  </a:ext>
                </a:extLst>
              </a:tr>
              <a:tr h="408999"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1400" dirty="0" err="1">
                          <a:effectLst/>
                          <a:latin typeface="+mn-ea"/>
                          <a:ea typeface="+mn-ea"/>
                        </a:rPr>
                        <a:t>Yanmar</a:t>
                      </a:r>
                      <a:endParaRPr lang="en-US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altLang="ko-KR" sz="1400" dirty="0"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ko-KR" altLang="en-US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altLang="ko-KR" sz="1400" dirty="0">
                          <a:effectLst/>
                          <a:latin typeface="+mn-ea"/>
                          <a:ea typeface="+mn-ea"/>
                        </a:rPr>
                        <a:t>750</a:t>
                      </a:r>
                      <a:endParaRPr lang="ko-KR" altLang="en-US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1400" dirty="0">
                          <a:effectLst/>
                          <a:latin typeface="+mn-ea"/>
                          <a:ea typeface="+mn-ea"/>
                        </a:rPr>
                        <a:t>T260ST(1999)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1400" dirty="0" err="1">
                          <a:effectLst/>
                          <a:latin typeface="+mn-ea"/>
                          <a:ea typeface="+mn-ea"/>
                        </a:rPr>
                        <a:t>Hatz</a:t>
                      </a:r>
                      <a:r>
                        <a:rPr lang="en-US" sz="1400" dirty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dirty="0">
                          <a:effectLst/>
                          <a:latin typeface="+mn-ea"/>
                          <a:ea typeface="+mn-ea"/>
                        </a:rPr>
                        <a:t>정지 시 사용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1408746"/>
                  </a:ext>
                </a:extLst>
              </a:tr>
              <a:tr h="408999"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1400">
                          <a:effectLst/>
                          <a:latin typeface="+mn-ea"/>
                          <a:ea typeface="+mn-ea"/>
                        </a:rPr>
                        <a:t>Cummins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altLang="ko-KR" sz="1400" dirty="0"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ko-KR" altLang="en-US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altLang="ko-KR" sz="1400" dirty="0">
                          <a:effectLst/>
                          <a:latin typeface="+mn-ea"/>
                          <a:ea typeface="+mn-ea"/>
                        </a:rPr>
                        <a:t>275</a:t>
                      </a:r>
                      <a:endParaRPr lang="ko-KR" altLang="en-US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1400" dirty="0">
                          <a:effectLst/>
                          <a:latin typeface="+mn-ea"/>
                          <a:ea typeface="+mn-ea"/>
                        </a:rPr>
                        <a:t>QLS9G5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dirty="0" err="1">
                          <a:effectLst/>
                          <a:latin typeface="+mn-ea"/>
                          <a:ea typeface="+mn-ea"/>
                        </a:rPr>
                        <a:t>운영안함</a:t>
                      </a:r>
                      <a:r>
                        <a:rPr lang="en-US" altLang="ko-KR" sz="1400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dirty="0">
                          <a:effectLst/>
                          <a:latin typeface="+mn-ea"/>
                          <a:ea typeface="+mn-ea"/>
                        </a:rPr>
                        <a:t>백업</a:t>
                      </a:r>
                      <a:r>
                        <a:rPr lang="en-US" altLang="ko-KR" sz="1400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9431982"/>
                  </a:ext>
                </a:extLst>
              </a:tr>
              <a:tr h="408999"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1400">
                          <a:effectLst/>
                          <a:latin typeface="+mn-ea"/>
                          <a:ea typeface="+mn-ea"/>
                        </a:rPr>
                        <a:t>Hatz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altLang="ko-KR" sz="1400" dirty="0"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ko-KR" altLang="en-US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altLang="ko-KR" sz="1400" dirty="0">
                          <a:effectLst/>
                          <a:latin typeface="+mn-ea"/>
                          <a:ea typeface="+mn-ea"/>
                        </a:rPr>
                        <a:t>28*</a:t>
                      </a:r>
                      <a:endParaRPr lang="ko-KR" altLang="en-US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1400" dirty="0">
                          <a:effectLst/>
                          <a:latin typeface="+mn-ea"/>
                          <a:ea typeface="+mn-ea"/>
                        </a:rPr>
                        <a:t>4L41C(2015)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dirty="0">
                          <a:effectLst/>
                          <a:latin typeface="+mn-ea"/>
                          <a:ea typeface="+mn-ea"/>
                        </a:rPr>
                        <a:t>주 운전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8647050"/>
                  </a:ext>
                </a:extLst>
              </a:tr>
              <a:tr h="408999"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1400" dirty="0">
                          <a:effectLst/>
                          <a:latin typeface="+mn-ea"/>
                          <a:ea typeface="+mn-ea"/>
                        </a:rPr>
                        <a:t>Perkins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altLang="ko-KR" sz="1400"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ko-KR" altLang="en-US" sz="140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altLang="ko-KR" sz="1400">
                          <a:effectLst/>
                          <a:latin typeface="+mn-ea"/>
                          <a:ea typeface="+mn-ea"/>
                        </a:rPr>
                        <a:t>300</a:t>
                      </a:r>
                      <a:endParaRPr lang="ko-KR" altLang="en-US" sz="140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1400" dirty="0">
                          <a:effectLst/>
                          <a:latin typeface="+mn-ea"/>
                          <a:ea typeface="+mn-ea"/>
                        </a:rPr>
                        <a:t>P375-3(2017)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1400" dirty="0">
                          <a:effectLst/>
                          <a:latin typeface="+mn-ea"/>
                          <a:ea typeface="+mn-ea"/>
                        </a:rPr>
                        <a:t>Peak</a:t>
                      </a:r>
                      <a:r>
                        <a:rPr lang="ko-KR" altLang="en-US" sz="1400" dirty="0">
                          <a:effectLst/>
                          <a:latin typeface="+mn-ea"/>
                          <a:ea typeface="+mn-ea"/>
                        </a:rPr>
                        <a:t>시에만 사용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8083628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5B56B285-C5AF-2A4E-BE9C-4BB1D948F7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7777089"/>
              </p:ext>
            </p:extLst>
          </p:nvPr>
        </p:nvGraphicFramePr>
        <p:xfrm>
          <a:off x="5928471" y="2836181"/>
          <a:ext cx="2831672" cy="2044993"/>
        </p:xfrm>
        <a:graphic>
          <a:graphicData uri="http://schemas.openxmlformats.org/drawingml/2006/table">
            <a:tbl>
              <a:tblPr/>
              <a:tblGrid>
                <a:gridCol w="1031472">
                  <a:extLst>
                    <a:ext uri="{9D8B030D-6E8A-4147-A177-3AD203B41FA5}">
                      <a16:colId xmlns:a16="http://schemas.microsoft.com/office/drawing/2014/main" val="3232867919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162004547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575187955"/>
                    </a:ext>
                  </a:extLst>
                </a:gridCol>
              </a:tblGrid>
              <a:tr h="660999"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dirty="0" err="1">
                          <a:effectLst/>
                          <a:latin typeface="+mn-ea"/>
                          <a:ea typeface="+mn-ea"/>
                        </a:rPr>
                        <a:t>발전기명</a:t>
                      </a:r>
                      <a:endParaRPr lang="ko-KR" altLang="en-US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dirty="0" err="1">
                          <a:effectLst/>
                          <a:latin typeface="+mn-ea"/>
                          <a:ea typeface="+mn-ea"/>
                        </a:rPr>
                        <a:t>준공년도</a:t>
                      </a:r>
                      <a:r>
                        <a:rPr lang="ko-KR" altLang="en-US" sz="1400" dirty="0">
                          <a:effectLst/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400" dirty="0">
                          <a:effectLst/>
                          <a:latin typeface="+mn-ea"/>
                          <a:ea typeface="+mn-ea"/>
                        </a:rPr>
                        <a:t>용량</a:t>
                      </a:r>
                      <a:endParaRPr lang="en-US" altLang="ko-KR" sz="1400" dirty="0">
                        <a:effectLst/>
                        <a:latin typeface="+mn-ea"/>
                        <a:ea typeface="+mn-ea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400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400" dirty="0">
                          <a:effectLst/>
                          <a:latin typeface="+mn-ea"/>
                          <a:ea typeface="+mn-ea"/>
                        </a:rPr>
                        <a:t>kW)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5531970"/>
                  </a:ext>
                </a:extLst>
              </a:tr>
              <a:tr h="691997"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1400" dirty="0">
                          <a:effectLst/>
                          <a:latin typeface="+mn-ea"/>
                          <a:ea typeface="+mn-ea"/>
                        </a:rPr>
                        <a:t>Peleliu PV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altLang="ko-KR" sz="1400" dirty="0">
                          <a:effectLst/>
                          <a:latin typeface="+mn-ea"/>
                          <a:ea typeface="+mn-ea"/>
                        </a:rPr>
                        <a:t>2013</a:t>
                      </a:r>
                      <a:endParaRPr lang="ko-KR" altLang="en-US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altLang="ko-KR" sz="1400" dirty="0">
                          <a:effectLst/>
                          <a:latin typeface="+mn-ea"/>
                          <a:ea typeface="+mn-ea"/>
                        </a:rPr>
                        <a:t>64</a:t>
                      </a:r>
                      <a:endParaRPr lang="ko-KR" altLang="en-US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5326555"/>
                  </a:ext>
                </a:extLst>
              </a:tr>
              <a:tr h="691997"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1400">
                          <a:effectLst/>
                          <a:latin typeface="+mn-ea"/>
                          <a:ea typeface="+mn-ea"/>
                        </a:rPr>
                        <a:t>Peleliu </a:t>
                      </a:r>
                      <a:r>
                        <a:rPr lang="en-US" sz="1400" dirty="0">
                          <a:effectLst/>
                          <a:latin typeface="+mn-ea"/>
                          <a:ea typeface="+mn-ea"/>
                        </a:rPr>
                        <a:t>PV2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altLang="ko-KR" sz="1400" dirty="0">
                          <a:effectLst/>
                          <a:latin typeface="+mn-ea"/>
                          <a:ea typeface="+mn-ea"/>
                        </a:rPr>
                        <a:t>2016</a:t>
                      </a:r>
                      <a:endParaRPr lang="ko-KR" altLang="en-US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73301" rtl="0" eaLnBrk="1" fontAlgn="auto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>
                          <a:effectLst/>
                          <a:latin typeface="+mn-ea"/>
                          <a:ea typeface="+mn-ea"/>
                        </a:rPr>
                        <a:t>100</a:t>
                      </a:r>
                      <a:endParaRPr lang="ko-KR" altLang="en-US" sz="14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9437696"/>
                  </a:ext>
                </a:extLst>
              </a:tr>
            </a:tbl>
          </a:graphicData>
        </a:graphic>
      </p:graphicFrame>
      <p:sp>
        <p:nvSpPr>
          <p:cNvPr id="5" name="직사각형 4">
            <a:extLst>
              <a:ext uri="{FF2B5EF4-FFF2-40B4-BE49-F238E27FC236}">
                <a16:creationId xmlns:a16="http://schemas.microsoft.com/office/drawing/2014/main" id="{C80AB52A-E239-E147-A1C4-3A2C7C401F58}"/>
              </a:ext>
            </a:extLst>
          </p:cNvPr>
          <p:cNvSpPr/>
          <p:nvPr/>
        </p:nvSpPr>
        <p:spPr>
          <a:xfrm>
            <a:off x="335207" y="908720"/>
            <a:ext cx="84249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1600" dirty="0">
                <a:latin typeface="+mn-ea"/>
              </a:rPr>
              <a:t>펠렐리우</a:t>
            </a:r>
            <a:r>
              <a:rPr lang="ko-KR" altLang="ko-KR" sz="1600" dirty="0">
                <a:latin typeface="+mn-ea"/>
              </a:rPr>
              <a:t>섬은 13㎢이며 팔라우의 맨 </a:t>
            </a:r>
            <a:r>
              <a:rPr lang="ko-KR" altLang="en-US" sz="1600" dirty="0">
                <a:latin typeface="+mn-ea"/>
              </a:rPr>
              <a:t>하단</a:t>
            </a:r>
            <a:r>
              <a:rPr lang="ko-KR" altLang="ko-KR" sz="1600" dirty="0">
                <a:latin typeface="+mn-ea"/>
              </a:rPr>
              <a:t>에 위치하고 있고 인구는 571명이 주로 농업에 종사하고 있음. </a:t>
            </a:r>
            <a:endParaRPr lang="en-US" altLang="ko-KR" sz="1600" dirty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1600" dirty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1600" dirty="0">
                <a:latin typeface="+mn-ea"/>
              </a:rPr>
              <a:t>디젤</a:t>
            </a:r>
            <a:r>
              <a:rPr lang="ko-KR" altLang="ko-KR" sz="1600" dirty="0">
                <a:latin typeface="+mn-ea"/>
              </a:rPr>
              <a:t>발전설비</a:t>
            </a:r>
            <a:r>
              <a:rPr lang="en-US" altLang="ko-KR" sz="1600" dirty="0">
                <a:latin typeface="+mn-ea"/>
              </a:rPr>
              <a:t> </a:t>
            </a:r>
            <a:r>
              <a:rPr lang="ko-KR" altLang="ko-KR" sz="1600" dirty="0">
                <a:latin typeface="+mn-ea"/>
              </a:rPr>
              <a:t>용량</a:t>
            </a:r>
            <a:r>
              <a:rPr lang="ko-KR" altLang="en-US" sz="1600" dirty="0">
                <a:latin typeface="+mn-ea"/>
              </a:rPr>
              <a:t>은 </a:t>
            </a:r>
            <a:r>
              <a:rPr lang="en-US" altLang="ko-KR" sz="1600" dirty="0">
                <a:latin typeface="+mn-ea"/>
              </a:rPr>
              <a:t>2.2MW</a:t>
            </a:r>
            <a:r>
              <a:rPr lang="ko-KR" altLang="en-US" sz="1600" dirty="0">
                <a:latin typeface="+mn-ea"/>
              </a:rPr>
              <a:t>로 피크부하의 </a:t>
            </a:r>
            <a:r>
              <a:rPr lang="en-US" altLang="ko-KR" sz="1600" dirty="0">
                <a:latin typeface="+mn-ea"/>
              </a:rPr>
              <a:t>9</a:t>
            </a:r>
            <a:r>
              <a:rPr lang="ko-KR" altLang="en-US" sz="1600" dirty="0">
                <a:latin typeface="+mn-ea"/>
              </a:rPr>
              <a:t>배에 달할 정도로 크나 신형 디젤만 평상시 운전하고 구형은 백업용으로 사용 중</a:t>
            </a:r>
            <a:endParaRPr lang="en-US" altLang="ko-KR" sz="1600" dirty="0">
              <a:latin typeface="+mn-ea"/>
            </a:endParaRPr>
          </a:p>
          <a:p>
            <a:endParaRPr lang="en-US" altLang="ko-KR" sz="1600" dirty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1600" dirty="0">
                <a:latin typeface="+mn-ea"/>
              </a:rPr>
              <a:t>UAE/</a:t>
            </a:r>
            <a:r>
              <a:rPr lang="ko-KR" altLang="en-US" sz="1600" dirty="0">
                <a:latin typeface="+mn-ea"/>
              </a:rPr>
              <a:t>일본</a:t>
            </a:r>
            <a:r>
              <a:rPr lang="en-US" altLang="ko-KR" sz="1600" dirty="0">
                <a:latin typeface="+mn-ea"/>
              </a:rPr>
              <a:t> </a:t>
            </a:r>
            <a:r>
              <a:rPr lang="ko-KR" altLang="en-US" sz="1600" dirty="0">
                <a:latin typeface="+mn-ea"/>
              </a:rPr>
              <a:t>원조로 태양광 </a:t>
            </a:r>
            <a:r>
              <a:rPr lang="en-US" altLang="ko-KR" sz="1600" dirty="0">
                <a:latin typeface="+mn-ea"/>
              </a:rPr>
              <a:t>164kW </a:t>
            </a:r>
            <a:r>
              <a:rPr lang="ko-KR" altLang="en-US" sz="1600" dirty="0">
                <a:latin typeface="+mn-ea"/>
              </a:rPr>
              <a:t>설치 </a:t>
            </a:r>
            <a:r>
              <a:rPr lang="ko-KR" altLang="en-US" sz="1600" dirty="0" err="1">
                <a:latin typeface="+mn-ea"/>
              </a:rPr>
              <a:t>가동중</a:t>
            </a:r>
            <a:r>
              <a:rPr lang="ko-KR" altLang="en-US" sz="1600" dirty="0">
                <a:latin typeface="+mn-ea"/>
              </a:rPr>
              <a:t> </a:t>
            </a:r>
            <a:r>
              <a:rPr lang="en-US" altLang="ko-KR" sz="1600" dirty="0">
                <a:latin typeface="+mn-ea"/>
              </a:rPr>
              <a:t>(</a:t>
            </a:r>
            <a:r>
              <a:rPr lang="ko-KR" altLang="en-US" sz="1600" dirty="0">
                <a:latin typeface="+mn-ea"/>
              </a:rPr>
              <a:t>신재생에너지 </a:t>
            </a:r>
            <a:r>
              <a:rPr lang="ko-KR" altLang="en-US" sz="1600" dirty="0" err="1">
                <a:latin typeface="+mn-ea"/>
              </a:rPr>
              <a:t>공급율</a:t>
            </a:r>
            <a:r>
              <a:rPr lang="ko-KR" altLang="en-US" sz="1600" dirty="0">
                <a:latin typeface="+mn-ea"/>
              </a:rPr>
              <a:t> 환산 </a:t>
            </a:r>
            <a:r>
              <a:rPr lang="en-US" altLang="ko-KR" sz="1600" dirty="0">
                <a:latin typeface="+mn-ea"/>
              </a:rPr>
              <a:t>17% </a:t>
            </a:r>
            <a:r>
              <a:rPr lang="ko-KR" altLang="en-US" sz="1600" dirty="0">
                <a:latin typeface="+mn-ea"/>
              </a:rPr>
              <a:t>수준</a:t>
            </a:r>
            <a:r>
              <a:rPr lang="en-US" altLang="ko-KR" sz="1600" dirty="0">
                <a:latin typeface="+mn-ea"/>
              </a:rPr>
              <a:t>)</a:t>
            </a:r>
          </a:p>
          <a:p>
            <a:endParaRPr lang="en-US" altLang="ko-KR" sz="1600" b="1" dirty="0">
              <a:solidFill>
                <a:srgbClr val="00206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798376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5B742574-9633-40CA-9CB5-CDF91AED03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51" t="23961" r="14204" b="10942"/>
          <a:stretch/>
        </p:blipFill>
        <p:spPr>
          <a:xfrm>
            <a:off x="640681" y="953776"/>
            <a:ext cx="7725833" cy="5054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1A789BF7-44B0-4633-B213-8CA7F7A8B0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000" y="260648"/>
            <a:ext cx="6264240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en-US" altLang="ko-KR" b="1" dirty="0">
                <a:latin typeface="+mn-ea"/>
              </a:rPr>
              <a:t>Peleliu</a:t>
            </a:r>
            <a:r>
              <a:rPr lang="ko-KR" altLang="en-US" b="1" dirty="0">
                <a:latin typeface="+mn-ea"/>
              </a:rPr>
              <a:t>섬 전력계통도</a:t>
            </a:r>
            <a:endParaRPr lang="en-US" altLang="ko-KR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40308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67472" y="1268760"/>
            <a:ext cx="473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endParaRPr lang="en-US" altLang="ko-KR" dirty="0">
              <a:latin typeface="+mn-ea"/>
            </a:endParaRPr>
          </a:p>
          <a:p>
            <a:pPr marL="285750" indent="-285750">
              <a:buFont typeface="Wingdings" pitchFamily="2" charset="2"/>
              <a:buChar char="§"/>
            </a:pPr>
            <a:endParaRPr lang="en-US" altLang="ko-KR" dirty="0">
              <a:latin typeface="+mn-ea"/>
            </a:endParaRP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C22E23E2-8D61-482A-AD93-3F80269724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000" y="260648"/>
            <a:ext cx="6264240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en-US" altLang="ko-KR" b="1" dirty="0">
                <a:latin typeface="+mn-ea"/>
              </a:rPr>
              <a:t>Peleliu</a:t>
            </a:r>
            <a:r>
              <a:rPr lang="ko-KR" altLang="en-US" b="1" dirty="0">
                <a:latin typeface="+mn-ea"/>
              </a:rPr>
              <a:t>섬의 발전량과 </a:t>
            </a:r>
            <a:r>
              <a:rPr lang="ko-KR" altLang="en-US" b="1" dirty="0" err="1">
                <a:latin typeface="+mn-ea"/>
              </a:rPr>
              <a:t>부하량</a:t>
            </a:r>
            <a:r>
              <a:rPr lang="ko-KR" altLang="en-US" b="1" dirty="0">
                <a:latin typeface="+mn-ea"/>
              </a:rPr>
              <a:t> 조사</a:t>
            </a:r>
            <a:endParaRPr lang="en-US" altLang="ko-KR" b="1" dirty="0">
              <a:latin typeface="+mn-ea"/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E10318FD-2AC1-874D-94CF-CD6C628EE1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3872111"/>
              </p:ext>
            </p:extLst>
          </p:nvPr>
        </p:nvGraphicFramePr>
        <p:xfrm>
          <a:off x="500856" y="4549034"/>
          <a:ext cx="4575200" cy="1127146"/>
        </p:xfrm>
        <a:graphic>
          <a:graphicData uri="http://schemas.openxmlformats.org/drawingml/2006/table">
            <a:tbl>
              <a:tblPr/>
              <a:tblGrid>
                <a:gridCol w="1118816">
                  <a:extLst>
                    <a:ext uri="{9D8B030D-6E8A-4147-A177-3AD203B41FA5}">
                      <a16:colId xmlns:a16="http://schemas.microsoft.com/office/drawing/2014/main" val="42252844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3597708014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1605264564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954200866"/>
                    </a:ext>
                  </a:extLst>
                </a:gridCol>
              </a:tblGrid>
              <a:tr h="689298"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200" dirty="0">
                          <a:effectLst/>
                          <a:latin typeface="+mn-ea"/>
                          <a:ea typeface="+mn-ea"/>
                        </a:rPr>
                        <a:t>연간 피크부하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altLang="ko-KR" sz="1200" dirty="0"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sz="1200" dirty="0">
                          <a:effectLst/>
                          <a:latin typeface="+mn-ea"/>
                          <a:ea typeface="+mn-ea"/>
                        </a:rPr>
                        <a:t>kW)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200">
                          <a:effectLst/>
                          <a:latin typeface="+mn-ea"/>
                          <a:ea typeface="+mn-ea"/>
                        </a:rPr>
                        <a:t>기존 </a:t>
                      </a:r>
                      <a:r>
                        <a:rPr lang="en-US" sz="1200">
                          <a:effectLst/>
                          <a:latin typeface="+mn-ea"/>
                          <a:ea typeface="+mn-ea"/>
                        </a:rPr>
                        <a:t>PV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1200">
                          <a:effectLst/>
                          <a:latin typeface="+mn-ea"/>
                          <a:ea typeface="+mn-ea"/>
                        </a:rPr>
                        <a:t>(kW)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200" dirty="0">
                          <a:effectLst/>
                          <a:latin typeface="+mn-ea"/>
                          <a:ea typeface="+mn-ea"/>
                        </a:rPr>
                        <a:t>신재생발전용량</a:t>
                      </a:r>
                      <a:r>
                        <a:rPr lang="en-US" altLang="ko-KR" sz="1200" dirty="0">
                          <a:effectLst/>
                          <a:latin typeface="+mn-ea"/>
                          <a:ea typeface="+mn-ea"/>
                        </a:rPr>
                        <a:t>/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200" dirty="0">
                          <a:effectLst/>
                          <a:latin typeface="+mn-ea"/>
                          <a:ea typeface="+mn-ea"/>
                        </a:rPr>
                        <a:t>피크부하 </a:t>
                      </a:r>
                      <a:r>
                        <a:rPr lang="en-US" altLang="ko-KR" sz="1200" dirty="0">
                          <a:effectLst/>
                          <a:latin typeface="+mn-ea"/>
                          <a:ea typeface="+mn-ea"/>
                        </a:rPr>
                        <a:t>(%)</a:t>
                      </a:r>
                      <a:endParaRPr lang="en-US" sz="12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200" dirty="0" err="1">
                          <a:effectLst/>
                          <a:latin typeface="+mn-ea"/>
                          <a:ea typeface="+mn-ea"/>
                        </a:rPr>
                        <a:t>일간신재생발전량</a:t>
                      </a:r>
                      <a:r>
                        <a:rPr lang="en-US" altLang="ko-KR" sz="1200" dirty="0">
                          <a:effectLst/>
                          <a:latin typeface="+mn-ea"/>
                          <a:ea typeface="+mn-ea"/>
                        </a:rPr>
                        <a:t>/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200" dirty="0" err="1">
                          <a:effectLst/>
                          <a:latin typeface="+mn-ea"/>
                          <a:ea typeface="+mn-ea"/>
                        </a:rPr>
                        <a:t>일간부하량</a:t>
                      </a:r>
                      <a:r>
                        <a:rPr lang="ko-KR" altLang="en-US" sz="1200" dirty="0">
                          <a:effectLst/>
                          <a:latin typeface="+mn-ea"/>
                          <a:ea typeface="+mn-ea"/>
                        </a:rPr>
                        <a:t> 비율 </a:t>
                      </a:r>
                      <a:r>
                        <a:rPr lang="en-US" altLang="ko-KR" sz="1200" dirty="0">
                          <a:effectLst/>
                          <a:latin typeface="+mn-ea"/>
                          <a:ea typeface="+mn-ea"/>
                        </a:rPr>
                        <a:t>(%)</a:t>
                      </a:r>
                      <a:endParaRPr lang="ko-KR" altLang="en-US" sz="12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5564370"/>
                  </a:ext>
                </a:extLst>
              </a:tr>
              <a:tr h="437848"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altLang="ko-KR" sz="1200" dirty="0">
                          <a:effectLst/>
                          <a:latin typeface="+mn-ea"/>
                          <a:ea typeface="+mn-ea"/>
                        </a:rPr>
                        <a:t>218</a:t>
                      </a:r>
                      <a:endParaRPr lang="ko-KR" altLang="en-US" sz="12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altLang="ko-KR" sz="1200" dirty="0">
                          <a:effectLst/>
                          <a:latin typeface="+mn-ea"/>
                          <a:ea typeface="+mn-ea"/>
                        </a:rPr>
                        <a:t>164</a:t>
                      </a:r>
                      <a:endParaRPr lang="ko-KR" altLang="en-US" sz="12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altLang="ko-KR" sz="1200" dirty="0">
                          <a:effectLst/>
                          <a:latin typeface="+mn-ea"/>
                          <a:ea typeface="+mn-ea"/>
                        </a:rPr>
                        <a:t>75%</a:t>
                      </a:r>
                      <a:endParaRPr lang="ko-KR" altLang="en-US" sz="12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altLang="ko-KR" sz="1200" dirty="0">
                          <a:effectLst/>
                          <a:latin typeface="+mn-ea"/>
                          <a:ea typeface="+mn-ea"/>
                        </a:rPr>
                        <a:t>17%</a:t>
                      </a:r>
                      <a:endParaRPr lang="ko-KR" altLang="en-US" sz="1200" dirty="0"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4097303"/>
                  </a:ext>
                </a:extLst>
              </a:tr>
            </a:tbl>
          </a:graphicData>
        </a:graphic>
      </p:graphicFrame>
      <p:sp>
        <p:nvSpPr>
          <p:cNvPr id="8" name="직사각형 7">
            <a:extLst>
              <a:ext uri="{FF2B5EF4-FFF2-40B4-BE49-F238E27FC236}">
                <a16:creationId xmlns:a16="http://schemas.microsoft.com/office/drawing/2014/main" id="{20EB380B-EBE6-1149-845B-DB3BFE02A1E4}"/>
              </a:ext>
            </a:extLst>
          </p:cNvPr>
          <p:cNvSpPr/>
          <p:nvPr/>
        </p:nvSpPr>
        <p:spPr>
          <a:xfrm>
            <a:off x="5220072" y="1040160"/>
            <a:ext cx="3706310" cy="330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1400" dirty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1500" dirty="0">
                <a:latin typeface="+mn-ea"/>
              </a:rPr>
              <a:t>Peleliu</a:t>
            </a:r>
            <a:r>
              <a:rPr lang="ko-KR" altLang="en-US" sz="1500" dirty="0">
                <a:latin typeface="+mn-ea"/>
              </a:rPr>
              <a:t> 지역의 일 평균부하 및 시간별 </a:t>
            </a:r>
            <a:r>
              <a:rPr lang="ko-KR" altLang="en-US" sz="1500" dirty="0" err="1">
                <a:latin typeface="+mn-ea"/>
              </a:rPr>
              <a:t>디젤발전량</a:t>
            </a:r>
            <a:r>
              <a:rPr lang="en-US" altLang="ko-KR" sz="1500" dirty="0">
                <a:latin typeface="+mn-ea"/>
              </a:rPr>
              <a:t>, </a:t>
            </a:r>
            <a:r>
              <a:rPr lang="ko-KR" altLang="en-US" sz="1500" dirty="0">
                <a:latin typeface="+mn-ea"/>
              </a:rPr>
              <a:t>신재생에너지 발전량   도표</a:t>
            </a:r>
            <a:endParaRPr lang="en-US" altLang="ko-KR" sz="1500" dirty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1500" dirty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1500" dirty="0">
                <a:latin typeface="+mn-ea"/>
              </a:rPr>
              <a:t>2018</a:t>
            </a:r>
            <a:r>
              <a:rPr lang="ko-KR" altLang="en-US" sz="1500" dirty="0">
                <a:latin typeface="+mn-ea"/>
              </a:rPr>
              <a:t>년</a:t>
            </a:r>
            <a:r>
              <a:rPr lang="en-US" altLang="ko-KR" sz="1500" dirty="0">
                <a:latin typeface="+mn-ea"/>
              </a:rPr>
              <a:t> </a:t>
            </a:r>
            <a:r>
              <a:rPr lang="ko-KR" altLang="ko-KR" sz="1500" dirty="0">
                <a:latin typeface="+mn-ea"/>
              </a:rPr>
              <a:t>피크부하는 </a:t>
            </a:r>
            <a:r>
              <a:rPr lang="ko-KR" altLang="en-US" sz="1500" dirty="0">
                <a:latin typeface="+mn-ea"/>
              </a:rPr>
              <a:t>약 </a:t>
            </a:r>
            <a:r>
              <a:rPr lang="ko-KR" altLang="ko-KR" sz="1500" dirty="0">
                <a:latin typeface="+mn-ea"/>
              </a:rPr>
              <a:t>2</a:t>
            </a:r>
            <a:r>
              <a:rPr lang="en-US" altLang="ko-KR" sz="1500" dirty="0">
                <a:latin typeface="+mn-ea"/>
              </a:rPr>
              <a:t>18</a:t>
            </a:r>
            <a:r>
              <a:rPr lang="ko-KR" altLang="ko-KR" sz="1500" dirty="0" err="1">
                <a:latin typeface="+mn-ea"/>
              </a:rPr>
              <a:t>kW</a:t>
            </a:r>
            <a:r>
              <a:rPr lang="en-US" altLang="ko-KR" sz="1500" dirty="0">
                <a:latin typeface="+mn-ea"/>
              </a:rPr>
              <a:t> </a:t>
            </a:r>
            <a:r>
              <a:rPr lang="ko-KR" altLang="en-US" sz="1500" dirty="0">
                <a:latin typeface="+mn-ea"/>
              </a:rPr>
              <a:t>이며 </a:t>
            </a:r>
            <a:r>
              <a:rPr lang="en-US" altLang="ko-KR" sz="1500" dirty="0">
                <a:latin typeface="+mn-ea"/>
              </a:rPr>
              <a:t>PV </a:t>
            </a:r>
            <a:r>
              <a:rPr lang="ko-KR" altLang="en-US" sz="1500" dirty="0">
                <a:latin typeface="+mn-ea"/>
              </a:rPr>
              <a:t>설비용량은 </a:t>
            </a:r>
            <a:r>
              <a:rPr lang="en-US" altLang="ko-KR" sz="1500" dirty="0">
                <a:latin typeface="+mn-ea"/>
              </a:rPr>
              <a:t>164kW</a:t>
            </a:r>
            <a:r>
              <a:rPr lang="ko-KR" altLang="en-US" sz="1500" dirty="0">
                <a:latin typeface="+mn-ea"/>
              </a:rPr>
              <a:t>로 명목상   신재생비율은 </a:t>
            </a:r>
            <a:r>
              <a:rPr lang="en-US" altLang="ko-KR" sz="1500" dirty="0">
                <a:latin typeface="+mn-ea"/>
              </a:rPr>
              <a:t>75%</a:t>
            </a:r>
            <a:r>
              <a:rPr lang="ko-KR" altLang="en-US" sz="1500" dirty="0">
                <a:latin typeface="+mn-ea"/>
              </a:rPr>
              <a:t>임</a:t>
            </a:r>
            <a:r>
              <a:rPr lang="en-US" altLang="ko-KR" sz="1500" dirty="0">
                <a:latin typeface="+mn-ea"/>
              </a:rPr>
              <a:t>.</a:t>
            </a:r>
            <a:r>
              <a:rPr lang="ko-KR" altLang="ko-KR" sz="1500" dirty="0">
                <a:latin typeface="+mn-ea"/>
              </a:rPr>
              <a:t> </a:t>
            </a:r>
            <a:endParaRPr lang="en-US" altLang="ko-KR" sz="1500" dirty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1500" dirty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1500" dirty="0">
                <a:latin typeface="+mn-ea"/>
              </a:rPr>
              <a:t>일간 </a:t>
            </a:r>
            <a:r>
              <a:rPr lang="ko-KR" altLang="en-US" sz="1500" dirty="0" err="1">
                <a:latin typeface="+mn-ea"/>
              </a:rPr>
              <a:t>부하량</a:t>
            </a:r>
            <a:r>
              <a:rPr lang="ko-KR" altLang="en-US" sz="1500" dirty="0">
                <a:latin typeface="+mn-ea"/>
              </a:rPr>
              <a:t> 대비</a:t>
            </a:r>
            <a:r>
              <a:rPr lang="en-US" altLang="ko-KR" sz="1500" dirty="0">
                <a:latin typeface="+mn-ea"/>
              </a:rPr>
              <a:t> PV </a:t>
            </a:r>
            <a:r>
              <a:rPr lang="ko-KR" altLang="en-US" sz="1500" dirty="0">
                <a:latin typeface="+mn-ea"/>
              </a:rPr>
              <a:t>발전량비율 </a:t>
            </a:r>
            <a:r>
              <a:rPr lang="en-US" altLang="ko-KR" sz="1500" dirty="0">
                <a:latin typeface="+mn-ea"/>
              </a:rPr>
              <a:t>17% </a:t>
            </a:r>
            <a:r>
              <a:rPr lang="ko-KR" altLang="en-US" sz="1500" dirty="0">
                <a:latin typeface="+mn-ea"/>
              </a:rPr>
              <a:t>수준</a:t>
            </a:r>
            <a:r>
              <a:rPr lang="ko-KR" altLang="ko-KR" sz="1500" dirty="0">
                <a:latin typeface="+mn-ea"/>
              </a:rPr>
              <a:t> </a:t>
            </a:r>
            <a:endParaRPr lang="en-US" altLang="ko-KR" sz="1500" dirty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1500" dirty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1500" dirty="0">
                <a:latin typeface="+mn-ea"/>
              </a:rPr>
              <a:t>디젤발전설비용량은 </a:t>
            </a:r>
            <a:r>
              <a:rPr lang="en-US" altLang="ko-KR" sz="1500" dirty="0">
                <a:latin typeface="+mn-ea"/>
              </a:rPr>
              <a:t>2.2MW</a:t>
            </a:r>
            <a:r>
              <a:rPr lang="ko-KR" altLang="en-US" sz="1500" dirty="0">
                <a:latin typeface="+mn-ea"/>
              </a:rPr>
              <a:t>이며  </a:t>
            </a:r>
            <a:r>
              <a:rPr lang="en-US" altLang="ko-KR" sz="1500" dirty="0">
                <a:latin typeface="+mn-ea"/>
              </a:rPr>
              <a:t>PV</a:t>
            </a:r>
            <a:r>
              <a:rPr lang="ko-KR" altLang="en-US" sz="1500" dirty="0">
                <a:latin typeface="+mn-ea"/>
              </a:rPr>
              <a:t>와 연동하여 </a:t>
            </a:r>
            <a:r>
              <a:rPr lang="ko-KR" altLang="en-US" sz="1500" dirty="0" err="1">
                <a:latin typeface="+mn-ea"/>
              </a:rPr>
              <a:t>전력공급중</a:t>
            </a:r>
            <a:endParaRPr lang="en-US" altLang="ko-KR" sz="1500" dirty="0">
              <a:latin typeface="+mn-ea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CC755383-22F4-4F24-9F5E-0D383B4A6F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000" y="81156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460945984" descr="EMB000073ecbf95">
            <a:extLst>
              <a:ext uri="{FF2B5EF4-FFF2-40B4-BE49-F238E27FC236}">
                <a16:creationId xmlns:a16="http://schemas.microsoft.com/office/drawing/2014/main" id="{772D9FBA-18FF-4841-B797-05A37864F9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"/>
          <a:stretch>
            <a:fillRect/>
          </a:stretch>
        </p:blipFill>
        <p:spPr bwMode="auto">
          <a:xfrm>
            <a:off x="468000" y="1268760"/>
            <a:ext cx="45847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차트 9">
            <a:extLst>
              <a:ext uri="{FF2B5EF4-FFF2-40B4-BE49-F238E27FC236}">
                <a16:creationId xmlns:a16="http://schemas.microsoft.com/office/drawing/2014/main" id="{5EA8B985-C405-4671-A07F-B37131B00A8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17086795"/>
              </p:ext>
            </p:extLst>
          </p:nvPr>
        </p:nvGraphicFramePr>
        <p:xfrm>
          <a:off x="5508104" y="4437112"/>
          <a:ext cx="2928316" cy="18901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735262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468000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en-US" altLang="ko-KR" b="1" dirty="0">
                <a:latin typeface="+mn-ea"/>
              </a:rPr>
              <a:t>Peleliu </a:t>
            </a:r>
            <a:r>
              <a:rPr lang="ko-KR" altLang="en-US" b="1" dirty="0">
                <a:latin typeface="+mn-ea"/>
              </a:rPr>
              <a:t>발전설비</a:t>
            </a:r>
            <a:r>
              <a:rPr lang="en-US" altLang="ko-KR" b="1" dirty="0">
                <a:latin typeface="+mn-ea"/>
              </a:rPr>
              <a:t> </a:t>
            </a:r>
            <a:r>
              <a:rPr lang="ko-KR" altLang="en-US" b="1" dirty="0">
                <a:latin typeface="+mn-ea"/>
              </a:rPr>
              <a:t>조합 운전방식 </a:t>
            </a:r>
            <a:endParaRPr lang="en-US" altLang="ko-KR" b="1" dirty="0">
              <a:latin typeface="+mn-ea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17E9EE5C-D03E-4FA7-A428-8B87E41C0B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3728" y="208577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416152168" descr="EMB000073ecbf9a">
            <a:extLst>
              <a:ext uri="{FF2B5EF4-FFF2-40B4-BE49-F238E27FC236}">
                <a16:creationId xmlns:a16="http://schemas.microsoft.com/office/drawing/2014/main" id="{EF5CB00D-CF75-44C5-8529-BD4D1ED436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"/>
          <a:stretch>
            <a:fillRect/>
          </a:stretch>
        </p:blipFill>
        <p:spPr bwMode="auto">
          <a:xfrm>
            <a:off x="1763688" y="2017235"/>
            <a:ext cx="5759022" cy="401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6BD15569-8BB0-48F1-933D-5C1D1C265777}"/>
              </a:ext>
            </a:extLst>
          </p:cNvPr>
          <p:cNvSpPr/>
          <p:nvPr/>
        </p:nvSpPr>
        <p:spPr>
          <a:xfrm>
            <a:off x="323528" y="848591"/>
            <a:ext cx="8228768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ko-KR" altLang="en-US" sz="1600" dirty="0">
                <a:latin typeface="+mn-ea"/>
              </a:rPr>
              <a:t>디젤발전기와 </a:t>
            </a:r>
            <a:r>
              <a:rPr lang="en-US" altLang="ko-KR" sz="1600" dirty="0">
                <a:latin typeface="+mn-ea"/>
              </a:rPr>
              <a:t>PV</a:t>
            </a:r>
            <a:r>
              <a:rPr lang="ko-KR" altLang="en-US" sz="1600" dirty="0">
                <a:latin typeface="+mn-ea"/>
              </a:rPr>
              <a:t>발전기는 </a:t>
            </a:r>
            <a:r>
              <a:rPr lang="en-US" altLang="ko-KR" sz="1600" dirty="0">
                <a:latin typeface="+mn-ea"/>
              </a:rPr>
              <a:t>SMA Fuel Save Controller</a:t>
            </a:r>
            <a:r>
              <a:rPr lang="ko-KR" altLang="en-US" sz="1600" dirty="0">
                <a:latin typeface="+mn-ea"/>
              </a:rPr>
              <a:t>로 연동 </a:t>
            </a:r>
            <a:r>
              <a:rPr lang="ko-KR" altLang="en-US" sz="1600" dirty="0" err="1">
                <a:latin typeface="+mn-ea"/>
              </a:rPr>
              <a:t>운전중</a:t>
            </a:r>
            <a:endParaRPr lang="en-US" altLang="ko-KR" sz="1600" dirty="0">
              <a:latin typeface="+mn-ea"/>
            </a:endParaRP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ko-KR" altLang="en-US" sz="1600" dirty="0">
                <a:latin typeface="+mn-ea"/>
              </a:rPr>
              <a:t>팔라우정부는 </a:t>
            </a:r>
            <a:r>
              <a:rPr lang="en-US" altLang="ko-KR" sz="1600" dirty="0">
                <a:latin typeface="+mn-ea"/>
              </a:rPr>
              <a:t>Peleliu </a:t>
            </a:r>
            <a:r>
              <a:rPr lang="ko-KR" altLang="en-US" sz="1600" dirty="0">
                <a:latin typeface="+mn-ea"/>
              </a:rPr>
              <a:t>섬을 </a:t>
            </a:r>
            <a:r>
              <a:rPr lang="en-US" altLang="ko-KR" sz="1600" dirty="0">
                <a:latin typeface="+mn-ea"/>
              </a:rPr>
              <a:t>100% </a:t>
            </a:r>
            <a:r>
              <a:rPr lang="ko-KR" altLang="en-US" sz="1600" dirty="0">
                <a:latin typeface="+mn-ea"/>
              </a:rPr>
              <a:t>신재생에너지원으로만 전력을 공급하는 </a:t>
            </a:r>
            <a:r>
              <a:rPr lang="en-US" altLang="ko-KR" sz="1600" dirty="0">
                <a:latin typeface="+mn-ea"/>
              </a:rPr>
              <a:t>Carbon Free Island </a:t>
            </a:r>
            <a:r>
              <a:rPr lang="ko-KR" altLang="en-US" sz="1600" dirty="0">
                <a:latin typeface="+mn-ea"/>
              </a:rPr>
              <a:t>희망</a:t>
            </a:r>
            <a:endParaRPr lang="en-US" altLang="ko-KR" sz="16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895569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0" y="188640"/>
            <a:ext cx="6984776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펠렐리우 최적 마이크로그리드 구축을 위한 기술 설계 접근 방법  </a:t>
            </a:r>
            <a:endParaRPr lang="en-US" altLang="ko-KR" b="1" dirty="0"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965DE5F7-4264-1F4D-94B7-B4F98B8E130E}"/>
              </a:ext>
            </a:extLst>
          </p:cNvPr>
          <p:cNvSpPr/>
          <p:nvPr/>
        </p:nvSpPr>
        <p:spPr>
          <a:xfrm>
            <a:off x="467544" y="908720"/>
            <a:ext cx="8208912" cy="4006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Peleliu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섬의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향후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년간 전력사용량 </a:t>
            </a:r>
            <a:r>
              <a:rPr lang="ko-KR" altLang="en-US" sz="16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증가량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예측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신재생발전량비율을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현재의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22%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50%, 75%, 100%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까지 상향 조정할 경우 전력계통이 안정적으로 운전이 가능한지 조류계산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고장계산 수행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50%, 75%, 100%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증가 케이스별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DG, PV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및 </a:t>
            </a: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ESS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적정 용량 설계 및 경제성 평가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50%, 75%, 100% </a:t>
            </a: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케이스별 신재생발전소 및 에너지저장장치 설치위치 설계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해석 목표  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554037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Peleliu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섬의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DG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발전량이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50%, 75%, 100%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 때의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발전원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비율 설계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554037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Peleliu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섬의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DG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발전량이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50%, 75%, 100%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 때의 계통 해석 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554037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DG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발전량에 적합한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Micro-controller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요구사양 분석 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554037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2020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2025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2030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년의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Peleliu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섬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전력계통 루트 설계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indent="269875" fontAlgn="base">
              <a:lnSpc>
                <a:spcPct val="150000"/>
              </a:lnSpc>
            </a:pPr>
            <a:endParaRPr lang="ko-KR" altLang="en-US" sz="11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2046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A7FF55BF-7901-4A3E-A0A3-6AB7370C88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181387"/>
            <a:ext cx="6333237" cy="386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sz="2000" b="1" dirty="0">
                <a:latin typeface="+mn-ea"/>
              </a:rPr>
              <a:t>마이크로그리드 디자인 절차</a:t>
            </a:r>
            <a:endParaRPr lang="en-US" altLang="ko-KR" sz="2000" b="1" dirty="0">
              <a:latin typeface="+mn-ea"/>
            </a:endParaRPr>
          </a:p>
        </p:txBody>
      </p:sp>
      <p:sp>
        <p:nvSpPr>
          <p:cNvPr id="3" name="Shape 19">
            <a:extLst>
              <a:ext uri="{FF2B5EF4-FFF2-40B4-BE49-F238E27FC236}">
                <a16:creationId xmlns:a16="http://schemas.microsoft.com/office/drawing/2014/main" id="{B3B68787-6A8E-471F-855A-E6CD70FF9591}"/>
              </a:ext>
            </a:extLst>
          </p:cNvPr>
          <p:cNvSpPr/>
          <p:nvPr/>
        </p:nvSpPr>
        <p:spPr>
          <a:xfrm>
            <a:off x="751646" y="2173357"/>
            <a:ext cx="6477000" cy="2667000"/>
          </a:xfrm>
          <a:prstGeom prst="swooshArrow">
            <a:avLst>
              <a:gd name="adj1" fmla="val 25000"/>
              <a:gd name="adj2" fmla="val 25000"/>
            </a:avLst>
          </a:prstGeom>
          <a:solidFill>
            <a:srgbClr val="C0504D">
              <a:lumMod val="60000"/>
              <a:lumOff val="40000"/>
            </a:srgbClr>
          </a:solidFill>
          <a:ln>
            <a:noFill/>
          </a:ln>
          <a:effectLst/>
        </p:spPr>
      </p:sp>
      <p:sp>
        <p:nvSpPr>
          <p:cNvPr id="4" name="Oval 20">
            <a:extLst>
              <a:ext uri="{FF2B5EF4-FFF2-40B4-BE49-F238E27FC236}">
                <a16:creationId xmlns:a16="http://schemas.microsoft.com/office/drawing/2014/main" id="{FC77BEEB-FA7E-4208-B388-922FA42F8057}"/>
              </a:ext>
            </a:extLst>
          </p:cNvPr>
          <p:cNvSpPr/>
          <p:nvPr/>
        </p:nvSpPr>
        <p:spPr>
          <a:xfrm>
            <a:off x="6742871" y="2144782"/>
            <a:ext cx="1905000" cy="1066800"/>
          </a:xfrm>
          <a:prstGeom prst="ellipse">
            <a:avLst/>
          </a:prstGeom>
          <a:solidFill>
            <a:sysClr val="window" lastClr="FFFFFF"/>
          </a:solidFill>
          <a:ln w="25400" cap="flat" cmpd="sng" algn="ctr">
            <a:solidFill>
              <a:srgbClr val="C0504D"/>
            </a:solidFill>
            <a:prstDash val="solid"/>
          </a:ln>
          <a:effectLst/>
        </p:spPr>
        <p:txBody>
          <a:bodyPr lIns="0" tIns="0" rIns="0" bIns="0"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FINAL CONFIGURATION AND</a:t>
            </a:r>
            <a:r>
              <a:rPr kumimoji="0" lang="en-US" sz="1400" b="1" i="0" u="none" strike="noStrike" kern="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DESIGN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!</a:t>
            </a:r>
          </a:p>
        </p:txBody>
      </p:sp>
      <p:sp>
        <p:nvSpPr>
          <p:cNvPr id="5" name="Rounded Rectangle 21">
            <a:extLst>
              <a:ext uri="{FF2B5EF4-FFF2-40B4-BE49-F238E27FC236}">
                <a16:creationId xmlns:a16="http://schemas.microsoft.com/office/drawing/2014/main" id="{BB6DBD12-B9EA-4208-9A0E-392D7E92F9A5}"/>
              </a:ext>
            </a:extLst>
          </p:cNvPr>
          <p:cNvSpPr/>
          <p:nvPr/>
        </p:nvSpPr>
        <p:spPr>
          <a:xfrm>
            <a:off x="1480667" y="2137937"/>
            <a:ext cx="2461854" cy="1676400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solidFill>
              <a:srgbClr val="C0504D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기술적</a:t>
            </a: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경제적 관점의 마이크로그리드 설계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DER Mix  </a:t>
            </a:r>
          </a:p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DER Optimal Sizing</a:t>
            </a:r>
          </a:p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Economic Dispatch</a:t>
            </a:r>
          </a:p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Financial feasibility</a:t>
            </a:r>
          </a:p>
        </p:txBody>
      </p:sp>
      <p:sp>
        <p:nvSpPr>
          <p:cNvPr id="6" name="Rounded Rectangle 22">
            <a:extLst>
              <a:ext uri="{FF2B5EF4-FFF2-40B4-BE49-F238E27FC236}">
                <a16:creationId xmlns:a16="http://schemas.microsoft.com/office/drawing/2014/main" id="{0940BA23-6822-4EEF-882C-86CF0F1A3909}"/>
              </a:ext>
            </a:extLst>
          </p:cNvPr>
          <p:cNvSpPr/>
          <p:nvPr/>
        </p:nvSpPr>
        <p:spPr>
          <a:xfrm>
            <a:off x="533400" y="4248420"/>
            <a:ext cx="2057646" cy="1676400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solidFill>
              <a:srgbClr val="C0504D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데이터 수집</a:t>
            </a: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60363" marR="0" lvl="0" indent="-185738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Environmental and energy data</a:t>
            </a:r>
          </a:p>
          <a:p>
            <a:pPr marL="360363" marR="0" lvl="0" indent="-185738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Financial data</a:t>
            </a:r>
          </a:p>
          <a:p>
            <a:pPr marL="360363" marR="0" lvl="0" indent="-185738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Power system technical data</a:t>
            </a:r>
          </a:p>
        </p:txBody>
      </p:sp>
      <p:sp>
        <p:nvSpPr>
          <p:cNvPr id="7" name="Rounded Rectangle 23">
            <a:extLst>
              <a:ext uri="{FF2B5EF4-FFF2-40B4-BE49-F238E27FC236}">
                <a16:creationId xmlns:a16="http://schemas.microsoft.com/office/drawing/2014/main" id="{D7A5034E-8667-449C-9AC8-C6D317A5A88C}"/>
              </a:ext>
            </a:extLst>
          </p:cNvPr>
          <p:cNvSpPr/>
          <p:nvPr/>
        </p:nvSpPr>
        <p:spPr>
          <a:xfrm>
            <a:off x="4111769" y="1258957"/>
            <a:ext cx="2286000" cy="1676400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solidFill>
              <a:srgbClr val="C0504D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전력계통 해석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Load flow</a:t>
            </a:r>
          </a:p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Faults</a:t>
            </a:r>
          </a:p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Abnormal conditions</a:t>
            </a:r>
          </a:p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Voltage stability</a:t>
            </a:r>
          </a:p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Frequency stability</a:t>
            </a:r>
          </a:p>
        </p:txBody>
      </p:sp>
      <p:sp>
        <p:nvSpPr>
          <p:cNvPr id="8" name="Curved Left Arrow 24">
            <a:extLst>
              <a:ext uri="{FF2B5EF4-FFF2-40B4-BE49-F238E27FC236}">
                <a16:creationId xmlns:a16="http://schemas.microsoft.com/office/drawing/2014/main" id="{90372B4C-A96A-4561-9EE0-4077632F0AFC}"/>
              </a:ext>
            </a:extLst>
          </p:cNvPr>
          <p:cNvSpPr/>
          <p:nvPr/>
        </p:nvSpPr>
        <p:spPr>
          <a:xfrm rot="14799726">
            <a:off x="2824924" y="162703"/>
            <a:ext cx="731520" cy="2362200"/>
          </a:xfrm>
          <a:prstGeom prst="curvedLeftArrow">
            <a:avLst/>
          </a:prstGeom>
          <a:solidFill>
            <a:srgbClr val="4F81BD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Curved Left Arrow 25">
            <a:extLst>
              <a:ext uri="{FF2B5EF4-FFF2-40B4-BE49-F238E27FC236}">
                <a16:creationId xmlns:a16="http://schemas.microsoft.com/office/drawing/2014/main" id="{066113FC-2196-4DEB-B7BA-3292AF62DCCD}"/>
              </a:ext>
            </a:extLst>
          </p:cNvPr>
          <p:cNvSpPr/>
          <p:nvPr/>
        </p:nvSpPr>
        <p:spPr>
          <a:xfrm rot="4137383">
            <a:off x="4301198" y="2571375"/>
            <a:ext cx="731520" cy="2362200"/>
          </a:xfrm>
          <a:prstGeom prst="curvedLeftArrow">
            <a:avLst/>
          </a:prstGeom>
          <a:solidFill>
            <a:srgbClr val="4F81BD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F199FB-DD1A-4F10-994D-F62191E93452}"/>
              </a:ext>
            </a:extLst>
          </p:cNvPr>
          <p:cNvSpPr txBox="1"/>
          <p:nvPr/>
        </p:nvSpPr>
        <p:spPr>
          <a:xfrm>
            <a:off x="3843991" y="4184038"/>
            <a:ext cx="19779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/>
              <a:t>Iterative correction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52561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9B5E983B-4CAC-451E-940D-D4207ABA1A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816" y="136305"/>
            <a:ext cx="8376557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신재생에너지 </a:t>
            </a:r>
            <a:r>
              <a:rPr lang="en-US" altLang="ko-KR" b="1" dirty="0">
                <a:latin typeface="+mn-ea"/>
              </a:rPr>
              <a:t>Mix </a:t>
            </a:r>
            <a:r>
              <a:rPr lang="ko-KR" altLang="en-US" b="1" dirty="0">
                <a:latin typeface="+mn-ea"/>
              </a:rPr>
              <a:t>시뮬레이션</a:t>
            </a:r>
            <a:endParaRPr lang="en-US" altLang="ko-KR" b="1" dirty="0">
              <a:latin typeface="+mn-ea"/>
            </a:endParaRPr>
          </a:p>
        </p:txBody>
      </p:sp>
      <p:pic>
        <p:nvPicPr>
          <p:cNvPr id="3" name="Picture 20">
            <a:extLst>
              <a:ext uri="{FF2B5EF4-FFF2-40B4-BE49-F238E27FC236}">
                <a16:creationId xmlns:a16="http://schemas.microsoft.com/office/drawing/2014/main" id="{52258410-65DC-4C0E-A2A4-061C1833EF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097" y="1528692"/>
            <a:ext cx="7906276" cy="2376267"/>
          </a:xfrm>
          <a:prstGeom prst="rect">
            <a:avLst/>
          </a:prstGeom>
        </p:spPr>
      </p:pic>
      <p:pic>
        <p:nvPicPr>
          <p:cNvPr id="4" name="Picture 21">
            <a:extLst>
              <a:ext uri="{FF2B5EF4-FFF2-40B4-BE49-F238E27FC236}">
                <a16:creationId xmlns:a16="http://schemas.microsoft.com/office/drawing/2014/main" id="{7208F769-20EE-4749-9081-B3E1A6F1A0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030" y="3861045"/>
            <a:ext cx="7906276" cy="2376267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29CFE0B-D0B7-4ED8-8FB0-2AA305243496}"/>
              </a:ext>
            </a:extLst>
          </p:cNvPr>
          <p:cNvSpPr txBox="1">
            <a:spLocks/>
          </p:cNvSpPr>
          <p:nvPr/>
        </p:nvSpPr>
        <p:spPr>
          <a:xfrm>
            <a:off x="285692" y="940478"/>
            <a:ext cx="8564804" cy="326442"/>
          </a:xfrm>
          <a:prstGeom prst="rect">
            <a:avLst/>
          </a:prstGeom>
        </p:spPr>
        <p:txBody>
          <a:bodyPr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indent="-273050">
              <a:buClrTx/>
              <a:buFont typeface="Wingdings" panose="05000000000000000000" pitchFamily="2" charset="2"/>
              <a:buChar char="§"/>
            </a:pPr>
            <a:r>
              <a:rPr lang="ko-KR" altLang="en-U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신재생에너지</a:t>
            </a:r>
            <a:r>
              <a:rPr lang="en-U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발전량비율 대 경제성 분석 결과 </a:t>
            </a:r>
            <a:r>
              <a:rPr lang="en-US" altLang="ko-KR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(Homer </a:t>
            </a:r>
            <a:r>
              <a:rPr lang="ko-KR" altLang="en-U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사용</a:t>
            </a:r>
            <a:r>
              <a:rPr lang="en-US" altLang="ko-KR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EBA714B5-1EEA-4927-B255-E88BDFBB0C3C}"/>
              </a:ext>
            </a:extLst>
          </p:cNvPr>
          <p:cNvSpPr/>
          <p:nvPr/>
        </p:nvSpPr>
        <p:spPr>
          <a:xfrm>
            <a:off x="4669277" y="5410305"/>
            <a:ext cx="369651" cy="340469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latin typeface="Abadi" panose="020B0604020104020204" pitchFamily="34" charset="0"/>
            </a:endParaRPr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9D36608F-F1B9-424A-B4FB-D8555E1CB349}"/>
              </a:ext>
            </a:extLst>
          </p:cNvPr>
          <p:cNvSpPr/>
          <p:nvPr/>
        </p:nvSpPr>
        <p:spPr>
          <a:xfrm>
            <a:off x="6203004" y="5288710"/>
            <a:ext cx="369651" cy="340469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latin typeface="Abadi" panose="020B0604020104020204" pitchFamily="34" charset="0"/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1CA5214D-9C83-4FF4-8C5B-C6B92F3D7DB4}"/>
              </a:ext>
            </a:extLst>
          </p:cNvPr>
          <p:cNvSpPr/>
          <p:nvPr/>
        </p:nvSpPr>
        <p:spPr>
          <a:xfrm>
            <a:off x="7732528" y="4056947"/>
            <a:ext cx="369651" cy="340469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latin typeface="Abadi" panose="020B0604020104020204" pitchFamily="34" charset="0"/>
            </a:endParaRP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6E5935F8-D86E-4D54-A893-36D91FA72426}"/>
              </a:ext>
            </a:extLst>
          </p:cNvPr>
          <p:cNvSpPr/>
          <p:nvPr/>
        </p:nvSpPr>
        <p:spPr>
          <a:xfrm>
            <a:off x="2641719" y="4900901"/>
            <a:ext cx="369651" cy="340469"/>
          </a:xfrm>
          <a:prstGeom prst="ellipse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latin typeface="Abadi" panose="020B06040201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8E385D-7E9D-42C5-B524-A82E0256BCD7}"/>
              </a:ext>
            </a:extLst>
          </p:cNvPr>
          <p:cNvSpPr txBox="1"/>
          <p:nvPr/>
        </p:nvSpPr>
        <p:spPr>
          <a:xfrm>
            <a:off x="2330254" y="4540511"/>
            <a:ext cx="9172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0070C0"/>
                </a:solidFill>
                <a:latin typeface="Abadi" panose="020B0604020104020204" pitchFamily="34" charset="0"/>
              </a:rPr>
              <a:t>REP 17%</a:t>
            </a:r>
            <a:endParaRPr lang="ko-KR" altLang="en-US" sz="1400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BBC604D-6CAA-47EE-90D3-649F9E181A38}"/>
              </a:ext>
            </a:extLst>
          </p:cNvPr>
          <p:cNvSpPr txBox="1"/>
          <p:nvPr/>
        </p:nvSpPr>
        <p:spPr>
          <a:xfrm>
            <a:off x="4357812" y="5649027"/>
            <a:ext cx="9172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0070C0"/>
                </a:solidFill>
                <a:latin typeface="Abadi" panose="020B0604020104020204" pitchFamily="34" charset="0"/>
              </a:rPr>
              <a:t>REP 50%</a:t>
            </a:r>
            <a:endParaRPr lang="ko-KR" altLang="en-US" sz="1400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5867AF-EF0B-4BDB-AEF3-8B4A11C80CC6}"/>
              </a:ext>
            </a:extLst>
          </p:cNvPr>
          <p:cNvSpPr txBox="1"/>
          <p:nvPr/>
        </p:nvSpPr>
        <p:spPr>
          <a:xfrm>
            <a:off x="5856037" y="5624708"/>
            <a:ext cx="9172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0070C0"/>
                </a:solidFill>
                <a:latin typeface="Abadi" panose="020B0604020104020204" pitchFamily="34" charset="0"/>
              </a:rPr>
              <a:t>REP 75%</a:t>
            </a:r>
            <a:endParaRPr lang="ko-KR" altLang="en-US" sz="1400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DB2832E-F96D-4239-8BA7-DA3E60E6605E}"/>
              </a:ext>
            </a:extLst>
          </p:cNvPr>
          <p:cNvSpPr txBox="1"/>
          <p:nvPr/>
        </p:nvSpPr>
        <p:spPr>
          <a:xfrm>
            <a:off x="7451285" y="4392945"/>
            <a:ext cx="10262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0070C0"/>
                </a:solidFill>
                <a:latin typeface="Abadi" panose="020B0604020104020204" pitchFamily="34" charset="0"/>
              </a:rPr>
              <a:t>REP 100%</a:t>
            </a:r>
            <a:endParaRPr lang="ko-KR" altLang="en-US" sz="1400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B48FDB5-46F8-4D07-906C-FF0976B442DC}"/>
              </a:ext>
            </a:extLst>
          </p:cNvPr>
          <p:cNvSpPr txBox="1"/>
          <p:nvPr/>
        </p:nvSpPr>
        <p:spPr>
          <a:xfrm>
            <a:off x="4839793" y="1404148"/>
            <a:ext cx="3108543" cy="276999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Abadi" panose="020B0604020104020204" pitchFamily="34" charset="0"/>
              </a:rPr>
              <a:t>WT is </a:t>
            </a:r>
            <a:r>
              <a:rPr lang="en-US" altLang="ko-KR" sz="1200" b="1" dirty="0">
                <a:solidFill>
                  <a:srgbClr val="C00000"/>
                </a:solidFill>
                <a:latin typeface="Abadi" panose="020B0604020104020204" pitchFamily="34" charset="0"/>
              </a:rPr>
              <a:t>less </a:t>
            </a:r>
            <a:r>
              <a:rPr lang="en-US" altLang="ko-KR" sz="1200" b="1" dirty="0">
                <a:latin typeface="Abadi" panose="020B0604020104020204" pitchFamily="34" charset="0"/>
              </a:rPr>
              <a:t>economical than PV in many cases.</a:t>
            </a:r>
            <a:endParaRPr lang="ko-KR" altLang="en-US" sz="1200" b="1" dirty="0">
              <a:latin typeface="Abadi" panose="020B0604020104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5AE3BB2-E6B2-492E-83FC-744BA33FF58E}"/>
              </a:ext>
            </a:extLst>
          </p:cNvPr>
          <p:cNvSpPr txBox="1"/>
          <p:nvPr/>
        </p:nvSpPr>
        <p:spPr>
          <a:xfrm>
            <a:off x="3914742" y="4747012"/>
            <a:ext cx="2356735" cy="276999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solidFill>
                  <a:srgbClr val="C00000"/>
                </a:solidFill>
                <a:latin typeface="Abadi" panose="020B0604020104020204" pitchFamily="34" charset="0"/>
              </a:rPr>
              <a:t>REP 50% </a:t>
            </a:r>
            <a:r>
              <a:rPr lang="en-US" altLang="ko-KR" sz="1200" b="1" dirty="0">
                <a:latin typeface="Abadi" panose="020B0604020104020204" pitchFamily="34" charset="0"/>
              </a:rPr>
              <a:t>is the most economical.</a:t>
            </a:r>
            <a:endParaRPr lang="ko-KR" altLang="en-US" sz="1200" b="1" dirty="0">
              <a:latin typeface="Abadi" panose="020B06040201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8850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467544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펠렐리우  마이크로그리드 설계 결과  </a:t>
            </a:r>
            <a:endParaRPr lang="en-US" altLang="ko-KR" b="1" dirty="0">
              <a:latin typeface="+mn-ea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D98E3F76-9181-47C7-BF4B-F16DEF4A5913}"/>
              </a:ext>
            </a:extLst>
          </p:cNvPr>
          <p:cNvSpPr/>
          <p:nvPr/>
        </p:nvSpPr>
        <p:spPr>
          <a:xfrm>
            <a:off x="395536" y="859637"/>
            <a:ext cx="8208912" cy="414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600" b="1" dirty="0"/>
              <a:t>DG</a:t>
            </a:r>
            <a:r>
              <a:rPr lang="ko-KR" altLang="en-US" sz="1600" b="1" dirty="0"/>
              <a:t>발전량비율 </a:t>
            </a:r>
            <a:r>
              <a:rPr lang="en-US" altLang="ko-KR" sz="1600" b="1" dirty="0"/>
              <a:t>17%, 50%, 75%, 100% </a:t>
            </a:r>
            <a:r>
              <a:rPr lang="ko-KR" altLang="en-US" sz="1600" b="1" dirty="0"/>
              <a:t>케이스별</a:t>
            </a:r>
            <a:r>
              <a:rPr lang="en-US" altLang="ko-KR" sz="1600" b="1" dirty="0"/>
              <a:t> PV </a:t>
            </a:r>
            <a:r>
              <a:rPr lang="ko-KR" altLang="en-US" sz="1600" b="1" dirty="0"/>
              <a:t>및</a:t>
            </a:r>
            <a:r>
              <a:rPr lang="en-US" altLang="ko-KR" sz="1600" b="1" dirty="0"/>
              <a:t> ESS </a:t>
            </a:r>
            <a:r>
              <a:rPr lang="ko-KR" altLang="en-US" sz="1600" b="1" dirty="0"/>
              <a:t>용량 산정</a:t>
            </a:r>
            <a:endParaRPr lang="en-US" altLang="ko-KR" sz="1600" dirty="0"/>
          </a:p>
        </p:txBody>
      </p:sp>
      <p:graphicFrame>
        <p:nvGraphicFramePr>
          <p:cNvPr id="6" name="Table 1">
            <a:extLst>
              <a:ext uri="{FF2B5EF4-FFF2-40B4-BE49-F238E27FC236}">
                <a16:creationId xmlns:a16="http://schemas.microsoft.com/office/drawing/2014/main" id="{92F2B12C-8D1B-4A4C-A9E5-5E35AD35CF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4053064"/>
              </p:ext>
            </p:extLst>
          </p:nvPr>
        </p:nvGraphicFramePr>
        <p:xfrm>
          <a:off x="539552" y="1556792"/>
          <a:ext cx="7776863" cy="3910320"/>
        </p:xfrm>
        <a:graphic>
          <a:graphicData uri="http://schemas.openxmlformats.org/drawingml/2006/table">
            <a:tbl>
              <a:tblPr firstRow="1" firstCol="1" bandRow="1">
                <a:tableStyleId>{9D7B26C5-4107-4FEC-AEDC-1716B250A1EF}</a:tableStyleId>
              </a:tblPr>
              <a:tblGrid>
                <a:gridCol w="2663183">
                  <a:extLst>
                    <a:ext uri="{9D8B030D-6E8A-4147-A177-3AD203B41FA5}">
                      <a16:colId xmlns:a16="http://schemas.microsoft.com/office/drawing/2014/main" val="3917522957"/>
                    </a:ext>
                  </a:extLst>
                </a:gridCol>
                <a:gridCol w="1278420">
                  <a:extLst>
                    <a:ext uri="{9D8B030D-6E8A-4147-A177-3AD203B41FA5}">
                      <a16:colId xmlns:a16="http://schemas.microsoft.com/office/drawing/2014/main" val="818069540"/>
                    </a:ext>
                  </a:extLst>
                </a:gridCol>
                <a:gridCol w="1278420">
                  <a:extLst>
                    <a:ext uri="{9D8B030D-6E8A-4147-A177-3AD203B41FA5}">
                      <a16:colId xmlns:a16="http://schemas.microsoft.com/office/drawing/2014/main" val="2228331728"/>
                    </a:ext>
                  </a:extLst>
                </a:gridCol>
                <a:gridCol w="1278420">
                  <a:extLst>
                    <a:ext uri="{9D8B030D-6E8A-4147-A177-3AD203B41FA5}">
                      <a16:colId xmlns:a16="http://schemas.microsoft.com/office/drawing/2014/main" val="3044256368"/>
                    </a:ext>
                  </a:extLst>
                </a:gridCol>
                <a:gridCol w="1278420">
                  <a:extLst>
                    <a:ext uri="{9D8B030D-6E8A-4147-A177-3AD203B41FA5}">
                      <a16:colId xmlns:a16="http://schemas.microsoft.com/office/drawing/2014/main" val="8615005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Case</a:t>
                      </a:r>
                      <a:r>
                        <a:rPr lang="en-US" sz="1200" baseline="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 1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aseline="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(17%)</a:t>
                      </a:r>
                      <a:endParaRPr lang="en-US" sz="1200" dirty="0"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Case 2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(50%)</a:t>
                      </a: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Case 3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(75%)</a:t>
                      </a: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Case 4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(100%)</a:t>
                      </a:r>
                    </a:p>
                  </a:txBody>
                  <a:tcPr marL="68580" marR="68580" marT="0" marB="0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9680936"/>
                  </a:ext>
                </a:extLst>
              </a:tr>
              <a:tr h="2726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PV (kW)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164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564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839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1389</a:t>
                      </a:r>
                      <a:endParaRPr lang="ko-KR" sz="1200" b="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723015"/>
                  </a:ext>
                </a:extLst>
              </a:tr>
              <a:tr h="2726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WT (kW)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100</a:t>
                      </a:r>
                      <a:endParaRPr lang="ko-KR" sz="1200" b="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56568898"/>
                  </a:ext>
                </a:extLst>
              </a:tr>
              <a:tr h="2726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ESS (kWh)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925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2,200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200" b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3,750</a:t>
                      </a:r>
                      <a:endParaRPr lang="ko-KR" sz="1200" b="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932044"/>
                  </a:ext>
                </a:extLst>
              </a:tr>
              <a:tr h="2726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ESS Converter (kW)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200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350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550</a:t>
                      </a:r>
                      <a:endParaRPr 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70375645"/>
                  </a:ext>
                </a:extLst>
              </a:tr>
              <a:tr h="2726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Diesel, FGW (kW)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300</a:t>
                      </a:r>
                      <a:endParaRPr 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300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300</a:t>
                      </a: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-</a:t>
                      </a:r>
                      <a:endParaRPr 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9263223"/>
                  </a:ext>
                </a:extLst>
              </a:tr>
              <a:tr h="2726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Diesel, </a:t>
                      </a:r>
                      <a:r>
                        <a:rPr lang="en-US" sz="12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Hatz</a:t>
                      </a: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 (kW)</a:t>
                      </a: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168</a:t>
                      </a:r>
                      <a:endParaRPr 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168</a:t>
                      </a: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168</a:t>
                      </a: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2418464"/>
                  </a:ext>
                </a:extLst>
              </a:tr>
              <a:tr h="26567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LCOE (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$/kWh)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0.353 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C00000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0.320 </a:t>
                      </a: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0.328 </a:t>
                      </a: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0.408</a:t>
                      </a:r>
                      <a:endParaRPr 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2148441"/>
                  </a:ext>
                </a:extLst>
              </a:tr>
              <a:tr h="26567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NPC ($)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4,748,823</a:t>
                      </a:r>
                      <a:endParaRPr 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4,552,405</a:t>
                      </a:r>
                      <a:endParaRPr lang="en-US" sz="1200" dirty="0"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4,871,097</a:t>
                      </a:r>
                      <a:endParaRPr lang="en-US" sz="1200" dirty="0"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6,213,843</a:t>
                      </a:r>
                      <a:endParaRPr 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6369168"/>
                  </a:ext>
                </a:extLst>
              </a:tr>
              <a:tr h="26567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Capital cost ($)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562,000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1,884,500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3,117,000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5,318,000</a:t>
                      </a:r>
                      <a:endParaRPr 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0203543"/>
                  </a:ext>
                </a:extLst>
              </a:tr>
              <a:tr h="26567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Operating cost ($/year)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392,607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250,502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165,100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85,763</a:t>
                      </a:r>
                      <a:endParaRPr 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5479633"/>
                  </a:ext>
                </a:extLst>
              </a:tr>
              <a:tr h="24805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RE Penetration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Level(%)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50.4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75.2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endParaRPr 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304241"/>
                  </a:ext>
                </a:extLst>
              </a:tr>
              <a:tr h="26567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Fuel consumption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(L/year)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320,837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182,867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93,949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320467"/>
                  </a:ext>
                </a:extLst>
              </a:tr>
              <a:tr h="26567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dirty="0">
                          <a:effectLst/>
                        </a:rPr>
                        <a:t>Total emission </a:t>
                      </a:r>
                      <a:r>
                        <a:rPr lang="en-US" altLang="ko-KR" sz="1200" b="0" dirty="0">
                          <a:effectLst/>
                        </a:rPr>
                        <a:t>(ton/year)</a:t>
                      </a:r>
                      <a:endParaRPr lang="en-US" sz="1200" b="0" dirty="0"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845</a:t>
                      </a:r>
                      <a:endParaRPr lang="en-US" sz="1200" b="0" dirty="0"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482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247</a:t>
                      </a: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ko-KR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9673181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C758F56F-D665-44CB-A432-EC5C3B36A787}"/>
              </a:ext>
            </a:extLst>
          </p:cNvPr>
          <p:cNvSpPr txBox="1"/>
          <p:nvPr/>
        </p:nvSpPr>
        <p:spPr>
          <a:xfrm>
            <a:off x="350331" y="5690586"/>
            <a:ext cx="834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latin typeface="-윤고딕340" pitchFamily="18" charset="-127"/>
                <a:ea typeface="-윤고딕340" pitchFamily="18" charset="-127"/>
              </a:rPr>
              <a:t>* </a:t>
            </a:r>
            <a:r>
              <a:rPr lang="en-US" altLang="ko-KR" sz="1400" dirty="0">
                <a:latin typeface="맑은 고딕" panose="020B0503020000020004" pitchFamily="50" charset="-127"/>
              </a:rPr>
              <a:t>NPC </a:t>
            </a:r>
            <a:r>
              <a:rPr lang="ko-KR" altLang="en-US" sz="1400" dirty="0">
                <a:latin typeface="맑은 고딕" panose="020B0503020000020004" pitchFamily="50" charset="-127"/>
              </a:rPr>
              <a:t>값 계산에 각 발전원별 디젤</a:t>
            </a:r>
            <a:r>
              <a:rPr lang="en-US" altLang="ko-KR" sz="1400" dirty="0">
                <a:latin typeface="맑은 고딕" panose="020B0503020000020004" pitchFamily="50" charset="-127"/>
              </a:rPr>
              <a:t>, </a:t>
            </a:r>
            <a:r>
              <a:rPr lang="ko-KR" altLang="en-US" sz="1400" dirty="0">
                <a:latin typeface="맑은 고딕" panose="020B0503020000020004" pitchFamily="50" charset="-127"/>
              </a:rPr>
              <a:t>신재생</a:t>
            </a:r>
            <a:r>
              <a:rPr lang="en-US" altLang="ko-KR" sz="1400" dirty="0">
                <a:latin typeface="맑은 고딕" panose="020B0503020000020004" pitchFamily="50" charset="-127"/>
              </a:rPr>
              <a:t>, ESS </a:t>
            </a:r>
            <a:r>
              <a:rPr lang="ko-KR" altLang="en-US" sz="1400" dirty="0">
                <a:latin typeface="맑은 고딕" panose="020B0503020000020004" pitchFamily="50" charset="-127"/>
              </a:rPr>
              <a:t>투자비</a:t>
            </a:r>
            <a:r>
              <a:rPr lang="en-US" altLang="ko-KR" sz="1400" dirty="0">
                <a:latin typeface="맑은 고딕" panose="020B0503020000020004" pitchFamily="50" charset="-127"/>
              </a:rPr>
              <a:t>, </a:t>
            </a:r>
            <a:r>
              <a:rPr lang="ko-KR" altLang="en-US" sz="1400" dirty="0" err="1">
                <a:latin typeface="맑은 고딕" panose="020B0503020000020004" pitchFamily="50" charset="-127"/>
              </a:rPr>
              <a:t>교체비</a:t>
            </a:r>
            <a:r>
              <a:rPr lang="en-US" altLang="ko-KR" sz="1400" dirty="0">
                <a:latin typeface="맑은 고딕" panose="020B0503020000020004" pitchFamily="50" charset="-127"/>
              </a:rPr>
              <a:t>, </a:t>
            </a:r>
            <a:r>
              <a:rPr lang="ko-KR" altLang="en-US" sz="1400" dirty="0">
                <a:latin typeface="맑은 고딕" panose="020B0503020000020004" pitchFamily="50" charset="-127"/>
              </a:rPr>
              <a:t>운영관리비</a:t>
            </a:r>
            <a:r>
              <a:rPr lang="en-US" altLang="ko-KR" sz="1400" dirty="0">
                <a:latin typeface="맑은 고딕" panose="020B0503020000020004" pitchFamily="50" charset="-127"/>
              </a:rPr>
              <a:t>, </a:t>
            </a:r>
            <a:r>
              <a:rPr lang="ko-KR" altLang="en-US" sz="1400" dirty="0">
                <a:latin typeface="맑은 고딕" panose="020B0503020000020004" pitchFamily="50" charset="-127"/>
              </a:rPr>
              <a:t>연료비의 현가 계산 반영</a:t>
            </a:r>
            <a:endParaRPr lang="en-US" altLang="ko-KR" sz="1400" dirty="0">
              <a:latin typeface="맑은 고딕" panose="020B0503020000020004" pitchFamily="50" charset="-127"/>
            </a:endParaRPr>
          </a:p>
          <a:p>
            <a:r>
              <a:rPr lang="ko-KR" altLang="en-US" sz="1400" dirty="0">
                <a:latin typeface="맑은 고딕" panose="020B0503020000020004" pitchFamily="50" charset="-127"/>
              </a:rPr>
              <a:t>* </a:t>
            </a:r>
            <a:r>
              <a:rPr lang="en-US" altLang="ko-KR" sz="1400" dirty="0">
                <a:latin typeface="맑은 고딕" panose="020B0503020000020004" pitchFamily="50" charset="-127"/>
              </a:rPr>
              <a:t>NPC </a:t>
            </a:r>
            <a:r>
              <a:rPr lang="ko-KR" altLang="en-US" sz="1400" dirty="0">
                <a:latin typeface="맑은 고딕" panose="020B0503020000020004" pitchFamily="50" charset="-127"/>
              </a:rPr>
              <a:t>값 산정 시 재생에너지 프로젝트에 범용적으로 적용되는 </a:t>
            </a:r>
            <a:r>
              <a:rPr lang="en-US" altLang="ko-KR" sz="1400" dirty="0">
                <a:latin typeface="맑은 고딕" panose="020B0503020000020004" pitchFamily="50" charset="-127"/>
              </a:rPr>
              <a:t>Homer</a:t>
            </a:r>
            <a:r>
              <a:rPr lang="ko-KR" altLang="en-US" sz="1400" dirty="0">
                <a:latin typeface="맑은 고딕" panose="020B0503020000020004" pitchFamily="50" charset="-127"/>
              </a:rPr>
              <a:t>의 기본 값인 </a:t>
            </a:r>
            <a:r>
              <a:rPr lang="en-US" altLang="ko-KR" sz="1400" dirty="0">
                <a:latin typeface="맑은 고딕" panose="020B0503020000020004" pitchFamily="50" charset="-127"/>
              </a:rPr>
              <a:t>8% </a:t>
            </a:r>
            <a:r>
              <a:rPr lang="ko-KR" altLang="en-US" sz="1400" dirty="0">
                <a:latin typeface="맑은 고딕" panose="020B0503020000020004" pitchFamily="50" charset="-127"/>
              </a:rPr>
              <a:t>할인율 반영  </a:t>
            </a:r>
            <a:endParaRPr lang="en-US" altLang="ko-KR" sz="1400" dirty="0"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60005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467544" y="260648"/>
            <a:ext cx="5112568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펠렐리우 마이크로그리드 </a:t>
            </a:r>
            <a:r>
              <a:rPr lang="en-US" altLang="ko-KR" b="1" dirty="0">
                <a:latin typeface="+mn-ea"/>
              </a:rPr>
              <a:t>LCOE </a:t>
            </a:r>
            <a:r>
              <a:rPr lang="ko-KR" altLang="en-US" b="1" dirty="0">
                <a:latin typeface="+mn-ea"/>
              </a:rPr>
              <a:t>추정   </a:t>
            </a:r>
            <a:endParaRPr lang="en-US" altLang="ko-KR" b="1" dirty="0">
              <a:latin typeface="+mn-ea"/>
            </a:endParaRPr>
          </a:p>
        </p:txBody>
      </p:sp>
      <p:sp>
        <p:nvSpPr>
          <p:cNvPr id="3" name="슬라이드 번호 개체 틀 5">
            <a:extLst>
              <a:ext uri="{FF2B5EF4-FFF2-40B4-BE49-F238E27FC236}">
                <a16:creationId xmlns:a16="http://schemas.microsoft.com/office/drawing/2014/main" id="{AD8C7B68-C7C9-4615-9FA7-919C69E0FDFA}"/>
              </a:ext>
            </a:extLst>
          </p:cNvPr>
          <p:cNvSpPr txBox="1">
            <a:spLocks/>
          </p:cNvSpPr>
          <p:nvPr/>
        </p:nvSpPr>
        <p:spPr>
          <a:xfrm>
            <a:off x="7425345" y="6459788"/>
            <a:ext cx="984019" cy="36512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2465D2F-B592-4A7A-B778-39FBD23BF2DA}" type="slidenum">
              <a:rPr lang="en-US" smtClean="0"/>
              <a:pPr/>
              <a:t>25</a:t>
            </a:fld>
            <a:endParaRPr lang="en-US"/>
          </a:p>
        </p:txBody>
      </p:sp>
      <p:grpSp>
        <p:nvGrpSpPr>
          <p:cNvPr id="5" name="그룹 28">
            <a:extLst>
              <a:ext uri="{FF2B5EF4-FFF2-40B4-BE49-F238E27FC236}">
                <a16:creationId xmlns:a16="http://schemas.microsoft.com/office/drawing/2014/main" id="{F796F30E-A37E-49AE-A04F-580E16505C80}"/>
              </a:ext>
            </a:extLst>
          </p:cNvPr>
          <p:cNvGrpSpPr/>
          <p:nvPr/>
        </p:nvGrpSpPr>
        <p:grpSpPr>
          <a:xfrm>
            <a:off x="896684" y="1307779"/>
            <a:ext cx="7382839" cy="4929533"/>
            <a:chOff x="896684" y="968290"/>
            <a:chExt cx="7382839" cy="4929533"/>
          </a:xfrm>
        </p:grpSpPr>
        <p:grpSp>
          <p:nvGrpSpPr>
            <p:cNvPr id="6" name="그룹 15">
              <a:extLst>
                <a:ext uri="{FF2B5EF4-FFF2-40B4-BE49-F238E27FC236}">
                  <a16:creationId xmlns:a16="http://schemas.microsoft.com/office/drawing/2014/main" id="{6935928F-780E-4B86-A95E-8C5CF189903A}"/>
                </a:ext>
              </a:extLst>
            </p:cNvPr>
            <p:cNvGrpSpPr/>
            <p:nvPr/>
          </p:nvGrpSpPr>
          <p:grpSpPr>
            <a:xfrm>
              <a:off x="896684" y="968290"/>
              <a:ext cx="7382839" cy="4775201"/>
              <a:chOff x="896684" y="968290"/>
              <a:chExt cx="7382839" cy="4775201"/>
            </a:xfrm>
          </p:grpSpPr>
          <p:pic>
            <p:nvPicPr>
              <p:cNvPr id="20" name="Picture 8">
                <a:extLst>
                  <a:ext uri="{FF2B5EF4-FFF2-40B4-BE49-F238E27FC236}">
                    <a16:creationId xmlns:a16="http://schemas.microsoft.com/office/drawing/2014/main" id="{1FC90540-FFCF-424C-81CE-5E7FCED99F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896684" y="4260558"/>
                <a:ext cx="7342820" cy="1482933"/>
              </a:xfrm>
              <a:prstGeom prst="rect">
                <a:avLst/>
              </a:prstGeom>
            </p:spPr>
          </p:pic>
          <p:pic>
            <p:nvPicPr>
              <p:cNvPr id="21" name="Picture 9">
                <a:extLst>
                  <a:ext uri="{FF2B5EF4-FFF2-40B4-BE49-F238E27FC236}">
                    <a16:creationId xmlns:a16="http://schemas.microsoft.com/office/drawing/2014/main" id="{B6E38212-B333-4B18-B893-E48BF70C1F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96684" y="968290"/>
                <a:ext cx="7342820" cy="1482933"/>
              </a:xfrm>
              <a:prstGeom prst="rect">
                <a:avLst/>
              </a:prstGeom>
            </p:spPr>
          </p:pic>
          <p:pic>
            <p:nvPicPr>
              <p:cNvPr id="22" name="Picture 12">
                <a:extLst>
                  <a:ext uri="{FF2B5EF4-FFF2-40B4-BE49-F238E27FC236}">
                    <a16:creationId xmlns:a16="http://schemas.microsoft.com/office/drawing/2014/main" id="{5FAEFD66-7DFD-4E8F-BD25-89BD70FBDF6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00590" y="2669373"/>
                <a:ext cx="7342820" cy="1482933"/>
              </a:xfrm>
              <a:prstGeom prst="rect">
                <a:avLst/>
              </a:prstGeom>
            </p:spPr>
          </p:pic>
          <p:cxnSp>
            <p:nvCxnSpPr>
              <p:cNvPr id="23" name="직선 화살표 연결선 2">
                <a:extLst>
                  <a:ext uri="{FF2B5EF4-FFF2-40B4-BE49-F238E27FC236}">
                    <a16:creationId xmlns:a16="http://schemas.microsoft.com/office/drawing/2014/main" id="{35C1F118-568F-4F13-BB80-E100ED60F28B}"/>
                  </a:ext>
                </a:extLst>
              </p:cNvPr>
              <p:cNvCxnSpPr/>
              <p:nvPr/>
            </p:nvCxnSpPr>
            <p:spPr>
              <a:xfrm flipV="1">
                <a:off x="2626468" y="968290"/>
                <a:ext cx="4056434" cy="899426"/>
              </a:xfrm>
              <a:prstGeom prst="straightConnector1">
                <a:avLst/>
              </a:prstGeom>
              <a:ln w="38100">
                <a:solidFill>
                  <a:srgbClr val="FF3300"/>
                </a:solidFill>
                <a:prstDash val="sysDot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직선 화살표 연결선 8">
                <a:extLst>
                  <a:ext uri="{FF2B5EF4-FFF2-40B4-BE49-F238E27FC236}">
                    <a16:creationId xmlns:a16="http://schemas.microsoft.com/office/drawing/2014/main" id="{17E37E74-21A5-46E8-A368-2FA119330162}"/>
                  </a:ext>
                </a:extLst>
              </p:cNvPr>
              <p:cNvCxnSpPr/>
              <p:nvPr/>
            </p:nvCxnSpPr>
            <p:spPr>
              <a:xfrm>
                <a:off x="2626468" y="2892060"/>
                <a:ext cx="4630366" cy="707180"/>
              </a:xfrm>
              <a:prstGeom prst="straightConnector1">
                <a:avLst/>
              </a:prstGeom>
              <a:ln w="38100">
                <a:solidFill>
                  <a:srgbClr val="00B0F0"/>
                </a:solidFill>
                <a:prstDash val="sysDot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7110654-C5AB-49B2-B996-1A1C4AA84488}"/>
                  </a:ext>
                </a:extLst>
              </p:cNvPr>
              <p:cNvSpPr txBox="1"/>
              <p:nvPr/>
            </p:nvSpPr>
            <p:spPr>
              <a:xfrm>
                <a:off x="5410060" y="1184697"/>
                <a:ext cx="1064715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200" b="1" dirty="0">
                    <a:solidFill>
                      <a:srgbClr val="FF3300"/>
                    </a:solidFill>
                  </a:rPr>
                  <a:t>Capital Cost</a:t>
                </a:r>
                <a:endParaRPr lang="ko-KR" altLang="en-US" sz="1200" b="1" dirty="0">
                  <a:solidFill>
                    <a:srgbClr val="FF3300"/>
                  </a:solidFill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18CBB2A-05E3-4F85-9348-8C499480CC8E}"/>
                  </a:ext>
                </a:extLst>
              </p:cNvPr>
              <p:cNvSpPr txBox="1"/>
              <p:nvPr/>
            </p:nvSpPr>
            <p:spPr>
              <a:xfrm>
                <a:off x="6982373" y="3196327"/>
                <a:ext cx="129715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200" b="1" dirty="0">
                    <a:solidFill>
                      <a:srgbClr val="00B0F0"/>
                    </a:solidFill>
                  </a:rPr>
                  <a:t>Operating Cost</a:t>
                </a:r>
                <a:endParaRPr lang="ko-KR" altLang="en-US" sz="1200" b="1" dirty="0">
                  <a:solidFill>
                    <a:srgbClr val="00B0F0"/>
                  </a:solidFill>
                </a:endParaRPr>
              </a:p>
            </p:txBody>
          </p:sp>
          <p:sp>
            <p:nvSpPr>
              <p:cNvPr id="27" name="자유형 13">
                <a:extLst>
                  <a:ext uri="{FF2B5EF4-FFF2-40B4-BE49-F238E27FC236}">
                    <a16:creationId xmlns:a16="http://schemas.microsoft.com/office/drawing/2014/main" id="{54FE37C1-0DA2-4B1B-B43D-24EF83D7B422}"/>
                  </a:ext>
                </a:extLst>
              </p:cNvPr>
              <p:cNvSpPr/>
              <p:nvPr/>
            </p:nvSpPr>
            <p:spPr>
              <a:xfrm>
                <a:off x="2752928" y="4452094"/>
                <a:ext cx="4280170" cy="599158"/>
              </a:xfrm>
              <a:custGeom>
                <a:avLst/>
                <a:gdLst>
                  <a:gd name="connsiteX0" fmla="*/ 0 w 4280170"/>
                  <a:gd name="connsiteY0" fmla="*/ 363103 h 599158"/>
                  <a:gd name="connsiteX1" fmla="*/ 1449421 w 4280170"/>
                  <a:gd name="connsiteY1" fmla="*/ 586839 h 599158"/>
                  <a:gd name="connsiteX2" fmla="*/ 2898842 w 4280170"/>
                  <a:gd name="connsiteY2" fmla="*/ 509018 h 599158"/>
                  <a:gd name="connsiteX3" fmla="*/ 4280170 w 4280170"/>
                  <a:gd name="connsiteY3" fmla="*/ 3180 h 5991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80170" h="599158">
                    <a:moveTo>
                      <a:pt x="0" y="363103"/>
                    </a:moveTo>
                    <a:cubicBezTo>
                      <a:pt x="483140" y="462811"/>
                      <a:pt x="966281" y="562520"/>
                      <a:pt x="1449421" y="586839"/>
                    </a:cubicBezTo>
                    <a:cubicBezTo>
                      <a:pt x="1932561" y="611158"/>
                      <a:pt x="2427051" y="606294"/>
                      <a:pt x="2898842" y="509018"/>
                    </a:cubicBezTo>
                    <a:cubicBezTo>
                      <a:pt x="3370633" y="411742"/>
                      <a:pt x="4127770" y="-42216"/>
                      <a:pt x="4280170" y="3180"/>
                    </a:cubicBezTo>
                  </a:path>
                </a:pathLst>
              </a:custGeom>
              <a:noFill/>
              <a:ln w="38100">
                <a:solidFill>
                  <a:schemeClr val="accent5">
                    <a:lumMod val="60000"/>
                    <a:lumOff val="40000"/>
                  </a:schemeClr>
                </a:solidFill>
                <a:prstDash val="sysDot"/>
                <a:headEnd type="none" w="med" len="med"/>
                <a:tailEnd type="triangl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200"/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8C826664-D483-4BAF-9585-37D0F1F8CD7A}"/>
                  </a:ext>
                </a:extLst>
              </p:cNvPr>
              <p:cNvSpPr txBox="1"/>
              <p:nvPr/>
            </p:nvSpPr>
            <p:spPr>
              <a:xfrm>
                <a:off x="4202162" y="4632692"/>
                <a:ext cx="55823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200" b="1" dirty="0">
                    <a:solidFill>
                      <a:srgbClr val="00B050"/>
                    </a:solidFill>
                  </a:rPr>
                  <a:t>LCOE</a:t>
                </a:r>
                <a:endParaRPr lang="ko-KR" altLang="en-US" sz="1200" b="1" dirty="0">
                  <a:solidFill>
                    <a:srgbClr val="00B050"/>
                  </a:solidFill>
                </a:endParaRP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2E0B746-CE38-41F2-AC55-4B838E304268}"/>
                </a:ext>
              </a:extLst>
            </p:cNvPr>
            <p:cNvSpPr txBox="1"/>
            <p:nvPr/>
          </p:nvSpPr>
          <p:spPr>
            <a:xfrm>
              <a:off x="2042808" y="5598333"/>
              <a:ext cx="800219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200" dirty="0"/>
                <a:t>17% REP</a:t>
              </a:r>
              <a:endParaRPr lang="ko-KR" altLang="en-US" sz="1200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6DF7AA8-5C93-41F8-B04C-F5892DE68F62}"/>
                </a:ext>
              </a:extLst>
            </p:cNvPr>
            <p:cNvSpPr txBox="1"/>
            <p:nvPr/>
          </p:nvSpPr>
          <p:spPr>
            <a:xfrm>
              <a:off x="3543328" y="5613327"/>
              <a:ext cx="832279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>
                  <a:solidFill>
                    <a:srgbClr val="FF0000"/>
                  </a:solidFill>
                </a:rPr>
                <a:t>50% REP</a:t>
              </a:r>
              <a:endParaRPr lang="ko-KR" alt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B8EF48E-BDF7-41D0-88C5-6F7019BD9FAC}"/>
                </a:ext>
              </a:extLst>
            </p:cNvPr>
            <p:cNvSpPr txBox="1"/>
            <p:nvPr/>
          </p:nvSpPr>
          <p:spPr>
            <a:xfrm>
              <a:off x="4941651" y="5620824"/>
              <a:ext cx="800219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200" dirty="0"/>
                <a:t>75% REP</a:t>
              </a:r>
              <a:endParaRPr lang="ko-KR" altLang="en-US" sz="1200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527C2D5-E80B-4F2C-9AF7-3A9B4E5682B0}"/>
                </a:ext>
              </a:extLst>
            </p:cNvPr>
            <p:cNvSpPr txBox="1"/>
            <p:nvPr/>
          </p:nvSpPr>
          <p:spPr>
            <a:xfrm>
              <a:off x="6364670" y="5619731"/>
              <a:ext cx="885179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200" dirty="0"/>
                <a:t>100% REP</a:t>
              </a:r>
              <a:endParaRPr lang="ko-KR" altLang="en-US" sz="1200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8BEAB1C-215A-4FC6-9057-51F90BE426D3}"/>
                </a:ext>
              </a:extLst>
            </p:cNvPr>
            <p:cNvSpPr txBox="1"/>
            <p:nvPr/>
          </p:nvSpPr>
          <p:spPr>
            <a:xfrm>
              <a:off x="2042808" y="4023348"/>
              <a:ext cx="615553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1200" dirty="0"/>
                <a:t>17% REP</a:t>
              </a:r>
              <a:endParaRPr lang="ko-KR" altLang="en-US" sz="1200" dirty="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22FFF19-0997-47B3-B39B-35BA0A052486}"/>
                </a:ext>
              </a:extLst>
            </p:cNvPr>
            <p:cNvSpPr txBox="1"/>
            <p:nvPr/>
          </p:nvSpPr>
          <p:spPr>
            <a:xfrm>
              <a:off x="3543328" y="4007862"/>
              <a:ext cx="647613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1200" b="1" dirty="0">
                  <a:solidFill>
                    <a:srgbClr val="FF0000"/>
                  </a:solidFill>
                </a:rPr>
                <a:t>50% REP</a:t>
              </a:r>
              <a:endParaRPr lang="ko-KR" alt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A54A598-8962-4747-87FD-D515E175ECB7}"/>
                </a:ext>
              </a:extLst>
            </p:cNvPr>
            <p:cNvSpPr txBox="1"/>
            <p:nvPr/>
          </p:nvSpPr>
          <p:spPr>
            <a:xfrm>
              <a:off x="4941651" y="4015359"/>
              <a:ext cx="615553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1200" dirty="0"/>
                <a:t>75% REP</a:t>
              </a:r>
              <a:endParaRPr lang="ko-KR" altLang="en-US" sz="1200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AF83557-9C41-401D-9F1F-960473654514}"/>
                </a:ext>
              </a:extLst>
            </p:cNvPr>
            <p:cNvSpPr txBox="1"/>
            <p:nvPr/>
          </p:nvSpPr>
          <p:spPr>
            <a:xfrm>
              <a:off x="6364670" y="4014266"/>
              <a:ext cx="700513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1200" dirty="0"/>
                <a:t>100% REP</a:t>
              </a:r>
              <a:endParaRPr lang="ko-KR" altLang="en-US" sz="1200" dirty="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121A219-DE98-48DE-AD3A-412474824AED}"/>
                </a:ext>
              </a:extLst>
            </p:cNvPr>
            <p:cNvSpPr txBox="1"/>
            <p:nvPr/>
          </p:nvSpPr>
          <p:spPr>
            <a:xfrm>
              <a:off x="2042808" y="2312943"/>
              <a:ext cx="800219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200" dirty="0"/>
                <a:t>17% REP</a:t>
              </a:r>
              <a:endParaRPr lang="ko-KR" altLang="en-US" sz="1200" dirty="0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73D0CEA-BDB0-4FAA-8D45-17065D499D31}"/>
                </a:ext>
              </a:extLst>
            </p:cNvPr>
            <p:cNvSpPr txBox="1"/>
            <p:nvPr/>
          </p:nvSpPr>
          <p:spPr>
            <a:xfrm>
              <a:off x="3543328" y="2309649"/>
              <a:ext cx="832279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>
                  <a:solidFill>
                    <a:srgbClr val="FF0000"/>
                  </a:solidFill>
                </a:rPr>
                <a:t>50% REP</a:t>
              </a:r>
              <a:endParaRPr lang="ko-KR" altLang="en-US" sz="1200" b="1" dirty="0">
                <a:solidFill>
                  <a:srgbClr val="FF0000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CD92948F-2968-4504-9F61-70364CE0FF4A}"/>
                </a:ext>
              </a:extLst>
            </p:cNvPr>
            <p:cNvSpPr txBox="1"/>
            <p:nvPr/>
          </p:nvSpPr>
          <p:spPr>
            <a:xfrm>
              <a:off x="4941651" y="2317146"/>
              <a:ext cx="800219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200" dirty="0"/>
                <a:t>75% REP</a:t>
              </a:r>
              <a:endParaRPr lang="ko-KR" altLang="en-US" sz="1200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DB75C730-B185-4790-8DF7-6E65D4549FDD}"/>
                </a:ext>
              </a:extLst>
            </p:cNvPr>
            <p:cNvSpPr txBox="1"/>
            <p:nvPr/>
          </p:nvSpPr>
          <p:spPr>
            <a:xfrm>
              <a:off x="6364670" y="2316053"/>
              <a:ext cx="885179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1200" dirty="0"/>
                <a:t>100% REP</a:t>
              </a:r>
              <a:endParaRPr lang="ko-KR" altLang="en-US" sz="1200" dirty="0"/>
            </a:p>
          </p:txBody>
        </p:sp>
      </p:grp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1BEF8403-AFC9-4EE9-B1B8-4603C1A0D5EB}"/>
              </a:ext>
            </a:extLst>
          </p:cNvPr>
          <p:cNvSpPr/>
          <p:nvPr/>
        </p:nvSpPr>
        <p:spPr>
          <a:xfrm>
            <a:off x="271151" y="740311"/>
            <a:ext cx="8208912" cy="454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b="1" dirty="0"/>
              <a:t>투자비 대 경제성</a:t>
            </a:r>
            <a:r>
              <a:rPr lang="en-US" altLang="ko-KR" b="1" dirty="0"/>
              <a:t>(LCOE) </a:t>
            </a:r>
            <a:r>
              <a:rPr lang="ko-KR" altLang="en-US" b="1" dirty="0"/>
              <a:t>측면에서 </a:t>
            </a:r>
            <a:r>
              <a:rPr lang="en-US" altLang="ko-KR" b="1" dirty="0"/>
              <a:t>DG</a:t>
            </a:r>
            <a:r>
              <a:rPr lang="ko-KR" altLang="en-US" b="1" dirty="0"/>
              <a:t> 발전량 비율 </a:t>
            </a:r>
            <a:r>
              <a:rPr lang="en-US" altLang="ko-KR" b="1" dirty="0"/>
              <a:t>50%</a:t>
            </a:r>
            <a:r>
              <a:rPr lang="ko-KR" altLang="en-US" b="1" dirty="0"/>
              <a:t>가 가장 우수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6189236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>
            <a:extLst>
              <a:ext uri="{FF2B5EF4-FFF2-40B4-BE49-F238E27FC236}">
                <a16:creationId xmlns:a16="http://schemas.microsoft.com/office/drawing/2014/main" id="{6D235869-0BDD-416C-897C-387C7EF5E1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219731"/>
            <a:ext cx="4680064" cy="386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sz="2000" b="1" dirty="0">
                <a:latin typeface="+mn-ea"/>
              </a:rPr>
              <a:t>전력계통 해석 </a:t>
            </a:r>
            <a:endParaRPr lang="en-US" altLang="ko-KR" sz="2000" b="1" dirty="0">
              <a:latin typeface="+mn-ea"/>
            </a:endParaRPr>
          </a:p>
        </p:txBody>
      </p:sp>
      <p:sp>
        <p:nvSpPr>
          <p:cNvPr id="5" name="Rounded Rectangle 16">
            <a:extLst>
              <a:ext uri="{FF2B5EF4-FFF2-40B4-BE49-F238E27FC236}">
                <a16:creationId xmlns:a16="http://schemas.microsoft.com/office/drawing/2014/main" id="{002129C8-F643-433F-9663-CDD29E026082}"/>
              </a:ext>
            </a:extLst>
          </p:cNvPr>
          <p:cNvSpPr/>
          <p:nvPr/>
        </p:nvSpPr>
        <p:spPr>
          <a:xfrm>
            <a:off x="513522" y="1033744"/>
            <a:ext cx="4114800" cy="1576934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solidFill>
              <a:srgbClr val="C0504D"/>
            </a:solidFill>
            <a:prstDash val="solid"/>
          </a:ln>
          <a:effectLst/>
        </p:spPr>
        <p:txBody>
          <a:bodyPr rtlCol="0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계통 모델링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lang="en-US" altLang="ko-KR" sz="1600" b="1" kern="0" dirty="0">
                <a:solidFill>
                  <a:srgbClr val="002060"/>
                </a:solidFill>
                <a:latin typeface="Calibri"/>
              </a:rPr>
              <a:t>(</a:t>
            </a:r>
            <a:r>
              <a:rPr lang="en-US" altLang="ko-KR" sz="1600" b="1" kern="0" dirty="0" err="1">
                <a:solidFill>
                  <a:srgbClr val="002060"/>
                </a:solidFill>
                <a:latin typeface="Calibri"/>
              </a:rPr>
              <a:t>PowerFactory</a:t>
            </a:r>
            <a:r>
              <a:rPr lang="en-US" altLang="ko-KR" sz="1600" b="1" kern="0" dirty="0">
                <a:solidFill>
                  <a:srgbClr val="002060"/>
                </a:solidFill>
                <a:latin typeface="Calibri"/>
              </a:rPr>
              <a:t> </a:t>
            </a:r>
            <a:r>
              <a:rPr lang="ko-KR" altLang="en-US" sz="1600" b="1" kern="0" dirty="0">
                <a:solidFill>
                  <a:srgbClr val="002060"/>
                </a:solidFill>
                <a:latin typeface="Calibri"/>
              </a:rPr>
              <a:t>기반</a:t>
            </a:r>
            <a:r>
              <a:rPr lang="en-US" altLang="ko-KR" sz="1600" b="1" kern="0" dirty="0">
                <a:solidFill>
                  <a:srgbClr val="002060"/>
                </a:solidFill>
                <a:latin typeface="Calibri"/>
              </a:rPr>
              <a:t>)</a:t>
            </a:r>
            <a:endParaRPr kumimoji="0" lang="en-US" sz="16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</a:endParaRPr>
          </a:p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Single-line diagram</a:t>
            </a:r>
          </a:p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Sizing of PVs, ESSs, Diesel generators</a:t>
            </a:r>
          </a:p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Possible installing locations of PVs, ESSs</a:t>
            </a:r>
          </a:p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Controllers for ESSs, Diesel generators</a:t>
            </a:r>
          </a:p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Possible grid expansion</a:t>
            </a:r>
          </a:p>
        </p:txBody>
      </p:sp>
      <p:sp>
        <p:nvSpPr>
          <p:cNvPr id="6" name="Rounded Rectangle 17">
            <a:extLst>
              <a:ext uri="{FF2B5EF4-FFF2-40B4-BE49-F238E27FC236}">
                <a16:creationId xmlns:a16="http://schemas.microsoft.com/office/drawing/2014/main" id="{55141263-2357-42D1-87C7-EE21B1957995}"/>
              </a:ext>
            </a:extLst>
          </p:cNvPr>
          <p:cNvSpPr/>
          <p:nvPr/>
        </p:nvSpPr>
        <p:spPr>
          <a:xfrm>
            <a:off x="3253383" y="3067878"/>
            <a:ext cx="5284314" cy="1632944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solidFill>
              <a:srgbClr val="C0504D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계통 해석 </a:t>
            </a: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</a:t>
            </a:r>
            <a:r>
              <a:rPr kumimoji="0" lang="en-US" altLang="ko-KR" sz="1600" b="1" i="0" u="none" strike="noStrike" kern="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PowerFactory</a:t>
            </a: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사용</a:t>
            </a:r>
            <a:r>
              <a:rPr kumimoji="0" lang="en-US" altLang="ko-KR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  <a:endParaRPr kumimoji="0" lang="en-US" sz="16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Normal operating conditions: power, voltage, frequency</a:t>
            </a:r>
          </a:p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Abnormal operating conditions: faults, severe load variations, machine-trip events, black start</a:t>
            </a:r>
          </a:p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Voltage stability under different dynamic conditions</a:t>
            </a:r>
          </a:p>
          <a:p>
            <a:pPr marL="285750" marR="0" lvl="0" indent="-28575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Frequency stability under different dynamic conditions</a:t>
            </a:r>
          </a:p>
        </p:txBody>
      </p:sp>
      <p:sp>
        <p:nvSpPr>
          <p:cNvPr id="7" name="Oval 18">
            <a:extLst>
              <a:ext uri="{FF2B5EF4-FFF2-40B4-BE49-F238E27FC236}">
                <a16:creationId xmlns:a16="http://schemas.microsoft.com/office/drawing/2014/main" id="{3FF65216-D4C5-4EEF-B47D-1041DB88F832}"/>
              </a:ext>
            </a:extLst>
          </p:cNvPr>
          <p:cNvSpPr/>
          <p:nvPr/>
        </p:nvSpPr>
        <p:spPr>
          <a:xfrm>
            <a:off x="4148732" y="5255651"/>
            <a:ext cx="2262826" cy="709565"/>
          </a:xfrm>
          <a:prstGeom prst="ellipse">
            <a:avLst/>
          </a:prstGeom>
          <a:solidFill>
            <a:sysClr val="window" lastClr="FFFFFF"/>
          </a:solidFill>
          <a:ln w="34925" cap="flat" cmpd="sng" algn="ctr">
            <a:solidFill>
              <a:srgbClr val="C0504D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Final Configuration!</a:t>
            </a:r>
          </a:p>
        </p:txBody>
      </p:sp>
      <p:sp>
        <p:nvSpPr>
          <p:cNvPr id="8" name="Down Arrow 19">
            <a:extLst>
              <a:ext uri="{FF2B5EF4-FFF2-40B4-BE49-F238E27FC236}">
                <a16:creationId xmlns:a16="http://schemas.microsoft.com/office/drawing/2014/main" id="{A5DF81B3-AE87-44FE-8419-6BF939EEF9A3}"/>
              </a:ext>
            </a:extLst>
          </p:cNvPr>
          <p:cNvSpPr/>
          <p:nvPr/>
        </p:nvSpPr>
        <p:spPr>
          <a:xfrm>
            <a:off x="3485322" y="2513048"/>
            <a:ext cx="533400" cy="546305"/>
          </a:xfrm>
          <a:prstGeom prst="downArrow">
            <a:avLst/>
          </a:prstGeom>
          <a:solidFill>
            <a:srgbClr val="4BACC6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Down Arrow 20">
            <a:extLst>
              <a:ext uri="{FF2B5EF4-FFF2-40B4-BE49-F238E27FC236}">
                <a16:creationId xmlns:a16="http://schemas.microsoft.com/office/drawing/2014/main" id="{EDECC885-8A77-4757-A51B-1BA7B1BC1827}"/>
              </a:ext>
            </a:extLst>
          </p:cNvPr>
          <p:cNvSpPr/>
          <p:nvPr/>
        </p:nvSpPr>
        <p:spPr>
          <a:xfrm>
            <a:off x="5013445" y="4639602"/>
            <a:ext cx="533400" cy="616049"/>
          </a:xfrm>
          <a:prstGeom prst="downArrow">
            <a:avLst/>
          </a:prstGeom>
          <a:solidFill>
            <a:srgbClr val="4BACC6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" name="Picture 23">
            <a:extLst>
              <a:ext uri="{FF2B5EF4-FFF2-40B4-BE49-F238E27FC236}">
                <a16:creationId xmlns:a16="http://schemas.microsoft.com/office/drawing/2014/main" id="{303B5C0D-7C6C-49E8-AB84-053FD42C0208}"/>
              </a:ext>
            </a:extLst>
          </p:cNvPr>
          <p:cNvPicPr/>
          <p:nvPr/>
        </p:nvPicPr>
        <p:blipFill rotWithShape="1">
          <a:blip r:embed="rId2"/>
          <a:srcRect r="50000"/>
          <a:stretch/>
        </p:blipFill>
        <p:spPr>
          <a:xfrm>
            <a:off x="4788024" y="884888"/>
            <a:ext cx="1804798" cy="1434921"/>
          </a:xfrm>
          <a:prstGeom prst="rect">
            <a:avLst/>
          </a:prstGeom>
          <a:ln w="6350">
            <a:solidFill>
              <a:srgbClr val="C0504D"/>
            </a:solidFill>
          </a:ln>
        </p:spPr>
      </p:pic>
      <p:pic>
        <p:nvPicPr>
          <p:cNvPr id="11" name="Picture 24">
            <a:extLst>
              <a:ext uri="{FF2B5EF4-FFF2-40B4-BE49-F238E27FC236}">
                <a16:creationId xmlns:a16="http://schemas.microsoft.com/office/drawing/2014/main" id="{08122CCD-E274-4A81-9CA9-8824DD6D7BFA}"/>
              </a:ext>
            </a:extLst>
          </p:cNvPr>
          <p:cNvPicPr/>
          <p:nvPr/>
        </p:nvPicPr>
        <p:blipFill rotWithShape="1">
          <a:blip r:embed="rId2"/>
          <a:srcRect l="50016" r="764"/>
          <a:stretch/>
        </p:blipFill>
        <p:spPr>
          <a:xfrm>
            <a:off x="6645178" y="1484784"/>
            <a:ext cx="1909887" cy="1484632"/>
          </a:xfrm>
          <a:prstGeom prst="rect">
            <a:avLst/>
          </a:prstGeom>
          <a:ln w="6350">
            <a:solidFill>
              <a:srgbClr val="C0504D"/>
            </a:solidFill>
          </a:ln>
        </p:spPr>
      </p:pic>
      <p:pic>
        <p:nvPicPr>
          <p:cNvPr id="12" name="그림 216">
            <a:extLst>
              <a:ext uri="{FF2B5EF4-FFF2-40B4-BE49-F238E27FC236}">
                <a16:creationId xmlns:a16="http://schemas.microsoft.com/office/drawing/2014/main" id="{2E01E012-213C-4884-86DB-F1B3F18722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522" y="3067878"/>
            <a:ext cx="2450389" cy="212151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639D2A3-96CD-49E8-8E7F-7E56D0534D7D}"/>
              </a:ext>
            </a:extLst>
          </p:cNvPr>
          <p:cNvSpPr txBox="1"/>
          <p:nvPr/>
        </p:nvSpPr>
        <p:spPr>
          <a:xfrm>
            <a:off x="573932" y="5779171"/>
            <a:ext cx="28107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1600" b="1" dirty="0"/>
              <a:t>S/W Tool: </a:t>
            </a:r>
            <a:r>
              <a:rPr lang="en-US" altLang="ko-KR" sz="1600" b="1" dirty="0" err="1"/>
              <a:t>PowerFactory</a:t>
            </a:r>
            <a:endParaRPr lang="ko-KR" alt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8697309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2BDD03DF-946A-47B2-9F64-78F914D64B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917" y="139596"/>
            <a:ext cx="8376557" cy="441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>
                <a:latin typeface="+mn-ea"/>
              </a:rPr>
              <a:t>전력계통 고장 해석</a:t>
            </a:r>
            <a:endParaRPr lang="en-US" altLang="ko-KR" b="1" dirty="0">
              <a:latin typeface="+mn-ea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69F66A74-CFD7-46E0-A919-8DDA5E72B526}"/>
              </a:ext>
            </a:extLst>
          </p:cNvPr>
          <p:cNvSpPr/>
          <p:nvPr/>
        </p:nvSpPr>
        <p:spPr>
          <a:xfrm>
            <a:off x="379816" y="1350877"/>
            <a:ext cx="3171906" cy="2034338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just" defTabSz="1072866" fontAlgn="auto">
              <a:spcBef>
                <a:spcPts val="0"/>
              </a:spcBef>
              <a:spcAft>
                <a:spcPts val="500"/>
              </a:spcAft>
              <a:buClr>
                <a:srgbClr val="FF0000"/>
              </a:buClr>
              <a:defRPr/>
            </a:pPr>
            <a:endParaRPr lang="en-US" sz="1600" kern="0" dirty="0">
              <a:ea typeface="굴림" panose="020B0600000101010101" pitchFamily="34" charset="-127"/>
            </a:endParaRPr>
          </a:p>
        </p:txBody>
      </p:sp>
      <p:pic>
        <p:nvPicPr>
          <p:cNvPr id="4" name="Picture 13">
            <a:extLst>
              <a:ext uri="{FF2B5EF4-FFF2-40B4-BE49-F238E27FC236}">
                <a16:creationId xmlns:a16="http://schemas.microsoft.com/office/drawing/2014/main" id="{4AB67A6A-6395-4CF2-84CA-F5AC8550F3BA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95" r="-1395"/>
          <a:stretch/>
        </p:blipFill>
        <p:spPr>
          <a:xfrm>
            <a:off x="1909658" y="1844824"/>
            <a:ext cx="6724943" cy="4264983"/>
          </a:xfrm>
          <a:prstGeom prst="rect">
            <a:avLst/>
          </a:prstGeom>
          <a:ln w="6350">
            <a:solidFill>
              <a:srgbClr val="000000"/>
            </a:solidFill>
          </a:ln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0902BF41-7023-4693-A312-C46633A4BBD4}"/>
              </a:ext>
            </a:extLst>
          </p:cNvPr>
          <p:cNvSpPr/>
          <p:nvPr/>
        </p:nvSpPr>
        <p:spPr>
          <a:xfrm>
            <a:off x="150846" y="3212976"/>
            <a:ext cx="1545616" cy="756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ko-KR" altLang="en-US" sz="1100" b="1" kern="0" dirty="0" err="1">
                <a:solidFill>
                  <a:srgbClr val="1008B8"/>
                </a:solidFill>
                <a:latin typeface="+mn-ea"/>
                <a:cs typeface="Arial" panose="020B0604020202020204" pitchFamily="34" charset="0"/>
              </a:rPr>
              <a:t>고장전류값</a:t>
            </a:r>
            <a:r>
              <a:rPr lang="ko-KR" altLang="en-US" sz="1100" b="1" kern="0" dirty="0">
                <a:solidFill>
                  <a:srgbClr val="1008B8"/>
                </a:solidFill>
                <a:latin typeface="+mn-ea"/>
                <a:cs typeface="Arial" panose="020B0604020202020204" pitchFamily="34" charset="0"/>
              </a:rPr>
              <a:t> </a:t>
            </a:r>
            <a:r>
              <a:rPr lang="en-US" altLang="ko-KR" sz="1100" b="1" kern="0" dirty="0">
                <a:solidFill>
                  <a:srgbClr val="1008B8"/>
                </a:solidFill>
                <a:latin typeface="+mn-ea"/>
                <a:cs typeface="Arial" panose="020B0604020202020204" pitchFamily="34" charset="0"/>
              </a:rPr>
              <a:t>(</a:t>
            </a:r>
            <a:r>
              <a:rPr lang="en-US" sz="1100" b="1" kern="0" dirty="0">
                <a:solidFill>
                  <a:srgbClr val="1008B8"/>
                </a:solidFill>
                <a:latin typeface="+mn-ea"/>
                <a:cs typeface="Arial" panose="020B0604020202020204" pitchFamily="34" charset="0"/>
              </a:rPr>
              <a:t>17% PV)</a:t>
            </a:r>
          </a:p>
          <a:p>
            <a:pPr marL="171450" indent="-171450" algn="ctr">
              <a:lnSpc>
                <a:spcPct val="70000"/>
              </a:lnSpc>
              <a:spcAft>
                <a:spcPts val="1000"/>
              </a:spcAft>
              <a:buFontTx/>
              <a:buChar char="-"/>
            </a:pPr>
            <a:r>
              <a:rPr lang="en-US" sz="1100" b="1" kern="0" dirty="0">
                <a:solidFill>
                  <a:srgbClr val="C0000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OCR</a:t>
            </a:r>
            <a:r>
              <a:rPr lang="ko-KR" altLang="en-US" sz="1100" b="1" kern="0" dirty="0">
                <a:solidFill>
                  <a:srgbClr val="C0000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 </a:t>
            </a:r>
            <a:r>
              <a:rPr lang="ko-KR" altLang="en-US" sz="1100" b="1" kern="0" dirty="0" err="1">
                <a:solidFill>
                  <a:srgbClr val="C0000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설정값</a:t>
            </a:r>
            <a:r>
              <a:rPr lang="ko-KR" altLang="en-US" sz="1100" b="1" kern="0" dirty="0">
                <a:solidFill>
                  <a:srgbClr val="C0000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 </a:t>
            </a:r>
            <a:r>
              <a:rPr lang="en-US" altLang="ko-KR" sz="1100" b="1" kern="0" dirty="0">
                <a:solidFill>
                  <a:srgbClr val="C0000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60A</a:t>
            </a:r>
          </a:p>
          <a:p>
            <a:pPr marL="171450" indent="-171450" algn="ctr">
              <a:lnSpc>
                <a:spcPct val="70000"/>
              </a:lnSpc>
              <a:spcAft>
                <a:spcPts val="1000"/>
              </a:spcAft>
              <a:buFontTx/>
              <a:buChar char="-"/>
            </a:pPr>
            <a:r>
              <a:rPr lang="en-US" altLang="ko-KR" sz="1100" b="1" kern="0" dirty="0">
                <a:solidFill>
                  <a:srgbClr val="C0000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OCGR</a:t>
            </a:r>
            <a:r>
              <a:rPr lang="ko-KR" altLang="en-US" sz="1100" b="1" kern="0" dirty="0">
                <a:solidFill>
                  <a:srgbClr val="C0000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 </a:t>
            </a:r>
            <a:r>
              <a:rPr lang="ko-KR" altLang="en-US" sz="1100" b="1" kern="0" dirty="0" err="1">
                <a:solidFill>
                  <a:srgbClr val="C0000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설정값</a:t>
            </a:r>
            <a:r>
              <a:rPr lang="ko-KR" altLang="en-US" sz="1100" b="1" kern="0" dirty="0">
                <a:solidFill>
                  <a:srgbClr val="C0000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 </a:t>
            </a:r>
            <a:r>
              <a:rPr lang="en-US" altLang="ko-KR" sz="1100" b="1" kern="0" dirty="0">
                <a:solidFill>
                  <a:srgbClr val="C0000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6A</a:t>
            </a:r>
            <a:r>
              <a:rPr lang="ko-KR" altLang="en-US" sz="1100" b="1" kern="0" dirty="0">
                <a:solidFill>
                  <a:srgbClr val="C00000"/>
                </a:solidFill>
                <a:latin typeface="Arial" panose="020B0604020202020204" pitchFamily="34" charset="0"/>
                <a:ea typeface="굴림" panose="020B0600000101010101" pitchFamily="34" charset="-127"/>
                <a:cs typeface="Arial" panose="020B0604020202020204" pitchFamily="34" charset="0"/>
              </a:rPr>
              <a:t> </a:t>
            </a:r>
            <a:endParaRPr lang="en-US" sz="1100" b="1" kern="0" dirty="0">
              <a:solidFill>
                <a:srgbClr val="C00000"/>
              </a:solidFill>
              <a:latin typeface="Arial" panose="020B0604020202020204" pitchFamily="34" charset="0"/>
              <a:ea typeface="굴림" panose="020B0600000101010101" pitchFamily="34" charset="-127"/>
              <a:cs typeface="Arial" panose="020B0604020202020204" pitchFamily="34" charset="0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C523DBF9-D3F4-4221-BBCB-2BF998240607}"/>
              </a:ext>
            </a:extLst>
          </p:cNvPr>
          <p:cNvSpPr/>
          <p:nvPr/>
        </p:nvSpPr>
        <p:spPr>
          <a:xfrm>
            <a:off x="179512" y="804126"/>
            <a:ext cx="8584672" cy="950972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285750" lvl="0" indent="-285750" algn="just" defTabSz="1072866">
              <a:spcAft>
                <a:spcPts val="800"/>
              </a:spcAft>
              <a:buFontTx/>
              <a:buChar char="-"/>
              <a:defRPr/>
            </a:pPr>
            <a:r>
              <a:rPr lang="ko-KR" altLang="en-US" sz="1600" dirty="0">
                <a:latin typeface="+mn-ea"/>
                <a:cs typeface="Arial" panose="020B0604020202020204" pitchFamily="34" charset="0"/>
              </a:rPr>
              <a:t>배전선로 전체 구간에서 고장이 발생하였을 때 흐르는 고장전류에 보호기기가 정상 동작하는지 분석 </a:t>
            </a:r>
            <a:endParaRPr lang="en-US" altLang="ko-KR" sz="1600" dirty="0">
              <a:latin typeface="+mn-ea"/>
              <a:cs typeface="Arial" panose="020B0604020202020204" pitchFamily="34" charset="0"/>
            </a:endParaRPr>
          </a:p>
          <a:p>
            <a:pPr marL="285750" lvl="0" indent="-285750" algn="just" defTabSz="1072866">
              <a:spcAft>
                <a:spcPts val="800"/>
              </a:spcAft>
              <a:buFontTx/>
              <a:buChar char="-"/>
              <a:defRPr/>
            </a:pPr>
            <a:r>
              <a:rPr lang="ko-KR" altLang="en-US" sz="1600" dirty="0">
                <a:latin typeface="+mn-ea"/>
                <a:cs typeface="Arial" panose="020B0604020202020204" pitchFamily="34" charset="0"/>
              </a:rPr>
              <a:t>고장전류가 현재 보호기기의 설정값보다 커서 보호협조 양호</a:t>
            </a:r>
            <a:endParaRPr lang="en-US" sz="1600" dirty="0">
              <a:latin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46390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01EA5818-015C-4A2C-9E3A-E7E46AC04B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7282036"/>
              </p:ext>
            </p:extLst>
          </p:nvPr>
        </p:nvGraphicFramePr>
        <p:xfrm>
          <a:off x="403270" y="1772816"/>
          <a:ext cx="8196204" cy="3895598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{46F890A9-2807-4EBB-B81D-B2AA78EC7F39}</a:tableStyleId>
              </a:tblPr>
              <a:tblGrid>
                <a:gridCol w="437198">
                  <a:extLst>
                    <a:ext uri="{9D8B030D-6E8A-4147-A177-3AD203B41FA5}">
                      <a16:colId xmlns:a16="http://schemas.microsoft.com/office/drawing/2014/main" val="3851174822"/>
                    </a:ext>
                  </a:extLst>
                </a:gridCol>
                <a:gridCol w="2121726">
                  <a:extLst>
                    <a:ext uri="{9D8B030D-6E8A-4147-A177-3AD203B41FA5}">
                      <a16:colId xmlns:a16="http://schemas.microsoft.com/office/drawing/2014/main" val="1037541452"/>
                    </a:ext>
                  </a:extLst>
                </a:gridCol>
                <a:gridCol w="691198">
                  <a:extLst>
                    <a:ext uri="{9D8B030D-6E8A-4147-A177-3AD203B41FA5}">
                      <a16:colId xmlns:a16="http://schemas.microsoft.com/office/drawing/2014/main" val="2504292701"/>
                    </a:ext>
                  </a:extLst>
                </a:gridCol>
                <a:gridCol w="718122">
                  <a:extLst>
                    <a:ext uri="{9D8B030D-6E8A-4147-A177-3AD203B41FA5}">
                      <a16:colId xmlns:a16="http://schemas.microsoft.com/office/drawing/2014/main" val="825235011"/>
                    </a:ext>
                  </a:extLst>
                </a:gridCol>
                <a:gridCol w="691198">
                  <a:extLst>
                    <a:ext uri="{9D8B030D-6E8A-4147-A177-3AD203B41FA5}">
                      <a16:colId xmlns:a16="http://schemas.microsoft.com/office/drawing/2014/main" val="227171725"/>
                    </a:ext>
                  </a:extLst>
                </a:gridCol>
                <a:gridCol w="718122">
                  <a:extLst>
                    <a:ext uri="{9D8B030D-6E8A-4147-A177-3AD203B41FA5}">
                      <a16:colId xmlns:a16="http://schemas.microsoft.com/office/drawing/2014/main" val="4219262723"/>
                    </a:ext>
                  </a:extLst>
                </a:gridCol>
                <a:gridCol w="691198">
                  <a:extLst>
                    <a:ext uri="{9D8B030D-6E8A-4147-A177-3AD203B41FA5}">
                      <a16:colId xmlns:a16="http://schemas.microsoft.com/office/drawing/2014/main" val="2970580706"/>
                    </a:ext>
                  </a:extLst>
                </a:gridCol>
                <a:gridCol w="718122">
                  <a:extLst>
                    <a:ext uri="{9D8B030D-6E8A-4147-A177-3AD203B41FA5}">
                      <a16:colId xmlns:a16="http://schemas.microsoft.com/office/drawing/2014/main" val="3535429706"/>
                    </a:ext>
                  </a:extLst>
                </a:gridCol>
                <a:gridCol w="691198">
                  <a:extLst>
                    <a:ext uri="{9D8B030D-6E8A-4147-A177-3AD203B41FA5}">
                      <a16:colId xmlns:a16="http://schemas.microsoft.com/office/drawing/2014/main" val="852495147"/>
                    </a:ext>
                  </a:extLst>
                </a:gridCol>
                <a:gridCol w="718122">
                  <a:extLst>
                    <a:ext uri="{9D8B030D-6E8A-4147-A177-3AD203B41FA5}">
                      <a16:colId xmlns:a16="http://schemas.microsoft.com/office/drawing/2014/main" val="3989693791"/>
                    </a:ext>
                  </a:extLst>
                </a:gridCol>
              </a:tblGrid>
              <a:tr h="305836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No.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Short Circuit Type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endParaRPr lang="en-US" altLang="ko-KR" sz="140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75%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endParaRPr lang="en-US" altLang="ko-KR" sz="140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endParaRPr lang="en-US" altLang="ko-KR" sz="1400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619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existing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endParaRPr lang="en-US" sz="14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US" altLang="ko-KR" sz="12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upgraded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endParaRPr lang="en-US" altLang="ko-KR" sz="14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US" altLang="ko-KR" sz="12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upgraded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endParaRPr lang="en-US" altLang="ko-KR" sz="14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US" altLang="ko-KR" sz="12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upgraded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endParaRPr lang="en-US" altLang="ko-KR" sz="14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467591"/>
                  </a:ext>
                </a:extLst>
              </a:tr>
              <a:tr h="1286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Min(A)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Max(A)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Min(A)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Max(A)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Min(A)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Max(A)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Min(A)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Max(A)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BBB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193201"/>
                  </a:ext>
                </a:extLst>
              </a:tr>
              <a:tr h="269143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3-phase short circuit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186.75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197.95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185.16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194.74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185.16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194.74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185.16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194.74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986143"/>
                  </a:ext>
                </a:extLst>
              </a:tr>
              <a:tr h="2691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2-phase short circuit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121.84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126.55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119.97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123.45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119.97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123.45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119.97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123.45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0457948"/>
                  </a:ext>
                </a:extLst>
              </a:tr>
              <a:tr h="2691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Phase-to-ground ( 0 ohm)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153.98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167.39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151.09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162.36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151.09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162.36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151.09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162.36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1898652"/>
                  </a:ext>
                </a:extLst>
              </a:tr>
              <a:tr h="2691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Phase-to-ground ( 30 ohm)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121.19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131.05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120.20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128.76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120.20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128.76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120.20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128.76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6214473"/>
                  </a:ext>
                </a:extLst>
              </a:tr>
              <a:tr h="269143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3-phase short circuit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49.75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53.36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51.63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53.45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74.24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77.33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120.90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127.63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979180"/>
                  </a:ext>
                </a:extLst>
              </a:tr>
              <a:tr h="2691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2-phase short circuit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18.52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18.59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15.49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15.68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19.87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20.18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27.09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27.64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2845054"/>
                  </a:ext>
                </a:extLst>
              </a:tr>
              <a:tr h="2691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Phase-to-ground  ( 0 ohm)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38.77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42.63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35.94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38.72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40.79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43.48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48.60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51.92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2336047"/>
                  </a:ext>
                </a:extLst>
              </a:tr>
              <a:tr h="2691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Phase-to-ground ( 30 ohm)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34.70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38.14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32.65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34.73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36.38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38.75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42.67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45.10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089501"/>
                  </a:ext>
                </a:extLst>
              </a:tr>
              <a:tr h="269143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3-phase short circuit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231.09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248.61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235.12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248.04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256.58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271.70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300.85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321.10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3490274"/>
                  </a:ext>
                </a:extLst>
              </a:tr>
              <a:tr h="2691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2-phase short circuit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122.37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127.89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120.17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124.08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123.23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127.32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128.54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132.92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7848329"/>
                  </a:ext>
                </a:extLst>
              </a:tr>
              <a:tr h="2691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Phase-to-ground ( 0 ohm)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194.58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213.29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192.29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205.57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197.47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212.75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205.16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221.59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9231227"/>
                  </a:ext>
                </a:extLst>
              </a:tr>
              <a:tr h="26914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Phase-to-ground ( 30 ohm)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141.51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154.33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141.56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150.42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143.66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154.05</a:t>
                      </a:r>
                    </a:p>
                  </a:txBody>
                  <a:tcPr marL="67023" marR="6702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146.95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157.78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7068197"/>
                  </a:ext>
                </a:extLst>
              </a:tr>
            </a:tbl>
          </a:graphicData>
        </a:graphic>
      </p:graphicFrame>
      <p:sp>
        <p:nvSpPr>
          <p:cNvPr id="4" name="Rectangle 20">
            <a:extLst>
              <a:ext uri="{FF2B5EF4-FFF2-40B4-BE49-F238E27FC236}">
                <a16:creationId xmlns:a16="http://schemas.microsoft.com/office/drawing/2014/main" id="{D5399B39-E5C0-41C9-9BD9-FD8DC57DD589}"/>
              </a:ext>
            </a:extLst>
          </p:cNvPr>
          <p:cNvSpPr/>
          <p:nvPr/>
        </p:nvSpPr>
        <p:spPr>
          <a:xfrm>
            <a:off x="222917" y="980728"/>
            <a:ext cx="8229600" cy="546643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285750" indent="-285750" algn="just" defTabSz="1072866" fontAlgn="auto">
              <a:spcBef>
                <a:spcPts val="0"/>
              </a:spcBef>
              <a:spcAft>
                <a:spcPts val="400"/>
              </a:spcAft>
              <a:buFontTx/>
              <a:buChar char="-"/>
              <a:defRPr/>
            </a:pPr>
            <a:r>
              <a:rPr lang="ko-KR" altLang="en-US" sz="1600" kern="0" dirty="0">
                <a:latin typeface="+mn-ea"/>
              </a:rPr>
              <a:t>현재 계통</a:t>
            </a:r>
            <a:r>
              <a:rPr lang="en-US" altLang="ko-KR" sz="1600" kern="0" dirty="0">
                <a:latin typeface="+mn-ea"/>
              </a:rPr>
              <a:t>(17%)</a:t>
            </a:r>
            <a:r>
              <a:rPr lang="ko-KR" altLang="en-US" sz="1600" kern="0" dirty="0">
                <a:latin typeface="+mn-ea"/>
              </a:rPr>
              <a:t>과 미래 </a:t>
            </a:r>
            <a:r>
              <a:rPr lang="en-US" altLang="ko-KR" sz="1600" kern="0" dirty="0">
                <a:latin typeface="+mn-ea"/>
              </a:rPr>
              <a:t>Upgrade </a:t>
            </a:r>
            <a:r>
              <a:rPr lang="ko-KR" altLang="en-US" sz="1600" kern="0" dirty="0">
                <a:latin typeface="+mn-ea"/>
              </a:rPr>
              <a:t>계통</a:t>
            </a:r>
            <a:r>
              <a:rPr lang="en-US" altLang="ko-KR" sz="1600" kern="0" dirty="0">
                <a:latin typeface="+mn-ea"/>
              </a:rPr>
              <a:t>(50, 75, 100%)</a:t>
            </a:r>
            <a:r>
              <a:rPr lang="ko-KR" altLang="en-US" sz="1600" kern="0" dirty="0">
                <a:latin typeface="+mn-ea"/>
              </a:rPr>
              <a:t>에서의</a:t>
            </a:r>
            <a:r>
              <a:rPr lang="en-US" altLang="ko-KR" sz="1600" kern="0" dirty="0">
                <a:latin typeface="+mn-ea"/>
              </a:rPr>
              <a:t> </a:t>
            </a:r>
            <a:r>
              <a:rPr lang="ko-KR" altLang="en-US" sz="1600" kern="0" dirty="0">
                <a:latin typeface="+mn-ea"/>
              </a:rPr>
              <a:t>고장 해석</a:t>
            </a:r>
            <a:endParaRPr lang="en-US" altLang="ko-KR" sz="1600" kern="0" dirty="0">
              <a:latin typeface="+mn-ea"/>
            </a:endParaRPr>
          </a:p>
          <a:p>
            <a:pPr marL="285750" indent="-285750" algn="just" defTabSz="1072866" fontAlgn="auto">
              <a:spcBef>
                <a:spcPts val="0"/>
              </a:spcBef>
              <a:spcAft>
                <a:spcPts val="400"/>
              </a:spcAft>
              <a:buFontTx/>
              <a:buChar char="-"/>
              <a:defRPr/>
            </a:pPr>
            <a:r>
              <a:rPr lang="ko-KR" altLang="en-US" sz="1600" kern="0" dirty="0">
                <a:latin typeface="+mn-ea"/>
              </a:rPr>
              <a:t>단락 및 지락 고장전류값 종합 </a:t>
            </a:r>
            <a:endParaRPr lang="en-US" sz="1600" kern="0" dirty="0">
              <a:latin typeface="+mn-ea"/>
            </a:endParaRP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056A5297-35D3-4628-9E07-A06E10A4C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917" y="116632"/>
            <a:ext cx="8376557" cy="441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>
                <a:latin typeface="+mn-ea"/>
              </a:rPr>
              <a:t>REP 17%, 50%, 75%, 100%</a:t>
            </a:r>
            <a:r>
              <a:rPr lang="ko-KR" altLang="en-US" b="1" dirty="0">
                <a:latin typeface="+mn-ea"/>
              </a:rPr>
              <a:t>에서의 고장해석 결과</a:t>
            </a:r>
            <a:endParaRPr lang="en-US" altLang="ko-KR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528822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23528" y="188640"/>
            <a:ext cx="5184576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펠렐리우 마이크로그리드 계통해석 결과 종합  </a:t>
            </a:r>
            <a:endParaRPr lang="en-US" altLang="ko-KR" b="1" dirty="0">
              <a:latin typeface="+mn-ea"/>
            </a:endParaRPr>
          </a:p>
        </p:txBody>
      </p:sp>
      <p:graphicFrame>
        <p:nvGraphicFramePr>
          <p:cNvPr id="3" name="Table 1">
            <a:extLst>
              <a:ext uri="{FF2B5EF4-FFF2-40B4-BE49-F238E27FC236}">
                <a16:creationId xmlns:a16="http://schemas.microsoft.com/office/drawing/2014/main" id="{7D0090DB-A3CD-40BA-9FC5-87962083B1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071088"/>
              </p:ext>
            </p:extLst>
          </p:nvPr>
        </p:nvGraphicFramePr>
        <p:xfrm>
          <a:off x="683566" y="1628800"/>
          <a:ext cx="7776868" cy="4322029"/>
        </p:xfrm>
        <a:graphic>
          <a:graphicData uri="http://schemas.openxmlformats.org/drawingml/2006/table">
            <a:tbl>
              <a:tblPr firstRow="1" firstCol="1" bandRow="1">
                <a:effectLst/>
                <a:tableStyleId>{9D7B26C5-4107-4FEC-AEDC-1716B250A1EF}</a:tableStyleId>
              </a:tblPr>
              <a:tblGrid>
                <a:gridCol w="706988">
                  <a:extLst>
                    <a:ext uri="{9D8B030D-6E8A-4147-A177-3AD203B41FA5}">
                      <a16:colId xmlns:a16="http://schemas.microsoft.com/office/drawing/2014/main" val="3917522957"/>
                    </a:ext>
                  </a:extLst>
                </a:gridCol>
                <a:gridCol w="706988">
                  <a:extLst>
                    <a:ext uri="{9D8B030D-6E8A-4147-A177-3AD203B41FA5}">
                      <a16:colId xmlns:a16="http://schemas.microsoft.com/office/drawing/2014/main" val="818069540"/>
                    </a:ext>
                  </a:extLst>
                </a:gridCol>
                <a:gridCol w="706988">
                  <a:extLst>
                    <a:ext uri="{9D8B030D-6E8A-4147-A177-3AD203B41FA5}">
                      <a16:colId xmlns:a16="http://schemas.microsoft.com/office/drawing/2014/main" val="601922568"/>
                    </a:ext>
                  </a:extLst>
                </a:gridCol>
                <a:gridCol w="706988">
                  <a:extLst>
                    <a:ext uri="{9D8B030D-6E8A-4147-A177-3AD203B41FA5}">
                      <a16:colId xmlns:a16="http://schemas.microsoft.com/office/drawing/2014/main" val="2255358476"/>
                    </a:ext>
                  </a:extLst>
                </a:gridCol>
                <a:gridCol w="706988">
                  <a:extLst>
                    <a:ext uri="{9D8B030D-6E8A-4147-A177-3AD203B41FA5}">
                      <a16:colId xmlns:a16="http://schemas.microsoft.com/office/drawing/2014/main" val="2228331728"/>
                    </a:ext>
                  </a:extLst>
                </a:gridCol>
                <a:gridCol w="706988">
                  <a:extLst>
                    <a:ext uri="{9D8B030D-6E8A-4147-A177-3AD203B41FA5}">
                      <a16:colId xmlns:a16="http://schemas.microsoft.com/office/drawing/2014/main" val="1755107230"/>
                    </a:ext>
                  </a:extLst>
                </a:gridCol>
                <a:gridCol w="706988">
                  <a:extLst>
                    <a:ext uri="{9D8B030D-6E8A-4147-A177-3AD203B41FA5}">
                      <a16:colId xmlns:a16="http://schemas.microsoft.com/office/drawing/2014/main" val="4238609698"/>
                    </a:ext>
                  </a:extLst>
                </a:gridCol>
                <a:gridCol w="706988">
                  <a:extLst>
                    <a:ext uri="{9D8B030D-6E8A-4147-A177-3AD203B41FA5}">
                      <a16:colId xmlns:a16="http://schemas.microsoft.com/office/drawing/2014/main" val="3044256368"/>
                    </a:ext>
                  </a:extLst>
                </a:gridCol>
                <a:gridCol w="706988">
                  <a:extLst>
                    <a:ext uri="{9D8B030D-6E8A-4147-A177-3AD203B41FA5}">
                      <a16:colId xmlns:a16="http://schemas.microsoft.com/office/drawing/2014/main" val="1935525171"/>
                    </a:ext>
                  </a:extLst>
                </a:gridCol>
                <a:gridCol w="706988">
                  <a:extLst>
                    <a:ext uri="{9D8B030D-6E8A-4147-A177-3AD203B41FA5}">
                      <a16:colId xmlns:a16="http://schemas.microsoft.com/office/drawing/2014/main" val="8615005"/>
                    </a:ext>
                  </a:extLst>
                </a:gridCol>
                <a:gridCol w="706988">
                  <a:extLst>
                    <a:ext uri="{9D8B030D-6E8A-4147-A177-3AD203B41FA5}">
                      <a16:colId xmlns:a16="http://schemas.microsoft.com/office/drawing/2014/main" val="3973413921"/>
                    </a:ext>
                  </a:extLst>
                </a:gridCol>
              </a:tblGrid>
              <a:tr h="364855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                                          </a:t>
                      </a: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                        </a:t>
                      </a:r>
                    </a:p>
                    <a:p>
                      <a:pPr marL="0" marR="0" algn="r">
                        <a:lnSpc>
                          <a:spcPts val="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  <a:p>
                      <a:pPr marL="0" marR="0" algn="r">
                        <a:lnSpc>
                          <a:spcPts val="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                 </a:t>
                      </a:r>
                    </a:p>
                    <a:p>
                      <a:pPr marL="0" marR="0" algn="ctr">
                        <a:lnSpc>
                          <a:spcPts val="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ts val="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                    </a:t>
                      </a:r>
                    </a:p>
                  </a:txBody>
                  <a:tcPr marL="68580" marR="68580" marT="0" marB="0" anchor="ctr"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Load Flow</a:t>
                      </a: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Fault Current</a:t>
                      </a: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Stability</a:t>
                      </a: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9680936"/>
                  </a:ext>
                </a:extLst>
              </a:tr>
              <a:tr h="44128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V(</a:t>
                      </a:r>
                      <a:r>
                        <a:rPr lang="en-US" sz="1200" dirty="0" err="1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p.u</a:t>
                      </a: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.)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I(A)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3P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short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1G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(0</a:t>
                      </a:r>
                      <a:r>
                        <a:rPr lang="el-GR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Ω</a:t>
                      </a: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1G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(30</a:t>
                      </a:r>
                      <a:r>
                        <a:rPr lang="el-GR" altLang="ko-KR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Ω</a:t>
                      </a:r>
                      <a:r>
                        <a:rPr lang="en-US" altLang="ko-KR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Voltage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Frequency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+mn-lt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8837438"/>
                  </a:ext>
                </a:extLst>
              </a:tr>
              <a:tr h="83178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MAX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+mn-lt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MIN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Steady-</a:t>
                      </a:r>
                    </a:p>
                    <a:p>
                      <a:pPr marL="0" marR="0" algn="ctr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State</a:t>
                      </a:r>
                    </a:p>
                    <a:p>
                      <a:pPr marL="0" marR="0" algn="ctr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en-US" sz="1100" b="0" dirty="0" err="1">
                          <a:solidFill>
                            <a:schemeClr val="tx1"/>
                          </a:solidFill>
                          <a:effectLst/>
                        </a:rPr>
                        <a:t>p.u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.)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Settling time(s)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Steady-</a:t>
                      </a:r>
                    </a:p>
                    <a:p>
                      <a:pPr marL="0" marR="0" algn="ctr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state(Hz)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effectLst/>
                        </a:rPr>
                        <a:t>Settling time(s)</a:t>
                      </a:r>
                      <a:endParaRPr lang="en-US" sz="11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Malgun Gothic" panose="020B0503020000020004" pitchFamily="34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7353405"/>
                  </a:ext>
                </a:extLst>
              </a:tr>
              <a:tr h="725571"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17 %</a:t>
                      </a:r>
                    </a:p>
                  </a:txBody>
                  <a:tcPr marL="68580" marR="685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1.012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0.983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17.2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197.95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167.39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121.19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0.993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4.05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59.60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4.02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723015"/>
                  </a:ext>
                </a:extLst>
              </a:tr>
              <a:tr h="656738"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50 %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1.018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0.987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11.4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248.61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213.29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154.33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0.995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3.05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59.48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4.51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8973357"/>
                  </a:ext>
                </a:extLst>
              </a:tr>
              <a:tr h="650895"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75 %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1.027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0.987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11.5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271.70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212.75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154.05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0.997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4.24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60.00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3.71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8258755"/>
                  </a:ext>
                </a:extLst>
              </a:tr>
              <a:tr h="650895"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100 %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1.030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0.987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11.6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321.10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221.59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157.78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0.999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2.57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60.00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0.35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7043905"/>
                  </a:ext>
                </a:extLst>
              </a:tr>
            </a:tbl>
          </a:graphicData>
        </a:graphic>
      </p:graphicFrame>
      <p:sp>
        <p:nvSpPr>
          <p:cNvPr id="4" name="직사각형 3">
            <a:extLst>
              <a:ext uri="{FF2B5EF4-FFF2-40B4-BE49-F238E27FC236}">
                <a16:creationId xmlns:a16="http://schemas.microsoft.com/office/drawing/2014/main" id="{3B4390B6-D473-4CD9-A4B1-843F392B616B}"/>
              </a:ext>
            </a:extLst>
          </p:cNvPr>
          <p:cNvSpPr/>
          <p:nvPr/>
        </p:nvSpPr>
        <p:spPr>
          <a:xfrm>
            <a:off x="179512" y="980728"/>
            <a:ext cx="8712968" cy="414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600" b="1" dirty="0"/>
              <a:t>PEP </a:t>
            </a:r>
            <a:r>
              <a:rPr lang="ko-KR" altLang="en-US" sz="1600" b="1" dirty="0"/>
              <a:t>케이스별 조류계산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고장해석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안정도해석 결과 모든 케이스에서 문제없음 확인</a:t>
            </a:r>
            <a:endParaRPr lang="en-US" altLang="ko-KR" sz="1600" b="1" dirty="0"/>
          </a:p>
        </p:txBody>
      </p:sp>
    </p:spTree>
    <p:extLst>
      <p:ext uri="{BB962C8B-B14F-4D97-AF65-F5344CB8AC3E}">
        <p14:creationId xmlns:p14="http://schemas.microsoft.com/office/powerpoint/2010/main" val="40558073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F8B3B54-180A-4240-8A7C-2B0E3FDBA7D3}"/>
              </a:ext>
            </a:extLst>
          </p:cNvPr>
          <p:cNvSpPr/>
          <p:nvPr/>
        </p:nvSpPr>
        <p:spPr>
          <a:xfrm>
            <a:off x="139214" y="1052736"/>
            <a:ext cx="4000737" cy="6940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FF0000"/>
              </a:buClr>
            </a:pPr>
            <a:r>
              <a:rPr lang="ko-KR" altLang="en-US" sz="1600" b="1" dirty="0">
                <a:latin typeface="+mn-ea"/>
              </a:rPr>
              <a:t>다양한 급전 전략 수행</a:t>
            </a:r>
            <a:endParaRPr lang="en-US" altLang="ko-KR" sz="1600" b="1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FF0000"/>
              </a:buClr>
            </a:pPr>
            <a:r>
              <a:rPr lang="ko-KR" altLang="en-US" sz="1600" dirty="0">
                <a:latin typeface="+mn-ea"/>
              </a:rPr>
              <a:t>재생에너지가 증가함에 따라</a:t>
            </a:r>
            <a:r>
              <a:rPr lang="en-US" altLang="ko-KR" sz="1600" dirty="0">
                <a:latin typeface="+mn-ea"/>
              </a:rPr>
              <a:t>, Load Following, Cycle-Charging, Diesel-on/off</a:t>
            </a:r>
            <a:r>
              <a:rPr lang="ko-KR" altLang="en-US" sz="1600" dirty="0">
                <a:latin typeface="+mn-ea"/>
              </a:rPr>
              <a:t>등 다양한 급전전략 필요</a:t>
            </a:r>
            <a:r>
              <a:rPr lang="en-US" altLang="ko-KR" sz="1600" dirty="0">
                <a:latin typeface="+mn-ea"/>
              </a:rPr>
              <a:t>  </a:t>
            </a:r>
          </a:p>
          <a:p>
            <a:pPr>
              <a:buClr>
                <a:srgbClr val="FF0000"/>
              </a:buClr>
            </a:pPr>
            <a:endParaRPr lang="en-US" altLang="ko-KR" sz="1600" b="1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FF0000"/>
              </a:buClr>
            </a:pPr>
            <a:r>
              <a:rPr lang="en-US" altLang="ko-KR" sz="1600" b="1" dirty="0">
                <a:latin typeface="+mn-ea"/>
              </a:rPr>
              <a:t>Grid Forming vs Grid Parallel </a:t>
            </a:r>
          </a:p>
          <a:p>
            <a:pPr>
              <a:lnSpc>
                <a:spcPct val="150000"/>
              </a:lnSpc>
              <a:buClr>
                <a:srgbClr val="FF0000"/>
              </a:buClr>
            </a:pPr>
            <a:r>
              <a:rPr lang="en-US" altLang="ko-KR" sz="1600" dirty="0">
                <a:latin typeface="+mn-ea"/>
              </a:rPr>
              <a:t>ESS</a:t>
            </a:r>
            <a:r>
              <a:rPr lang="ko-KR" altLang="en-US" sz="1600" dirty="0">
                <a:latin typeface="+mn-ea"/>
              </a:rPr>
              <a:t>가 추가됨에 따라서 주파수 조정주체의 다양화 필요</a:t>
            </a:r>
            <a:r>
              <a:rPr lang="en-US" altLang="ko-KR" sz="1600" dirty="0">
                <a:latin typeface="+mn-ea"/>
              </a:rPr>
              <a:t>. </a:t>
            </a:r>
            <a:r>
              <a:rPr lang="ko-KR" altLang="en-US" sz="1600" dirty="0">
                <a:latin typeface="+mn-ea"/>
              </a:rPr>
              <a:t>특히 디젤발전기가 꺼질때는 </a:t>
            </a:r>
            <a:r>
              <a:rPr lang="en-US" altLang="ko-KR" sz="1600" dirty="0">
                <a:latin typeface="+mn-ea"/>
              </a:rPr>
              <a:t>ESS</a:t>
            </a:r>
            <a:r>
              <a:rPr lang="ko-KR" altLang="en-US" sz="1600" dirty="0">
                <a:latin typeface="+mn-ea"/>
              </a:rPr>
              <a:t>가 주파수 조정 필요</a:t>
            </a:r>
            <a:endParaRPr lang="en-US" altLang="ko-KR" sz="160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FF0000"/>
              </a:buClr>
            </a:pPr>
            <a:endParaRPr lang="en-US" altLang="ko-KR" sz="160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FF0000"/>
              </a:buClr>
            </a:pPr>
            <a:r>
              <a:rPr lang="en-US" altLang="ko-KR" sz="1600" dirty="0">
                <a:latin typeface="+mn-ea"/>
              </a:rPr>
              <a:t>-Grid</a:t>
            </a:r>
            <a:r>
              <a:rPr lang="ko-KR" altLang="en-US" sz="1600" dirty="0">
                <a:latin typeface="+mn-ea"/>
              </a:rPr>
              <a:t> </a:t>
            </a:r>
            <a:r>
              <a:rPr lang="en-US" altLang="ko-KR" sz="1600" dirty="0">
                <a:latin typeface="+mn-ea"/>
              </a:rPr>
              <a:t>Forming: ESS</a:t>
            </a:r>
            <a:r>
              <a:rPr lang="ko-KR" altLang="en-US" sz="1600" dirty="0">
                <a:latin typeface="+mn-ea"/>
              </a:rPr>
              <a:t>가 주파수 조정 </a:t>
            </a:r>
            <a:endParaRPr lang="en-US" altLang="ko-KR" sz="1600" dirty="0">
              <a:latin typeface="+mn-ea"/>
            </a:endParaRPr>
          </a:p>
          <a:p>
            <a:pPr>
              <a:lnSpc>
                <a:spcPct val="150000"/>
              </a:lnSpc>
              <a:buClr>
                <a:srgbClr val="FF0000"/>
              </a:buClr>
            </a:pPr>
            <a:r>
              <a:rPr lang="en-US" altLang="ko-KR" sz="1600" dirty="0">
                <a:latin typeface="+mn-ea"/>
              </a:rPr>
              <a:t>-Grid Parallel: </a:t>
            </a:r>
            <a:r>
              <a:rPr lang="ko-KR" altLang="en-US" sz="1600" dirty="0">
                <a:latin typeface="+mn-ea"/>
              </a:rPr>
              <a:t>디젤발전기가 주파수 조정</a:t>
            </a:r>
            <a:r>
              <a:rPr lang="en-US" altLang="ko-KR" sz="1600" dirty="0">
                <a:latin typeface="+mn-ea"/>
              </a:rPr>
              <a:t> </a:t>
            </a:r>
          </a:p>
          <a:p>
            <a:pPr>
              <a:lnSpc>
                <a:spcPct val="150000"/>
              </a:lnSpc>
              <a:buClr>
                <a:srgbClr val="FF0000"/>
              </a:buClr>
            </a:pPr>
            <a:endParaRPr lang="en-US" altLang="ko-KR" b="1" dirty="0">
              <a:solidFill>
                <a:srgbClr val="002060"/>
              </a:solidFill>
              <a:latin typeface="+mn-ea"/>
            </a:endParaRPr>
          </a:p>
          <a:p>
            <a:pPr>
              <a:buClr>
                <a:srgbClr val="FF0000"/>
              </a:buClr>
            </a:pPr>
            <a:endParaRPr lang="en-US" altLang="ko-KR" b="1" dirty="0">
              <a:solidFill>
                <a:srgbClr val="002060"/>
              </a:solidFill>
              <a:latin typeface="+mn-ea"/>
            </a:endParaRPr>
          </a:p>
          <a:p>
            <a:pPr>
              <a:buClr>
                <a:srgbClr val="FF0000"/>
              </a:buClr>
            </a:pPr>
            <a:endParaRPr lang="en-US" altLang="ko-KR" sz="1200" b="1" dirty="0">
              <a:solidFill>
                <a:srgbClr val="002060"/>
              </a:solidFill>
              <a:latin typeface="+mn-ea"/>
            </a:endParaRPr>
          </a:p>
          <a:p>
            <a:pPr>
              <a:buClr>
                <a:srgbClr val="FF0000"/>
              </a:buClr>
            </a:pPr>
            <a:endParaRPr lang="en-US" altLang="ko-KR" sz="1200" b="1" dirty="0">
              <a:solidFill>
                <a:srgbClr val="002060"/>
              </a:solidFill>
              <a:latin typeface="+mn-ea"/>
            </a:endParaRPr>
          </a:p>
          <a:p>
            <a:pPr>
              <a:buClr>
                <a:srgbClr val="FF0000"/>
              </a:buClr>
            </a:pPr>
            <a:endParaRPr lang="en-US" altLang="ko-KR" sz="1200" b="1" dirty="0">
              <a:solidFill>
                <a:srgbClr val="002060"/>
              </a:solidFill>
              <a:latin typeface="+mn-ea"/>
            </a:endParaRPr>
          </a:p>
          <a:p>
            <a:pPr>
              <a:buClr>
                <a:srgbClr val="FF0000"/>
              </a:buClr>
            </a:pPr>
            <a:endParaRPr lang="en-US" altLang="ko-KR" sz="1200" b="1" dirty="0">
              <a:solidFill>
                <a:srgbClr val="002060"/>
              </a:solidFill>
              <a:latin typeface="+mn-ea"/>
            </a:endParaRPr>
          </a:p>
          <a:p>
            <a:pPr>
              <a:buClr>
                <a:srgbClr val="FF0000"/>
              </a:buClr>
            </a:pPr>
            <a:endParaRPr lang="en-US" altLang="ko-KR" sz="1200" b="1" dirty="0">
              <a:solidFill>
                <a:srgbClr val="002060"/>
              </a:solidFill>
              <a:latin typeface="+mn-ea"/>
            </a:endParaRPr>
          </a:p>
          <a:p>
            <a:pPr>
              <a:buClr>
                <a:srgbClr val="FF0000"/>
              </a:buClr>
            </a:pPr>
            <a:endParaRPr lang="en-US" altLang="ko-KR" sz="1200" b="1" dirty="0">
              <a:solidFill>
                <a:srgbClr val="002060"/>
              </a:solidFill>
              <a:latin typeface="+mn-ea"/>
            </a:endParaRPr>
          </a:p>
          <a:p>
            <a:pPr>
              <a:buClr>
                <a:srgbClr val="FF0000"/>
              </a:buClr>
            </a:pPr>
            <a:endParaRPr lang="en-US" altLang="ko-KR" sz="1200" b="1" dirty="0">
              <a:solidFill>
                <a:srgbClr val="002060"/>
              </a:solidFill>
              <a:latin typeface="+mn-ea"/>
            </a:endParaRPr>
          </a:p>
          <a:p>
            <a:pPr>
              <a:buClr>
                <a:srgbClr val="FF0000"/>
              </a:buClr>
            </a:pPr>
            <a:endParaRPr lang="en-US" altLang="ko-KR" sz="1200" b="1" dirty="0">
              <a:solidFill>
                <a:srgbClr val="002060"/>
              </a:solidFill>
              <a:latin typeface="+mn-ea"/>
            </a:endParaRPr>
          </a:p>
          <a:p>
            <a:pPr>
              <a:buClr>
                <a:srgbClr val="FF0000"/>
              </a:buClr>
            </a:pPr>
            <a:endParaRPr lang="en-US" altLang="ko-KR" sz="1200" b="1" dirty="0">
              <a:solidFill>
                <a:srgbClr val="002060"/>
              </a:solidFill>
              <a:latin typeface="+mn-ea"/>
            </a:endParaRPr>
          </a:p>
          <a:p>
            <a:pPr>
              <a:buClr>
                <a:srgbClr val="FF0000"/>
              </a:buClr>
            </a:pPr>
            <a:endParaRPr lang="en-US" altLang="ko-KR" sz="12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B30C1F00-C9A5-431F-8428-EFD7C296FF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482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펠렐리우 마이크로그리드 제어 설계  </a:t>
            </a:r>
            <a:endParaRPr lang="en-US" altLang="ko-KR" b="1" dirty="0">
              <a:latin typeface="+mn-ea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E2C727A-0BB0-4E89-8A27-18CB580159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023102" y="1556792"/>
            <a:ext cx="4976416" cy="356498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F84A30E-4F11-4EAE-A3C2-22C6278434BF}"/>
              </a:ext>
            </a:extLst>
          </p:cNvPr>
          <p:cNvSpPr txBox="1"/>
          <p:nvPr/>
        </p:nvSpPr>
        <p:spPr>
          <a:xfrm>
            <a:off x="4824546" y="5253827"/>
            <a:ext cx="38667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Grid Forming vs Grid Paral</a:t>
            </a:r>
            <a:r>
              <a:rPr lang="en-US" altLang="ko-KR" sz="1600" dirty="0">
                <a:latin typeface="-윤고딕340" pitchFamily="18" charset="-127"/>
                <a:ea typeface="-윤고딕340" pitchFamily="18" charset="-127"/>
              </a:rPr>
              <a:t>lel </a:t>
            </a:r>
            <a:r>
              <a:rPr lang="ko-KR" altLang="en-US" sz="1600" dirty="0">
                <a:latin typeface="-윤고딕340" pitchFamily="18" charset="-127"/>
                <a:ea typeface="-윤고딕340" pitchFamily="18" charset="-127"/>
              </a:rPr>
              <a:t>모드</a:t>
            </a:r>
          </a:p>
        </p:txBody>
      </p:sp>
    </p:spTree>
    <p:extLst>
      <p:ext uri="{BB962C8B-B14F-4D97-AF65-F5344CB8AC3E}">
        <p14:creationId xmlns:p14="http://schemas.microsoft.com/office/powerpoint/2010/main" val="34548501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직사각형 375">
            <a:extLst>
              <a:ext uri="{FF2B5EF4-FFF2-40B4-BE49-F238E27FC236}">
                <a16:creationId xmlns:a16="http://schemas.microsoft.com/office/drawing/2014/main" id="{AC83F6F9-0F5E-4B71-BF72-F0B100BA6824}"/>
              </a:ext>
            </a:extLst>
          </p:cNvPr>
          <p:cNvSpPr/>
          <p:nvPr/>
        </p:nvSpPr>
        <p:spPr>
          <a:xfrm>
            <a:off x="1706766" y="2500499"/>
            <a:ext cx="5012421" cy="1485028"/>
          </a:xfrm>
          <a:prstGeom prst="rect">
            <a:avLst/>
          </a:prstGeom>
          <a:solidFill>
            <a:srgbClr val="FFFFCC"/>
          </a:solidFill>
          <a:ln w="3175">
            <a:solidFill>
              <a:schemeClr val="tx2">
                <a:lumMod val="20000"/>
                <a:lumOff val="8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/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51520" y="217372"/>
            <a:ext cx="4896088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펠렐리우 단계별 </a:t>
            </a:r>
            <a:r>
              <a:rPr lang="ko-KR" altLang="en-US" b="1" dirty="0" err="1">
                <a:latin typeface="+mn-ea"/>
              </a:rPr>
              <a:t>배전망</a:t>
            </a:r>
            <a:r>
              <a:rPr lang="ko-KR" altLang="en-US" b="1" dirty="0">
                <a:latin typeface="+mn-ea"/>
              </a:rPr>
              <a:t> 그리드 설계  </a:t>
            </a:r>
            <a:endParaRPr lang="en-US" altLang="ko-KR" b="1" dirty="0">
              <a:latin typeface="+mn-ea"/>
            </a:endParaRP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ADF494C5-B7B8-4D2F-9FB5-5F61B9BBAA4D}"/>
              </a:ext>
            </a:extLst>
          </p:cNvPr>
          <p:cNvSpPr txBox="1"/>
          <p:nvPr/>
        </p:nvSpPr>
        <p:spPr>
          <a:xfrm>
            <a:off x="-12659" y="1008472"/>
            <a:ext cx="14397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>
                <a:solidFill>
                  <a:srgbClr val="002060"/>
                </a:solidFill>
              </a:rPr>
              <a:t>COS in one feeder</a:t>
            </a:r>
            <a:endParaRPr lang="ko-KR" altLang="en-US" sz="1100" b="1" dirty="0">
              <a:solidFill>
                <a:srgbClr val="002060"/>
              </a:solidFill>
            </a:endParaRP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2707D3BD-5A69-402F-BCE2-9C161A02D8C9}"/>
              </a:ext>
            </a:extLst>
          </p:cNvPr>
          <p:cNvSpPr txBox="1"/>
          <p:nvPr/>
        </p:nvSpPr>
        <p:spPr>
          <a:xfrm>
            <a:off x="447620" y="2449881"/>
            <a:ext cx="118997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 err="1">
                <a:solidFill>
                  <a:srgbClr val="002060"/>
                </a:solidFill>
              </a:rPr>
              <a:t>COS</a:t>
            </a:r>
            <a:r>
              <a:rPr lang="en-US" altLang="ko-KR" sz="1100" b="1" dirty="0" err="1">
                <a:solidFill>
                  <a:srgbClr val="002060"/>
                </a:solidFill>
                <a:sym typeface="Wingdings" panose="05000000000000000000" pitchFamily="2" charset="2"/>
              </a:rPr>
              <a:t>Recloser</a:t>
            </a:r>
            <a:endParaRPr lang="en-US" altLang="ko-KR" sz="1100" b="1" dirty="0">
              <a:solidFill>
                <a:srgbClr val="002060"/>
              </a:solidFill>
              <a:sym typeface="Wingdings" panose="05000000000000000000" pitchFamily="2" charset="2"/>
            </a:endParaRPr>
          </a:p>
          <a:p>
            <a:r>
              <a:rPr lang="en-US" altLang="ko-KR" sz="1100" b="1" dirty="0">
                <a:solidFill>
                  <a:srgbClr val="002060"/>
                </a:solidFill>
                <a:sym typeface="Wingdings" panose="05000000000000000000" pitchFamily="2" charset="2"/>
              </a:rPr>
              <a:t>Open loop</a:t>
            </a:r>
          </a:p>
          <a:p>
            <a:endParaRPr lang="ko-KR" altLang="en-US" sz="1100" b="1" dirty="0">
              <a:solidFill>
                <a:srgbClr val="002060"/>
              </a:solidFill>
            </a:endParaRP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B7F019D7-56B7-457B-A9E9-0072A3CFCE20}"/>
              </a:ext>
            </a:extLst>
          </p:cNvPr>
          <p:cNvSpPr txBox="1"/>
          <p:nvPr/>
        </p:nvSpPr>
        <p:spPr>
          <a:xfrm>
            <a:off x="620680" y="4178243"/>
            <a:ext cx="132940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1" dirty="0">
                <a:solidFill>
                  <a:srgbClr val="002060"/>
                </a:solidFill>
              </a:rPr>
              <a:t>Two feeders are outgoing</a:t>
            </a:r>
            <a:endParaRPr lang="ko-KR" altLang="en-US" sz="1100" b="1" dirty="0">
              <a:solidFill>
                <a:srgbClr val="002060"/>
              </a:solidFill>
            </a:endParaRPr>
          </a:p>
        </p:txBody>
      </p:sp>
      <p:grpSp>
        <p:nvGrpSpPr>
          <p:cNvPr id="180" name="그룹 179">
            <a:extLst>
              <a:ext uri="{FF2B5EF4-FFF2-40B4-BE49-F238E27FC236}">
                <a16:creationId xmlns:a16="http://schemas.microsoft.com/office/drawing/2014/main" id="{9B1A9399-DE86-45AF-A7D8-577A3868590D}"/>
              </a:ext>
            </a:extLst>
          </p:cNvPr>
          <p:cNvGrpSpPr/>
          <p:nvPr/>
        </p:nvGrpSpPr>
        <p:grpSpPr>
          <a:xfrm>
            <a:off x="1348916" y="994438"/>
            <a:ext cx="5095292" cy="1395138"/>
            <a:chOff x="687335" y="651281"/>
            <a:chExt cx="5837751" cy="1642694"/>
          </a:xfrm>
        </p:grpSpPr>
        <p:sp>
          <p:nvSpPr>
            <p:cNvPr id="181" name="직사각형 180">
              <a:extLst>
                <a:ext uri="{FF2B5EF4-FFF2-40B4-BE49-F238E27FC236}">
                  <a16:creationId xmlns:a16="http://schemas.microsoft.com/office/drawing/2014/main" id="{F0A44E4A-8D1A-4AAA-ABD2-32BE6DE0AAB7}"/>
                </a:ext>
              </a:extLst>
            </p:cNvPr>
            <p:cNvSpPr/>
            <p:nvPr/>
          </p:nvSpPr>
          <p:spPr>
            <a:xfrm>
              <a:off x="693879" y="651281"/>
              <a:ext cx="5831207" cy="1642694"/>
            </a:xfrm>
            <a:prstGeom prst="rect">
              <a:avLst/>
            </a:prstGeom>
            <a:solidFill>
              <a:srgbClr val="FFFFCC"/>
            </a:solidFill>
            <a:ln w="3175">
              <a:solidFill>
                <a:schemeClr val="tx2">
                  <a:lumMod val="20000"/>
                  <a:lumOff val="8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/>
            </a:p>
          </p:txBody>
        </p:sp>
        <p:grpSp>
          <p:nvGrpSpPr>
            <p:cNvPr id="182" name="그룹 181">
              <a:extLst>
                <a:ext uri="{FF2B5EF4-FFF2-40B4-BE49-F238E27FC236}">
                  <a16:creationId xmlns:a16="http://schemas.microsoft.com/office/drawing/2014/main" id="{69D8DC9F-0347-4577-924F-EE2972947AD1}"/>
                </a:ext>
              </a:extLst>
            </p:cNvPr>
            <p:cNvGrpSpPr/>
            <p:nvPr/>
          </p:nvGrpSpPr>
          <p:grpSpPr>
            <a:xfrm>
              <a:off x="687335" y="814012"/>
              <a:ext cx="5706842" cy="1349086"/>
              <a:chOff x="92809" y="922219"/>
              <a:chExt cx="5706842" cy="1349086"/>
            </a:xfrm>
          </p:grpSpPr>
          <p:cxnSp>
            <p:nvCxnSpPr>
              <p:cNvPr id="185" name="직선 연결선 184">
                <a:extLst>
                  <a:ext uri="{FF2B5EF4-FFF2-40B4-BE49-F238E27FC236}">
                    <a16:creationId xmlns:a16="http://schemas.microsoft.com/office/drawing/2014/main" id="{0CD650DC-69CB-4BA6-9811-CB06D3CE460B}"/>
                  </a:ext>
                </a:extLst>
              </p:cNvPr>
              <p:cNvCxnSpPr/>
              <p:nvPr/>
            </p:nvCxnSpPr>
            <p:spPr>
              <a:xfrm>
                <a:off x="720183" y="1307357"/>
                <a:ext cx="21424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직선 연결선 185">
                <a:extLst>
                  <a:ext uri="{FF2B5EF4-FFF2-40B4-BE49-F238E27FC236}">
                    <a16:creationId xmlns:a16="http://schemas.microsoft.com/office/drawing/2014/main" id="{72C730B6-5315-41AC-B585-0B1778CFBBA7}"/>
                  </a:ext>
                </a:extLst>
              </p:cNvPr>
              <p:cNvCxnSpPr/>
              <p:nvPr/>
            </p:nvCxnSpPr>
            <p:spPr>
              <a:xfrm>
                <a:off x="3475607" y="1770797"/>
                <a:ext cx="0" cy="40697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연결선: 꺾임 186">
                <a:extLst>
                  <a:ext uri="{FF2B5EF4-FFF2-40B4-BE49-F238E27FC236}">
                    <a16:creationId xmlns:a16="http://schemas.microsoft.com/office/drawing/2014/main" id="{0D2F37F2-0A33-4684-AEBD-3032A96BC6E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55157" y="1308023"/>
                <a:ext cx="2787305" cy="471154"/>
              </a:xfrm>
              <a:prstGeom prst="bentConnector3">
                <a:avLst>
                  <a:gd name="adj1" fmla="val 4328"/>
                </a:avLst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직선 연결선 187">
                <a:extLst>
                  <a:ext uri="{FF2B5EF4-FFF2-40B4-BE49-F238E27FC236}">
                    <a16:creationId xmlns:a16="http://schemas.microsoft.com/office/drawing/2014/main" id="{3DCCF5C5-425F-4DE2-B58C-FA6798213464}"/>
                  </a:ext>
                </a:extLst>
              </p:cNvPr>
              <p:cNvCxnSpPr/>
              <p:nvPr/>
            </p:nvCxnSpPr>
            <p:spPr>
              <a:xfrm>
                <a:off x="934423" y="1053167"/>
                <a:ext cx="0" cy="49297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직선 연결선 188">
                <a:extLst>
                  <a:ext uri="{FF2B5EF4-FFF2-40B4-BE49-F238E27FC236}">
                    <a16:creationId xmlns:a16="http://schemas.microsoft.com/office/drawing/2014/main" id="{395234C1-3886-484B-9F29-3DB32C2B51E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41963" y="1307357"/>
                <a:ext cx="4017533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0" name="직사각형 189">
                <a:extLst>
                  <a:ext uri="{FF2B5EF4-FFF2-40B4-BE49-F238E27FC236}">
                    <a16:creationId xmlns:a16="http://schemas.microsoft.com/office/drawing/2014/main" id="{A57C22AB-0350-49F2-8C93-C51682F675A9}"/>
                  </a:ext>
                </a:extLst>
              </p:cNvPr>
              <p:cNvSpPr/>
              <p:nvPr/>
            </p:nvSpPr>
            <p:spPr>
              <a:xfrm>
                <a:off x="1024683" y="1207222"/>
                <a:ext cx="180521" cy="207962"/>
              </a:xfrm>
              <a:prstGeom prst="rect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00"/>
              </a:p>
            </p:txBody>
          </p:sp>
          <p:sp>
            <p:nvSpPr>
              <p:cNvPr id="191" name="이등변 삼각형 190">
                <a:extLst>
                  <a:ext uri="{FF2B5EF4-FFF2-40B4-BE49-F238E27FC236}">
                    <a16:creationId xmlns:a16="http://schemas.microsoft.com/office/drawing/2014/main" id="{0548DAA1-1B0B-4AB1-BFF7-B92FFF1352B6}"/>
                  </a:ext>
                </a:extLst>
              </p:cNvPr>
              <p:cNvSpPr/>
              <p:nvPr/>
            </p:nvSpPr>
            <p:spPr>
              <a:xfrm rot="5400000">
                <a:off x="1899150" y="1234640"/>
                <a:ext cx="231083" cy="130006"/>
              </a:xfrm>
              <a:prstGeom prst="triangle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00">
                  <a:solidFill>
                    <a:srgbClr val="00B0F0"/>
                  </a:solidFill>
                </a:endParaRPr>
              </a:p>
            </p:txBody>
          </p:sp>
          <p:sp>
            <p:nvSpPr>
              <p:cNvPr id="192" name="이등변 삼각형 191">
                <a:extLst>
                  <a:ext uri="{FF2B5EF4-FFF2-40B4-BE49-F238E27FC236}">
                    <a16:creationId xmlns:a16="http://schemas.microsoft.com/office/drawing/2014/main" id="{09B0682E-8D10-4CF8-9036-6598AB0F0DAD}"/>
                  </a:ext>
                </a:extLst>
              </p:cNvPr>
              <p:cNvSpPr/>
              <p:nvPr/>
            </p:nvSpPr>
            <p:spPr>
              <a:xfrm rot="5400000">
                <a:off x="4201341" y="1224839"/>
                <a:ext cx="231083" cy="165036"/>
              </a:xfrm>
              <a:prstGeom prst="triangle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00">
                  <a:solidFill>
                    <a:srgbClr val="00B0F0"/>
                  </a:solidFill>
                </a:endParaRPr>
              </a:p>
            </p:txBody>
          </p:sp>
          <p:sp>
            <p:nvSpPr>
              <p:cNvPr id="193" name="TextBox 192">
                <a:extLst>
                  <a:ext uri="{FF2B5EF4-FFF2-40B4-BE49-F238E27FC236}">
                    <a16:creationId xmlns:a16="http://schemas.microsoft.com/office/drawing/2014/main" id="{FCF6BB46-2D3F-47F5-8B71-4A891F8DAB6A}"/>
                  </a:ext>
                </a:extLst>
              </p:cNvPr>
              <p:cNvSpPr txBox="1"/>
              <p:nvPr/>
            </p:nvSpPr>
            <p:spPr>
              <a:xfrm>
                <a:off x="914965" y="1383495"/>
                <a:ext cx="4558708" cy="271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900" dirty="0"/>
                  <a:t>CB  COS1     COS2                                           COS4</a:t>
                </a:r>
                <a:endParaRPr lang="ko-KR" altLang="en-US" sz="900" dirty="0"/>
              </a:p>
            </p:txBody>
          </p:sp>
          <p:sp>
            <p:nvSpPr>
              <p:cNvPr id="194" name="이등변 삼각형 193">
                <a:extLst>
                  <a:ext uri="{FF2B5EF4-FFF2-40B4-BE49-F238E27FC236}">
                    <a16:creationId xmlns:a16="http://schemas.microsoft.com/office/drawing/2014/main" id="{A51B35B5-26AF-4F87-8E35-C3C84D651116}"/>
                  </a:ext>
                </a:extLst>
              </p:cNvPr>
              <p:cNvSpPr/>
              <p:nvPr/>
            </p:nvSpPr>
            <p:spPr>
              <a:xfrm rot="5400000">
                <a:off x="1907248" y="1705794"/>
                <a:ext cx="231083" cy="130006"/>
              </a:xfrm>
              <a:prstGeom prst="triangle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00">
                  <a:solidFill>
                    <a:srgbClr val="00B0F0"/>
                  </a:solidFill>
                </a:endParaRPr>
              </a:p>
            </p:txBody>
          </p:sp>
          <p:sp>
            <p:nvSpPr>
              <p:cNvPr id="195" name="이등변 삼각형 194">
                <a:extLst>
                  <a:ext uri="{FF2B5EF4-FFF2-40B4-BE49-F238E27FC236}">
                    <a16:creationId xmlns:a16="http://schemas.microsoft.com/office/drawing/2014/main" id="{3395D2FD-03FF-465F-8917-7DAF70A5823E}"/>
                  </a:ext>
                </a:extLst>
              </p:cNvPr>
              <p:cNvSpPr/>
              <p:nvPr/>
            </p:nvSpPr>
            <p:spPr>
              <a:xfrm rot="5400000">
                <a:off x="4209439" y="1695993"/>
                <a:ext cx="231083" cy="165036"/>
              </a:xfrm>
              <a:prstGeom prst="triangle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00">
                  <a:solidFill>
                    <a:srgbClr val="00B0F0"/>
                  </a:solidFill>
                </a:endParaRPr>
              </a:p>
            </p:txBody>
          </p:sp>
          <p:sp>
            <p:nvSpPr>
              <p:cNvPr id="196" name="TextBox 195">
                <a:extLst>
                  <a:ext uri="{FF2B5EF4-FFF2-40B4-BE49-F238E27FC236}">
                    <a16:creationId xmlns:a16="http://schemas.microsoft.com/office/drawing/2014/main" id="{17BB0428-4DD9-4A76-8064-EF18F90E4210}"/>
                  </a:ext>
                </a:extLst>
              </p:cNvPr>
              <p:cNvSpPr txBox="1"/>
              <p:nvPr/>
            </p:nvSpPr>
            <p:spPr>
              <a:xfrm>
                <a:off x="990378" y="1836438"/>
                <a:ext cx="4042833" cy="4348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900" dirty="0"/>
                  <a:t>                COS3                                           COS5</a:t>
                </a:r>
              </a:p>
              <a:p>
                <a:r>
                  <a:rPr lang="en-US" altLang="ko-KR" sz="900" dirty="0"/>
                  <a:t>                                                        PV</a:t>
                </a:r>
                <a:endParaRPr lang="ko-KR" altLang="en-US" sz="900" dirty="0"/>
              </a:p>
            </p:txBody>
          </p:sp>
          <p:sp>
            <p:nvSpPr>
              <p:cNvPr id="197" name="순서도: 논리합 196">
                <a:extLst>
                  <a:ext uri="{FF2B5EF4-FFF2-40B4-BE49-F238E27FC236}">
                    <a16:creationId xmlns:a16="http://schemas.microsoft.com/office/drawing/2014/main" id="{7CF4A763-6944-435B-B4CE-5ACB931370C8}"/>
                  </a:ext>
                </a:extLst>
              </p:cNvPr>
              <p:cNvSpPr/>
              <p:nvPr/>
            </p:nvSpPr>
            <p:spPr>
              <a:xfrm>
                <a:off x="3378409" y="2002499"/>
                <a:ext cx="194407" cy="206689"/>
              </a:xfrm>
              <a:prstGeom prst="flowChartOr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00">
                  <a:solidFill>
                    <a:srgbClr val="00B0F0"/>
                  </a:solidFill>
                </a:endParaRPr>
              </a:p>
            </p:txBody>
          </p:sp>
          <p:cxnSp>
            <p:nvCxnSpPr>
              <p:cNvPr id="198" name="직선 연결선 197">
                <a:extLst>
                  <a:ext uri="{FF2B5EF4-FFF2-40B4-BE49-F238E27FC236}">
                    <a16:creationId xmlns:a16="http://schemas.microsoft.com/office/drawing/2014/main" id="{2C24FAD4-8FD5-4A34-997B-ABC60679B44E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4939592" y="922219"/>
                <a:ext cx="0" cy="3851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직선 연결선 198">
                <a:extLst>
                  <a:ext uri="{FF2B5EF4-FFF2-40B4-BE49-F238E27FC236}">
                    <a16:creationId xmlns:a16="http://schemas.microsoft.com/office/drawing/2014/main" id="{672BE546-A7BB-4D7D-BB09-D759ADE4156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335756" y="929919"/>
                <a:ext cx="59946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직선 연결선 199">
                <a:extLst>
                  <a:ext uri="{FF2B5EF4-FFF2-40B4-BE49-F238E27FC236}">
                    <a16:creationId xmlns:a16="http://schemas.microsoft.com/office/drawing/2014/main" id="{00FCBAE0-F92B-4C38-9745-0709B1D4C69E}"/>
                  </a:ext>
                </a:extLst>
              </p:cNvPr>
              <p:cNvCxnSpPr/>
              <p:nvPr/>
            </p:nvCxnSpPr>
            <p:spPr>
              <a:xfrm>
                <a:off x="4974592" y="1307357"/>
                <a:ext cx="606589" cy="0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1" name="직선 연결선 200">
                <a:extLst>
                  <a:ext uri="{FF2B5EF4-FFF2-40B4-BE49-F238E27FC236}">
                    <a16:creationId xmlns:a16="http://schemas.microsoft.com/office/drawing/2014/main" id="{1CCC8287-22E2-4958-A63D-89EF7B79C5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09745" y="1792522"/>
                <a:ext cx="1143928" cy="0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2" name="직사각형 201">
                <a:extLst>
                  <a:ext uri="{FF2B5EF4-FFF2-40B4-BE49-F238E27FC236}">
                    <a16:creationId xmlns:a16="http://schemas.microsoft.com/office/drawing/2014/main" id="{B278FDFC-423F-466A-921C-CBED818E58CF}"/>
                  </a:ext>
                </a:extLst>
              </p:cNvPr>
              <p:cNvSpPr/>
              <p:nvPr/>
            </p:nvSpPr>
            <p:spPr>
              <a:xfrm>
                <a:off x="5071985" y="1291986"/>
                <a:ext cx="727666" cy="23555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700" dirty="0">
                    <a:solidFill>
                      <a:srgbClr val="FF0000"/>
                    </a:solidFill>
                  </a:rPr>
                  <a:t>Single phase</a:t>
                </a:r>
                <a:endParaRPr lang="ko-KR" altLang="en-US" sz="7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03" name="직사각형 202">
                <a:extLst>
                  <a:ext uri="{FF2B5EF4-FFF2-40B4-BE49-F238E27FC236}">
                    <a16:creationId xmlns:a16="http://schemas.microsoft.com/office/drawing/2014/main" id="{E5C81237-50E9-4BA3-A8DF-BF97312487E8}"/>
                  </a:ext>
                </a:extLst>
              </p:cNvPr>
              <p:cNvSpPr/>
              <p:nvPr/>
            </p:nvSpPr>
            <p:spPr>
              <a:xfrm>
                <a:off x="5070600" y="1782400"/>
                <a:ext cx="727666" cy="23555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700" dirty="0">
                    <a:solidFill>
                      <a:srgbClr val="FF0000"/>
                    </a:solidFill>
                  </a:rPr>
                  <a:t>Single phase</a:t>
                </a:r>
                <a:endParaRPr lang="ko-KR" altLang="en-US" sz="7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04" name="순서도: 논리합 203">
                <a:extLst>
                  <a:ext uri="{FF2B5EF4-FFF2-40B4-BE49-F238E27FC236}">
                    <a16:creationId xmlns:a16="http://schemas.microsoft.com/office/drawing/2014/main" id="{E2735A6B-0A2A-4DA3-B4C0-B8A1C7321D09}"/>
                  </a:ext>
                </a:extLst>
              </p:cNvPr>
              <p:cNvSpPr/>
              <p:nvPr/>
            </p:nvSpPr>
            <p:spPr>
              <a:xfrm>
                <a:off x="694051" y="1225848"/>
                <a:ext cx="171391" cy="183426"/>
              </a:xfrm>
              <a:prstGeom prst="flowChartOr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00"/>
              </a:p>
            </p:txBody>
          </p:sp>
          <p:sp>
            <p:nvSpPr>
              <p:cNvPr id="205" name="TextBox 204">
                <a:extLst>
                  <a:ext uri="{FF2B5EF4-FFF2-40B4-BE49-F238E27FC236}">
                    <a16:creationId xmlns:a16="http://schemas.microsoft.com/office/drawing/2014/main" id="{5A9C579A-431C-46DF-AC36-55620A8944E9}"/>
                  </a:ext>
                </a:extLst>
              </p:cNvPr>
              <p:cNvSpPr txBox="1"/>
              <p:nvPr/>
            </p:nvSpPr>
            <p:spPr>
              <a:xfrm>
                <a:off x="92809" y="1167272"/>
                <a:ext cx="569912" cy="2989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/>
                  <a:t>Diesel</a:t>
                </a:r>
                <a:endParaRPr lang="ko-KR" altLang="en-US" sz="1000" dirty="0"/>
              </a:p>
            </p:txBody>
          </p:sp>
        </p:grpSp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02B283F9-246C-42E8-B2E0-50C6F77FA2C1}"/>
                </a:ext>
              </a:extLst>
            </p:cNvPr>
            <p:cNvSpPr txBox="1"/>
            <p:nvPr/>
          </p:nvSpPr>
          <p:spPr>
            <a:xfrm>
              <a:off x="761540" y="695535"/>
              <a:ext cx="510131" cy="308031"/>
            </a:xfrm>
            <a:prstGeom prst="rect">
              <a:avLst/>
            </a:prstGeom>
            <a:solidFill>
              <a:srgbClr val="FFC000"/>
            </a:solidFill>
            <a:ln w="31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US" altLang="ko-KR" sz="1100" dirty="0">
                  <a:solidFill>
                    <a:srgbClr val="0070C0"/>
                  </a:solidFill>
                </a:rPr>
                <a:t>2018</a:t>
              </a:r>
              <a:endParaRPr lang="ko-KR" altLang="en-US" sz="1100" dirty="0">
                <a:solidFill>
                  <a:srgbClr val="0070C0"/>
                </a:solidFill>
              </a:endParaRPr>
            </a:p>
          </p:txBody>
        </p:sp>
        <p:sp>
          <p:nvSpPr>
            <p:cNvPr id="184" name="이등변 삼각형 183">
              <a:extLst>
                <a:ext uri="{FF2B5EF4-FFF2-40B4-BE49-F238E27FC236}">
                  <a16:creationId xmlns:a16="http://schemas.microsoft.com/office/drawing/2014/main" id="{472A7641-AD9F-4F35-AFE3-A400F1F07FFF}"/>
                </a:ext>
              </a:extLst>
            </p:cNvPr>
            <p:cNvSpPr/>
            <p:nvPr/>
          </p:nvSpPr>
          <p:spPr>
            <a:xfrm rot="5400000">
              <a:off x="1887597" y="1134147"/>
              <a:ext cx="231083" cy="130006"/>
            </a:xfrm>
            <a:prstGeom prst="triangl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>
                <a:solidFill>
                  <a:srgbClr val="00B0F0"/>
                </a:solidFill>
              </a:endParaRPr>
            </a:p>
          </p:txBody>
        </p:sp>
      </p:grpSp>
      <p:pic>
        <p:nvPicPr>
          <p:cNvPr id="306" name="그림 305">
            <a:extLst>
              <a:ext uri="{FF2B5EF4-FFF2-40B4-BE49-F238E27FC236}">
                <a16:creationId xmlns:a16="http://schemas.microsoft.com/office/drawing/2014/main" id="{833B29A9-E814-41B6-9CAC-0E3CF46AD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9389" y="1011322"/>
            <a:ext cx="1493332" cy="135808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7" name="그림 306">
            <a:extLst>
              <a:ext uri="{FF2B5EF4-FFF2-40B4-BE49-F238E27FC236}">
                <a16:creationId xmlns:a16="http://schemas.microsoft.com/office/drawing/2014/main" id="{D9D182F6-2C59-4C66-8443-EDB3509ECF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4796" y="2530707"/>
            <a:ext cx="1562510" cy="147943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8" name="그림 307">
            <a:extLst>
              <a:ext uri="{FF2B5EF4-FFF2-40B4-BE49-F238E27FC236}">
                <a16:creationId xmlns:a16="http://schemas.microsoft.com/office/drawing/2014/main" id="{2DBDEDF3-F88B-4462-8081-EA3AD192E5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4075" y="4541341"/>
            <a:ext cx="1762241" cy="1633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309" name="그룹 308">
            <a:extLst>
              <a:ext uri="{FF2B5EF4-FFF2-40B4-BE49-F238E27FC236}">
                <a16:creationId xmlns:a16="http://schemas.microsoft.com/office/drawing/2014/main" id="{D5064310-5390-463C-8ECB-2151BB65863A}"/>
              </a:ext>
            </a:extLst>
          </p:cNvPr>
          <p:cNvGrpSpPr/>
          <p:nvPr/>
        </p:nvGrpSpPr>
        <p:grpSpPr>
          <a:xfrm>
            <a:off x="1916167" y="4149869"/>
            <a:ext cx="5356491" cy="2044223"/>
            <a:chOff x="242379" y="3827703"/>
            <a:chExt cx="5728865" cy="2594507"/>
          </a:xfrm>
        </p:grpSpPr>
        <p:sp>
          <p:nvSpPr>
            <p:cNvPr id="310" name="직사각형 309">
              <a:extLst>
                <a:ext uri="{FF2B5EF4-FFF2-40B4-BE49-F238E27FC236}">
                  <a16:creationId xmlns:a16="http://schemas.microsoft.com/office/drawing/2014/main" id="{428DF249-AC6F-4492-B67E-12BDCF130088}"/>
                </a:ext>
              </a:extLst>
            </p:cNvPr>
            <p:cNvSpPr/>
            <p:nvPr/>
          </p:nvSpPr>
          <p:spPr>
            <a:xfrm>
              <a:off x="242379" y="3827703"/>
              <a:ext cx="5679238" cy="2565185"/>
            </a:xfrm>
            <a:prstGeom prst="rect">
              <a:avLst/>
            </a:prstGeom>
            <a:solidFill>
              <a:srgbClr val="FFFFCC"/>
            </a:solidFill>
            <a:ln w="3175">
              <a:solidFill>
                <a:schemeClr val="tx2">
                  <a:lumMod val="20000"/>
                  <a:lumOff val="8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/>
            </a:p>
          </p:txBody>
        </p:sp>
        <p:grpSp>
          <p:nvGrpSpPr>
            <p:cNvPr id="311" name="그룹 310">
              <a:extLst>
                <a:ext uri="{FF2B5EF4-FFF2-40B4-BE49-F238E27FC236}">
                  <a16:creationId xmlns:a16="http://schemas.microsoft.com/office/drawing/2014/main" id="{224B1955-17B3-4281-90BC-FFCE26BE31ED}"/>
                </a:ext>
              </a:extLst>
            </p:cNvPr>
            <p:cNvGrpSpPr/>
            <p:nvPr/>
          </p:nvGrpSpPr>
          <p:grpSpPr>
            <a:xfrm>
              <a:off x="242379" y="3999845"/>
              <a:ext cx="5728865" cy="2422365"/>
              <a:chOff x="242379" y="3999845"/>
              <a:chExt cx="5728865" cy="2422365"/>
            </a:xfrm>
          </p:grpSpPr>
          <p:sp>
            <p:nvSpPr>
              <p:cNvPr id="313" name="TextBox 312">
                <a:extLst>
                  <a:ext uri="{FF2B5EF4-FFF2-40B4-BE49-F238E27FC236}">
                    <a16:creationId xmlns:a16="http://schemas.microsoft.com/office/drawing/2014/main" id="{AC582A1D-C7EB-4859-B7B3-26B47279003D}"/>
                  </a:ext>
                </a:extLst>
              </p:cNvPr>
              <p:cNvSpPr txBox="1"/>
              <p:nvPr/>
            </p:nvSpPr>
            <p:spPr>
              <a:xfrm>
                <a:off x="242379" y="4616564"/>
                <a:ext cx="607255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50" dirty="0"/>
                  <a:t>Diesel</a:t>
                </a:r>
                <a:endParaRPr lang="ko-KR" altLang="en-US" sz="1050" dirty="0"/>
              </a:p>
            </p:txBody>
          </p:sp>
          <p:cxnSp>
            <p:nvCxnSpPr>
              <p:cNvPr id="314" name="직선 연결선 313">
                <a:extLst>
                  <a:ext uri="{FF2B5EF4-FFF2-40B4-BE49-F238E27FC236}">
                    <a16:creationId xmlns:a16="http://schemas.microsoft.com/office/drawing/2014/main" id="{E98D35AC-4B56-49C6-9A73-BFC53C64689C}"/>
                  </a:ext>
                </a:extLst>
              </p:cNvPr>
              <p:cNvCxnSpPr/>
              <p:nvPr/>
            </p:nvCxnSpPr>
            <p:spPr>
              <a:xfrm>
                <a:off x="3349482" y="5835281"/>
                <a:ext cx="0" cy="18831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5" name="직선 연결선 314">
                <a:extLst>
                  <a:ext uri="{FF2B5EF4-FFF2-40B4-BE49-F238E27FC236}">
                    <a16:creationId xmlns:a16="http://schemas.microsoft.com/office/drawing/2014/main" id="{B8FEA312-5458-4DFB-868F-7FBF19E6F0E8}"/>
                  </a:ext>
                </a:extLst>
              </p:cNvPr>
              <p:cNvCxnSpPr/>
              <p:nvPr/>
            </p:nvCxnSpPr>
            <p:spPr>
              <a:xfrm>
                <a:off x="3794962" y="5835281"/>
                <a:ext cx="0" cy="18831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6" name="직선 연결선 315">
                <a:extLst>
                  <a:ext uri="{FF2B5EF4-FFF2-40B4-BE49-F238E27FC236}">
                    <a16:creationId xmlns:a16="http://schemas.microsoft.com/office/drawing/2014/main" id="{518DB5AB-D586-47E5-9C4D-FA9DAEBC6CDF}"/>
                  </a:ext>
                </a:extLst>
              </p:cNvPr>
              <p:cNvCxnSpPr/>
              <p:nvPr/>
            </p:nvCxnSpPr>
            <p:spPr>
              <a:xfrm>
                <a:off x="2057793" y="4094961"/>
                <a:ext cx="2994404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7" name="직선 연결선 316">
                <a:extLst>
                  <a:ext uri="{FF2B5EF4-FFF2-40B4-BE49-F238E27FC236}">
                    <a16:creationId xmlns:a16="http://schemas.microsoft.com/office/drawing/2014/main" id="{8B4F3847-B395-4A93-BF8E-B0AF5867184A}"/>
                  </a:ext>
                </a:extLst>
              </p:cNvPr>
              <p:cNvCxnSpPr/>
              <p:nvPr/>
            </p:nvCxnSpPr>
            <p:spPr>
              <a:xfrm>
                <a:off x="923196" y="4784922"/>
                <a:ext cx="23076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8" name="직선 연결선 317">
                <a:extLst>
                  <a:ext uri="{FF2B5EF4-FFF2-40B4-BE49-F238E27FC236}">
                    <a16:creationId xmlns:a16="http://schemas.microsoft.com/office/drawing/2014/main" id="{990A2756-DA54-4D1C-9291-247F7A4273DC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140773" y="4974921"/>
                <a:ext cx="3100232" cy="22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직선 연결선 318">
                <a:extLst>
                  <a:ext uri="{FF2B5EF4-FFF2-40B4-BE49-F238E27FC236}">
                    <a16:creationId xmlns:a16="http://schemas.microsoft.com/office/drawing/2014/main" id="{7E7B9B91-61DB-4010-B5AB-D251D5C8A3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44920" y="4558775"/>
                <a:ext cx="3904264" cy="816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0" name="직사각형 319">
                <a:extLst>
                  <a:ext uri="{FF2B5EF4-FFF2-40B4-BE49-F238E27FC236}">
                    <a16:creationId xmlns:a16="http://schemas.microsoft.com/office/drawing/2014/main" id="{35807CC5-5323-4A06-9904-F242839E725B}"/>
                  </a:ext>
                </a:extLst>
              </p:cNvPr>
              <p:cNvSpPr/>
              <p:nvPr/>
            </p:nvSpPr>
            <p:spPr>
              <a:xfrm>
                <a:off x="1226483" y="4476736"/>
                <a:ext cx="171423" cy="184555"/>
              </a:xfrm>
              <a:prstGeom prst="rect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50"/>
              </a:p>
            </p:txBody>
          </p:sp>
          <p:sp>
            <p:nvSpPr>
              <p:cNvPr id="321" name="TextBox 320">
                <a:extLst>
                  <a:ext uri="{FF2B5EF4-FFF2-40B4-BE49-F238E27FC236}">
                    <a16:creationId xmlns:a16="http://schemas.microsoft.com/office/drawing/2014/main" id="{8CF5467F-025F-47C3-B875-44EA117BD4FD}"/>
                  </a:ext>
                </a:extLst>
              </p:cNvPr>
              <p:cNvSpPr txBox="1"/>
              <p:nvPr/>
            </p:nvSpPr>
            <p:spPr>
              <a:xfrm>
                <a:off x="1114828" y="4616565"/>
                <a:ext cx="3619528" cy="3125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/>
                  <a:t>CB1                         REC1                          REC2</a:t>
                </a:r>
                <a:endParaRPr lang="ko-KR" altLang="en-US" sz="1000" dirty="0"/>
              </a:p>
            </p:txBody>
          </p:sp>
          <p:sp>
            <p:nvSpPr>
              <p:cNvPr id="322" name="TextBox 321">
                <a:extLst>
                  <a:ext uri="{FF2B5EF4-FFF2-40B4-BE49-F238E27FC236}">
                    <a16:creationId xmlns:a16="http://schemas.microsoft.com/office/drawing/2014/main" id="{6B3564E5-14E5-44E1-B427-66DB4313135D}"/>
                  </a:ext>
                </a:extLst>
              </p:cNvPr>
              <p:cNvSpPr txBox="1"/>
              <p:nvPr/>
            </p:nvSpPr>
            <p:spPr>
              <a:xfrm>
                <a:off x="1114828" y="5037963"/>
                <a:ext cx="3619528" cy="3125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/>
                  <a:t>CB2                         REC3                          REC5</a:t>
                </a:r>
                <a:endParaRPr lang="ko-KR" altLang="en-US" sz="1000" dirty="0"/>
              </a:p>
            </p:txBody>
          </p:sp>
          <p:sp>
            <p:nvSpPr>
              <p:cNvPr id="323" name="타원 322">
                <a:extLst>
                  <a:ext uri="{FF2B5EF4-FFF2-40B4-BE49-F238E27FC236}">
                    <a16:creationId xmlns:a16="http://schemas.microsoft.com/office/drawing/2014/main" id="{7F3685F8-C2EA-4EEE-89C9-B8ADEC6F463D}"/>
                  </a:ext>
                </a:extLst>
              </p:cNvPr>
              <p:cNvSpPr/>
              <p:nvPr/>
            </p:nvSpPr>
            <p:spPr>
              <a:xfrm>
                <a:off x="4241004" y="4895784"/>
                <a:ext cx="197796" cy="177730"/>
              </a:xfrm>
              <a:prstGeom prst="ellipse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050" dirty="0">
                    <a:solidFill>
                      <a:srgbClr val="00B0F0"/>
                    </a:solidFill>
                  </a:rPr>
                  <a:t>R</a:t>
                </a:r>
                <a:endParaRPr lang="ko-KR" altLang="en-US" sz="1050" dirty="0">
                  <a:solidFill>
                    <a:srgbClr val="00B0F0"/>
                  </a:solidFill>
                </a:endParaRPr>
              </a:p>
            </p:txBody>
          </p:sp>
          <p:sp>
            <p:nvSpPr>
              <p:cNvPr id="324" name="타원 323">
                <a:extLst>
                  <a:ext uri="{FF2B5EF4-FFF2-40B4-BE49-F238E27FC236}">
                    <a16:creationId xmlns:a16="http://schemas.microsoft.com/office/drawing/2014/main" id="{714DDDBE-A2D0-4C18-AF21-879E1414B9B8}"/>
                  </a:ext>
                </a:extLst>
              </p:cNvPr>
              <p:cNvSpPr/>
              <p:nvPr/>
            </p:nvSpPr>
            <p:spPr>
              <a:xfrm>
                <a:off x="4233315" y="4471626"/>
                <a:ext cx="197796" cy="177730"/>
              </a:xfrm>
              <a:prstGeom prst="ellipse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050" dirty="0">
                    <a:solidFill>
                      <a:srgbClr val="00B0F0"/>
                    </a:solidFill>
                  </a:rPr>
                  <a:t>R</a:t>
                </a:r>
                <a:endParaRPr lang="ko-KR" altLang="en-US" sz="1050" dirty="0">
                  <a:solidFill>
                    <a:srgbClr val="00B0F0"/>
                  </a:solidFill>
                </a:endParaRPr>
              </a:p>
            </p:txBody>
          </p:sp>
          <p:sp>
            <p:nvSpPr>
              <p:cNvPr id="325" name="타원 324">
                <a:extLst>
                  <a:ext uri="{FF2B5EF4-FFF2-40B4-BE49-F238E27FC236}">
                    <a16:creationId xmlns:a16="http://schemas.microsoft.com/office/drawing/2014/main" id="{EEE6493F-5F8C-412F-9790-961B0AEB8910}"/>
                  </a:ext>
                </a:extLst>
              </p:cNvPr>
              <p:cNvSpPr/>
              <p:nvPr/>
            </p:nvSpPr>
            <p:spPr>
              <a:xfrm>
                <a:off x="2692031" y="4896010"/>
                <a:ext cx="197796" cy="177730"/>
              </a:xfrm>
              <a:prstGeom prst="ellipse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050" dirty="0">
                    <a:solidFill>
                      <a:srgbClr val="00B0F0"/>
                    </a:solidFill>
                  </a:rPr>
                  <a:t>R</a:t>
                </a:r>
                <a:endParaRPr lang="ko-KR" altLang="en-US" sz="1050" dirty="0">
                  <a:solidFill>
                    <a:srgbClr val="00B0F0"/>
                  </a:solidFill>
                </a:endParaRPr>
              </a:p>
            </p:txBody>
          </p:sp>
          <p:sp>
            <p:nvSpPr>
              <p:cNvPr id="326" name="타원 325">
                <a:extLst>
                  <a:ext uri="{FF2B5EF4-FFF2-40B4-BE49-F238E27FC236}">
                    <a16:creationId xmlns:a16="http://schemas.microsoft.com/office/drawing/2014/main" id="{973B4C82-BB9C-4763-8D1C-81510402AFA4}"/>
                  </a:ext>
                </a:extLst>
              </p:cNvPr>
              <p:cNvSpPr/>
              <p:nvPr/>
            </p:nvSpPr>
            <p:spPr>
              <a:xfrm>
                <a:off x="2691614" y="4476736"/>
                <a:ext cx="197796" cy="177730"/>
              </a:xfrm>
              <a:prstGeom prst="ellipse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050" dirty="0">
                    <a:solidFill>
                      <a:srgbClr val="00B0F0"/>
                    </a:solidFill>
                  </a:rPr>
                  <a:t>R</a:t>
                </a:r>
                <a:endParaRPr lang="ko-KR" altLang="en-US" sz="1050" dirty="0">
                  <a:solidFill>
                    <a:srgbClr val="00B0F0"/>
                  </a:solidFill>
                </a:endParaRPr>
              </a:p>
            </p:txBody>
          </p:sp>
          <p:cxnSp>
            <p:nvCxnSpPr>
              <p:cNvPr id="327" name="직선 연결선 326">
                <a:extLst>
                  <a:ext uri="{FF2B5EF4-FFF2-40B4-BE49-F238E27FC236}">
                    <a16:creationId xmlns:a16="http://schemas.microsoft.com/office/drawing/2014/main" id="{9D1AB67F-D427-400F-ADA0-858ECA2DDE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40773" y="4350575"/>
                <a:ext cx="0" cy="82767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8" name="직사각형 327">
                <a:extLst>
                  <a:ext uri="{FF2B5EF4-FFF2-40B4-BE49-F238E27FC236}">
                    <a16:creationId xmlns:a16="http://schemas.microsoft.com/office/drawing/2014/main" id="{6094954E-650A-40C1-AA36-E8791731253D}"/>
                  </a:ext>
                </a:extLst>
              </p:cNvPr>
              <p:cNvSpPr/>
              <p:nvPr/>
            </p:nvSpPr>
            <p:spPr>
              <a:xfrm>
                <a:off x="1226483" y="4891435"/>
                <a:ext cx="171423" cy="184555"/>
              </a:xfrm>
              <a:prstGeom prst="rect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50"/>
              </a:p>
            </p:txBody>
          </p:sp>
          <p:cxnSp>
            <p:nvCxnSpPr>
              <p:cNvPr id="329" name="직선 연결선 328">
                <a:extLst>
                  <a:ext uri="{FF2B5EF4-FFF2-40B4-BE49-F238E27FC236}">
                    <a16:creationId xmlns:a16="http://schemas.microsoft.com/office/drawing/2014/main" id="{ECF0389E-F342-4A1E-B542-BEB0F442D9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49476" y="4988299"/>
                <a:ext cx="0" cy="837611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0" name="순서도: 논리합 329">
                <a:extLst>
                  <a:ext uri="{FF2B5EF4-FFF2-40B4-BE49-F238E27FC236}">
                    <a16:creationId xmlns:a16="http://schemas.microsoft.com/office/drawing/2014/main" id="{5D588E4E-D385-4027-B6C8-BBBAF8D75BFB}"/>
                  </a:ext>
                </a:extLst>
              </p:cNvPr>
              <p:cNvSpPr/>
              <p:nvPr/>
            </p:nvSpPr>
            <p:spPr>
              <a:xfrm>
                <a:off x="3257173" y="5968911"/>
                <a:ext cx="184609" cy="183426"/>
              </a:xfrm>
              <a:prstGeom prst="flowChartOr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50"/>
              </a:p>
            </p:txBody>
          </p:sp>
          <p:cxnSp>
            <p:nvCxnSpPr>
              <p:cNvPr id="331" name="직선 연결선 330">
                <a:extLst>
                  <a:ext uri="{FF2B5EF4-FFF2-40B4-BE49-F238E27FC236}">
                    <a16:creationId xmlns:a16="http://schemas.microsoft.com/office/drawing/2014/main" id="{BFFCA09E-D5F6-49C4-A614-06701F162A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71471" y="5838753"/>
                <a:ext cx="837334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2" name="직사각형 331">
                <a:extLst>
                  <a:ext uri="{FF2B5EF4-FFF2-40B4-BE49-F238E27FC236}">
                    <a16:creationId xmlns:a16="http://schemas.microsoft.com/office/drawing/2014/main" id="{8275962B-6BBD-432E-A8F3-E14878B82638}"/>
                  </a:ext>
                </a:extLst>
              </p:cNvPr>
              <p:cNvSpPr/>
              <p:nvPr/>
            </p:nvSpPr>
            <p:spPr>
              <a:xfrm>
                <a:off x="3263767" y="5588373"/>
                <a:ext cx="171423" cy="184555"/>
              </a:xfrm>
              <a:prstGeom prst="rect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50" dirty="0"/>
              </a:p>
            </p:txBody>
          </p:sp>
          <p:sp>
            <p:nvSpPr>
              <p:cNvPr id="333" name="타원 332">
                <a:extLst>
                  <a:ext uri="{FF2B5EF4-FFF2-40B4-BE49-F238E27FC236}">
                    <a16:creationId xmlns:a16="http://schemas.microsoft.com/office/drawing/2014/main" id="{BCD066A5-11D6-4FC0-9244-01B58AF03A0D}"/>
                  </a:ext>
                </a:extLst>
              </p:cNvPr>
              <p:cNvSpPr/>
              <p:nvPr/>
            </p:nvSpPr>
            <p:spPr>
              <a:xfrm>
                <a:off x="2682456" y="3999845"/>
                <a:ext cx="197796" cy="177730"/>
              </a:xfrm>
              <a:prstGeom prst="ellipse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050" dirty="0">
                    <a:solidFill>
                      <a:srgbClr val="00B0F0"/>
                    </a:solidFill>
                  </a:rPr>
                  <a:t>R</a:t>
                </a:r>
                <a:endParaRPr lang="ko-KR" altLang="en-US" sz="1050" dirty="0">
                  <a:solidFill>
                    <a:srgbClr val="00B0F0"/>
                  </a:solidFill>
                </a:endParaRPr>
              </a:p>
            </p:txBody>
          </p:sp>
          <p:cxnSp>
            <p:nvCxnSpPr>
              <p:cNvPr id="334" name="직선 연결선 333">
                <a:extLst>
                  <a:ext uri="{FF2B5EF4-FFF2-40B4-BE49-F238E27FC236}">
                    <a16:creationId xmlns:a16="http://schemas.microsoft.com/office/drawing/2014/main" id="{0D808E12-9567-4F44-A5E1-F06E520446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58223" y="4088713"/>
                <a:ext cx="0" cy="47822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5" name="타원 334">
                <a:extLst>
                  <a:ext uri="{FF2B5EF4-FFF2-40B4-BE49-F238E27FC236}">
                    <a16:creationId xmlns:a16="http://schemas.microsoft.com/office/drawing/2014/main" id="{CDBCF19F-5A03-4C9E-8809-95CC0D076813}"/>
                  </a:ext>
                </a:extLst>
              </p:cNvPr>
              <p:cNvSpPr/>
              <p:nvPr/>
            </p:nvSpPr>
            <p:spPr>
              <a:xfrm>
                <a:off x="4956916" y="4224704"/>
                <a:ext cx="197796" cy="177730"/>
              </a:xfrm>
              <a:prstGeom prst="ellipse">
                <a:avLst/>
              </a:prstGeom>
              <a:solidFill>
                <a:srgbClr val="00B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050" dirty="0">
                    <a:solidFill>
                      <a:schemeClr val="bg1"/>
                    </a:solidFill>
                  </a:rPr>
                  <a:t>L</a:t>
                </a:r>
                <a:endParaRPr lang="ko-KR" altLang="en-US" sz="105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36" name="TextBox 335">
                <a:extLst>
                  <a:ext uri="{FF2B5EF4-FFF2-40B4-BE49-F238E27FC236}">
                    <a16:creationId xmlns:a16="http://schemas.microsoft.com/office/drawing/2014/main" id="{A2C2129E-5E82-456A-8E46-72E2CDE10992}"/>
                  </a:ext>
                </a:extLst>
              </p:cNvPr>
              <p:cNvSpPr txBox="1"/>
              <p:nvPr/>
            </p:nvSpPr>
            <p:spPr>
              <a:xfrm>
                <a:off x="2527520" y="4137155"/>
                <a:ext cx="514676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/>
                  <a:t>REC4</a:t>
                </a:r>
                <a:endParaRPr lang="ko-KR" altLang="en-US" sz="1000" dirty="0"/>
              </a:p>
            </p:txBody>
          </p:sp>
          <p:sp>
            <p:nvSpPr>
              <p:cNvPr id="337" name="TextBox 336">
                <a:extLst>
                  <a:ext uri="{FF2B5EF4-FFF2-40B4-BE49-F238E27FC236}">
                    <a16:creationId xmlns:a16="http://schemas.microsoft.com/office/drawing/2014/main" id="{7282B646-4CE8-44E7-BD35-C605E72084AF}"/>
                  </a:ext>
                </a:extLst>
              </p:cNvPr>
              <p:cNvSpPr txBox="1"/>
              <p:nvPr/>
            </p:nvSpPr>
            <p:spPr>
              <a:xfrm>
                <a:off x="5106822" y="4161012"/>
                <a:ext cx="864422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/>
                  <a:t>LBS1 (N.O)</a:t>
                </a:r>
                <a:endParaRPr lang="ko-KR" altLang="en-US" sz="1000" dirty="0"/>
              </a:p>
            </p:txBody>
          </p:sp>
          <p:cxnSp>
            <p:nvCxnSpPr>
              <p:cNvPr id="338" name="직선 연결선 337">
                <a:extLst>
                  <a:ext uri="{FF2B5EF4-FFF2-40B4-BE49-F238E27FC236}">
                    <a16:creationId xmlns:a16="http://schemas.microsoft.com/office/drawing/2014/main" id="{F60C6766-561E-4979-9BC2-53D94B15E03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793515" y="5015986"/>
                <a:ext cx="2335" cy="84144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9" name="직사각형 338">
                <a:extLst>
                  <a:ext uri="{FF2B5EF4-FFF2-40B4-BE49-F238E27FC236}">
                    <a16:creationId xmlns:a16="http://schemas.microsoft.com/office/drawing/2014/main" id="{AB3E4394-7A6C-4D6E-8AB1-99100E8AA66B}"/>
                  </a:ext>
                </a:extLst>
              </p:cNvPr>
              <p:cNvSpPr/>
              <p:nvPr/>
            </p:nvSpPr>
            <p:spPr>
              <a:xfrm>
                <a:off x="3712822" y="5588373"/>
                <a:ext cx="171423" cy="184555"/>
              </a:xfrm>
              <a:prstGeom prst="rect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50"/>
              </a:p>
            </p:txBody>
          </p:sp>
          <p:sp>
            <p:nvSpPr>
              <p:cNvPr id="340" name="TextBox 339">
                <a:extLst>
                  <a:ext uri="{FF2B5EF4-FFF2-40B4-BE49-F238E27FC236}">
                    <a16:creationId xmlns:a16="http://schemas.microsoft.com/office/drawing/2014/main" id="{9F1E6AB2-CE31-49F6-9D1D-4C17ECFBB5B9}"/>
                  </a:ext>
                </a:extLst>
              </p:cNvPr>
              <p:cNvSpPr txBox="1"/>
              <p:nvPr/>
            </p:nvSpPr>
            <p:spPr>
              <a:xfrm>
                <a:off x="2866248" y="5551738"/>
                <a:ext cx="1452474" cy="3125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/>
                  <a:t>CB3                CB4</a:t>
                </a:r>
                <a:endParaRPr lang="ko-KR" altLang="en-US" sz="1000" dirty="0"/>
              </a:p>
            </p:txBody>
          </p:sp>
          <p:sp>
            <p:nvSpPr>
              <p:cNvPr id="341" name="순서도: 가산 접합 340">
                <a:extLst>
                  <a:ext uri="{FF2B5EF4-FFF2-40B4-BE49-F238E27FC236}">
                    <a16:creationId xmlns:a16="http://schemas.microsoft.com/office/drawing/2014/main" id="{AE6D40A5-F0DE-4559-8DEF-1F8F753D584F}"/>
                  </a:ext>
                </a:extLst>
              </p:cNvPr>
              <p:cNvSpPr/>
              <p:nvPr/>
            </p:nvSpPr>
            <p:spPr>
              <a:xfrm>
                <a:off x="3712820" y="5962075"/>
                <a:ext cx="184606" cy="190978"/>
              </a:xfrm>
              <a:prstGeom prst="flowChartSummingJunction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50"/>
              </a:p>
            </p:txBody>
          </p:sp>
          <p:sp>
            <p:nvSpPr>
              <p:cNvPr id="342" name="TextBox 341">
                <a:extLst>
                  <a:ext uri="{FF2B5EF4-FFF2-40B4-BE49-F238E27FC236}">
                    <a16:creationId xmlns:a16="http://schemas.microsoft.com/office/drawing/2014/main" id="{15CBCD06-A50D-41D5-9535-B0E8717C5916}"/>
                  </a:ext>
                </a:extLst>
              </p:cNvPr>
              <p:cNvSpPr txBox="1"/>
              <p:nvPr/>
            </p:nvSpPr>
            <p:spPr>
              <a:xfrm>
                <a:off x="3138678" y="6109709"/>
                <a:ext cx="1165279" cy="3125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000" dirty="0"/>
                  <a:t>PV      ESS </a:t>
                </a:r>
                <a:endParaRPr lang="ko-KR" altLang="en-US" sz="1000" dirty="0"/>
              </a:p>
            </p:txBody>
          </p:sp>
          <p:sp>
            <p:nvSpPr>
              <p:cNvPr id="343" name="순서도: 논리합 342">
                <a:extLst>
                  <a:ext uri="{FF2B5EF4-FFF2-40B4-BE49-F238E27FC236}">
                    <a16:creationId xmlns:a16="http://schemas.microsoft.com/office/drawing/2014/main" id="{95015C8F-F48B-45B7-BD64-ABCEE9764891}"/>
                  </a:ext>
                </a:extLst>
              </p:cNvPr>
              <p:cNvSpPr/>
              <p:nvPr/>
            </p:nvSpPr>
            <p:spPr>
              <a:xfrm>
                <a:off x="827303" y="4697187"/>
                <a:ext cx="184609" cy="183426"/>
              </a:xfrm>
              <a:prstGeom prst="flowChartOr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050"/>
              </a:p>
            </p:txBody>
          </p:sp>
          <p:cxnSp>
            <p:nvCxnSpPr>
              <p:cNvPr id="344" name="직선 연결선 343">
                <a:extLst>
                  <a:ext uri="{FF2B5EF4-FFF2-40B4-BE49-F238E27FC236}">
                    <a16:creationId xmlns:a16="http://schemas.microsoft.com/office/drawing/2014/main" id="{821E1804-A243-47D7-B661-E714A75EE161}"/>
                  </a:ext>
                </a:extLst>
              </p:cNvPr>
              <p:cNvCxnSpPr/>
              <p:nvPr/>
            </p:nvCxnSpPr>
            <p:spPr>
              <a:xfrm flipV="1">
                <a:off x="2057226" y="4088713"/>
                <a:ext cx="0" cy="47006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5" name="직선 연결선 344">
                <a:extLst>
                  <a:ext uri="{FF2B5EF4-FFF2-40B4-BE49-F238E27FC236}">
                    <a16:creationId xmlns:a16="http://schemas.microsoft.com/office/drawing/2014/main" id="{0A8A200A-EADA-40D3-85F7-66703767CFF3}"/>
                  </a:ext>
                </a:extLst>
              </p:cNvPr>
              <p:cNvCxnSpPr/>
              <p:nvPr/>
            </p:nvCxnSpPr>
            <p:spPr>
              <a:xfrm>
                <a:off x="3349476" y="5309452"/>
                <a:ext cx="453817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6" name="타원 345">
                <a:extLst>
                  <a:ext uri="{FF2B5EF4-FFF2-40B4-BE49-F238E27FC236}">
                    <a16:creationId xmlns:a16="http://schemas.microsoft.com/office/drawing/2014/main" id="{461F7DF4-EDAB-4DDD-8C94-4BCEE28C0313}"/>
                  </a:ext>
                </a:extLst>
              </p:cNvPr>
              <p:cNvSpPr/>
              <p:nvPr/>
            </p:nvSpPr>
            <p:spPr>
              <a:xfrm>
                <a:off x="3462123" y="5218333"/>
                <a:ext cx="197796" cy="177730"/>
              </a:xfrm>
              <a:prstGeom prst="ellipse">
                <a:avLst/>
              </a:prstGeom>
              <a:solidFill>
                <a:srgbClr val="00B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050" dirty="0">
                    <a:solidFill>
                      <a:schemeClr val="bg1"/>
                    </a:solidFill>
                  </a:rPr>
                  <a:t>L</a:t>
                </a:r>
                <a:endParaRPr lang="ko-KR" altLang="en-US" sz="105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47" name="TextBox 346">
                <a:extLst>
                  <a:ext uri="{FF2B5EF4-FFF2-40B4-BE49-F238E27FC236}">
                    <a16:creationId xmlns:a16="http://schemas.microsoft.com/office/drawing/2014/main" id="{3F46672F-EB4E-401E-AF42-01EB0EEA27C6}"/>
                  </a:ext>
                </a:extLst>
              </p:cNvPr>
              <p:cNvSpPr txBox="1"/>
              <p:nvPr/>
            </p:nvSpPr>
            <p:spPr>
              <a:xfrm>
                <a:off x="3331338" y="5337972"/>
                <a:ext cx="492387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000" dirty="0"/>
                  <a:t>LBS2</a:t>
                </a:r>
                <a:endParaRPr lang="ko-KR" altLang="en-US" sz="1000" dirty="0"/>
              </a:p>
            </p:txBody>
          </p:sp>
          <p:cxnSp>
            <p:nvCxnSpPr>
              <p:cNvPr id="348" name="직선 연결선 347">
                <a:extLst>
                  <a:ext uri="{FF2B5EF4-FFF2-40B4-BE49-F238E27FC236}">
                    <a16:creationId xmlns:a16="http://schemas.microsoft.com/office/drawing/2014/main" id="{4748C4E3-B761-46A4-B1C2-711C3D2BEB5F}"/>
                  </a:ext>
                </a:extLst>
              </p:cNvPr>
              <p:cNvCxnSpPr/>
              <p:nvPr/>
            </p:nvCxnSpPr>
            <p:spPr>
              <a:xfrm>
                <a:off x="5058223" y="4568819"/>
                <a:ext cx="576016" cy="0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9" name="직선 연결선 348">
                <a:extLst>
                  <a:ext uri="{FF2B5EF4-FFF2-40B4-BE49-F238E27FC236}">
                    <a16:creationId xmlns:a16="http://schemas.microsoft.com/office/drawing/2014/main" id="{26C1B1C3-82BF-433E-A320-A6BB15E450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38799" y="4984818"/>
                <a:ext cx="1187579" cy="0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0" name="직선 연결선 349">
                <a:extLst>
                  <a:ext uri="{FF2B5EF4-FFF2-40B4-BE49-F238E27FC236}">
                    <a16:creationId xmlns:a16="http://schemas.microsoft.com/office/drawing/2014/main" id="{75A41548-A106-4996-9F04-5B9BA19348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793515" y="4553106"/>
                <a:ext cx="0" cy="376376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2" name="TextBox 311">
              <a:extLst>
                <a:ext uri="{FF2B5EF4-FFF2-40B4-BE49-F238E27FC236}">
                  <a16:creationId xmlns:a16="http://schemas.microsoft.com/office/drawing/2014/main" id="{EEC423FD-BBC8-45DB-839E-BE4155D253C7}"/>
                </a:ext>
              </a:extLst>
            </p:cNvPr>
            <p:cNvSpPr txBox="1"/>
            <p:nvPr/>
          </p:nvSpPr>
          <p:spPr>
            <a:xfrm>
              <a:off x="316191" y="3938670"/>
              <a:ext cx="991290" cy="276999"/>
            </a:xfrm>
            <a:prstGeom prst="rect">
              <a:avLst/>
            </a:prstGeom>
            <a:solidFill>
              <a:srgbClr val="FFC000"/>
            </a:solidFill>
            <a:ln w="31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US" altLang="ko-KR" sz="1200" dirty="0">
                  <a:solidFill>
                    <a:srgbClr val="0070C0"/>
                  </a:solidFill>
                </a:rPr>
                <a:t>2025-2030</a:t>
              </a:r>
              <a:endParaRPr lang="ko-KR" altLang="en-US" sz="1200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351" name="그룹 350">
            <a:extLst>
              <a:ext uri="{FF2B5EF4-FFF2-40B4-BE49-F238E27FC236}">
                <a16:creationId xmlns:a16="http://schemas.microsoft.com/office/drawing/2014/main" id="{24DC0AF0-FF93-4864-A588-C5F680295B1D}"/>
              </a:ext>
            </a:extLst>
          </p:cNvPr>
          <p:cNvGrpSpPr/>
          <p:nvPr/>
        </p:nvGrpSpPr>
        <p:grpSpPr>
          <a:xfrm>
            <a:off x="1887760" y="2645722"/>
            <a:ext cx="4628455" cy="1294300"/>
            <a:chOff x="2976043" y="2479116"/>
            <a:chExt cx="5650814" cy="1604213"/>
          </a:xfrm>
        </p:grpSpPr>
        <p:sp>
          <p:nvSpPr>
            <p:cNvPr id="352" name="TextBox 351">
              <a:extLst>
                <a:ext uri="{FF2B5EF4-FFF2-40B4-BE49-F238E27FC236}">
                  <a16:creationId xmlns:a16="http://schemas.microsoft.com/office/drawing/2014/main" id="{CE832599-EF1E-43F5-9A03-2F85750C03A8}"/>
                </a:ext>
              </a:extLst>
            </p:cNvPr>
            <p:cNvSpPr txBox="1"/>
            <p:nvPr/>
          </p:nvSpPr>
          <p:spPr>
            <a:xfrm>
              <a:off x="3760081" y="3568342"/>
              <a:ext cx="3701473" cy="5149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/>
                <a:t>                        REC3                    REC5</a:t>
              </a:r>
            </a:p>
            <a:p>
              <a:r>
                <a:rPr lang="en-US" altLang="ko-KR" sz="1050" dirty="0"/>
                <a:t>                                            PV</a:t>
              </a:r>
            </a:p>
          </p:txBody>
        </p:sp>
        <p:cxnSp>
          <p:nvCxnSpPr>
            <p:cNvPr id="353" name="직선 연결선 352">
              <a:extLst>
                <a:ext uri="{FF2B5EF4-FFF2-40B4-BE49-F238E27FC236}">
                  <a16:creationId xmlns:a16="http://schemas.microsoft.com/office/drawing/2014/main" id="{7B2436C7-4737-46AE-9982-8F9EA2FFED58}"/>
                </a:ext>
              </a:extLst>
            </p:cNvPr>
            <p:cNvCxnSpPr/>
            <p:nvPr/>
          </p:nvCxnSpPr>
          <p:spPr>
            <a:xfrm>
              <a:off x="3528722" y="2998495"/>
              <a:ext cx="21424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연결선: 꺾임 353">
              <a:extLst>
                <a:ext uri="{FF2B5EF4-FFF2-40B4-BE49-F238E27FC236}">
                  <a16:creationId xmlns:a16="http://schemas.microsoft.com/office/drawing/2014/main" id="{A7AE43CC-F117-4D99-81D7-2EB5283EB5D2}"/>
                </a:ext>
              </a:extLst>
            </p:cNvPr>
            <p:cNvCxnSpPr>
              <a:cxnSpLocks/>
            </p:cNvCxnSpPr>
            <p:nvPr/>
          </p:nvCxnSpPr>
          <p:spPr>
            <a:xfrm>
              <a:off x="4244184" y="2998236"/>
              <a:ext cx="2756201" cy="472116"/>
            </a:xfrm>
            <a:prstGeom prst="bentConnector3">
              <a:avLst>
                <a:gd name="adj1" fmla="val 1435"/>
              </a:avLst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직선 연결선 354">
              <a:extLst>
                <a:ext uri="{FF2B5EF4-FFF2-40B4-BE49-F238E27FC236}">
                  <a16:creationId xmlns:a16="http://schemas.microsoft.com/office/drawing/2014/main" id="{14CD1B89-2233-435E-A773-CEDF31CABAFF}"/>
                </a:ext>
              </a:extLst>
            </p:cNvPr>
            <p:cNvCxnSpPr/>
            <p:nvPr/>
          </p:nvCxnSpPr>
          <p:spPr>
            <a:xfrm>
              <a:off x="3721143" y="2751624"/>
              <a:ext cx="0" cy="48499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직선 연결선 355">
              <a:extLst>
                <a:ext uri="{FF2B5EF4-FFF2-40B4-BE49-F238E27FC236}">
                  <a16:creationId xmlns:a16="http://schemas.microsoft.com/office/drawing/2014/main" id="{356028A3-30AB-4790-8C55-5F2258A0B61F}"/>
                </a:ext>
              </a:extLst>
            </p:cNvPr>
            <p:cNvCxnSpPr>
              <a:cxnSpLocks/>
            </p:cNvCxnSpPr>
            <p:nvPr/>
          </p:nvCxnSpPr>
          <p:spPr>
            <a:xfrm>
              <a:off x="3725530" y="2997938"/>
              <a:ext cx="414831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7" name="직사각형 356">
              <a:extLst>
                <a:ext uri="{FF2B5EF4-FFF2-40B4-BE49-F238E27FC236}">
                  <a16:creationId xmlns:a16="http://schemas.microsoft.com/office/drawing/2014/main" id="{E6E96C88-D602-4340-99B8-4657C4EEFD4D}"/>
                </a:ext>
              </a:extLst>
            </p:cNvPr>
            <p:cNvSpPr/>
            <p:nvPr/>
          </p:nvSpPr>
          <p:spPr>
            <a:xfrm>
              <a:off x="3811803" y="2903185"/>
              <a:ext cx="181320" cy="204595"/>
            </a:xfrm>
            <a:prstGeom prst="rect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/>
            </a:p>
          </p:txBody>
        </p:sp>
        <p:sp>
          <p:nvSpPr>
            <p:cNvPr id="358" name="TextBox 357">
              <a:extLst>
                <a:ext uri="{FF2B5EF4-FFF2-40B4-BE49-F238E27FC236}">
                  <a16:creationId xmlns:a16="http://schemas.microsoft.com/office/drawing/2014/main" id="{E3DEE119-AC5A-432F-BF7D-22C7DF4D35A2}"/>
                </a:ext>
              </a:extLst>
            </p:cNvPr>
            <p:cNvSpPr txBox="1"/>
            <p:nvPr/>
          </p:nvSpPr>
          <p:spPr>
            <a:xfrm>
              <a:off x="3708015" y="3053209"/>
              <a:ext cx="3646437" cy="31471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/>
                <a:t>CB                      REC1                    REC2</a:t>
              </a:r>
              <a:endParaRPr lang="ko-KR" altLang="en-US" sz="1050" dirty="0"/>
            </a:p>
          </p:txBody>
        </p:sp>
        <p:sp>
          <p:nvSpPr>
            <p:cNvPr id="359" name="타원 358">
              <a:extLst>
                <a:ext uri="{FF2B5EF4-FFF2-40B4-BE49-F238E27FC236}">
                  <a16:creationId xmlns:a16="http://schemas.microsoft.com/office/drawing/2014/main" id="{74B0F998-54D6-4769-B470-1852381AB64C}"/>
                </a:ext>
              </a:extLst>
            </p:cNvPr>
            <p:cNvSpPr/>
            <p:nvPr/>
          </p:nvSpPr>
          <p:spPr>
            <a:xfrm>
              <a:off x="7000385" y="3375300"/>
              <a:ext cx="209216" cy="197029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100" dirty="0">
                  <a:solidFill>
                    <a:srgbClr val="00B0F0"/>
                  </a:solidFill>
                </a:rPr>
                <a:t>R</a:t>
              </a:r>
              <a:endParaRPr lang="ko-KR" altLang="en-US" sz="1100" dirty="0">
                <a:solidFill>
                  <a:srgbClr val="00B0F0"/>
                </a:solidFill>
              </a:endParaRPr>
            </a:p>
          </p:txBody>
        </p:sp>
        <p:sp>
          <p:nvSpPr>
            <p:cNvPr id="360" name="타원 359">
              <a:extLst>
                <a:ext uri="{FF2B5EF4-FFF2-40B4-BE49-F238E27FC236}">
                  <a16:creationId xmlns:a16="http://schemas.microsoft.com/office/drawing/2014/main" id="{67863358-92E7-4735-A642-9F41148FD5A4}"/>
                </a:ext>
              </a:extLst>
            </p:cNvPr>
            <p:cNvSpPr/>
            <p:nvPr/>
          </p:nvSpPr>
          <p:spPr>
            <a:xfrm>
              <a:off x="6992252" y="2905087"/>
              <a:ext cx="209216" cy="197029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100" dirty="0">
                  <a:solidFill>
                    <a:srgbClr val="00B0F0"/>
                  </a:solidFill>
                </a:rPr>
                <a:t>R</a:t>
              </a:r>
              <a:endParaRPr lang="ko-KR" altLang="en-US" sz="1100" dirty="0">
                <a:solidFill>
                  <a:srgbClr val="00B0F0"/>
                </a:solidFill>
              </a:endParaRPr>
            </a:p>
          </p:txBody>
        </p:sp>
        <p:sp>
          <p:nvSpPr>
            <p:cNvPr id="361" name="타원 360">
              <a:extLst>
                <a:ext uri="{FF2B5EF4-FFF2-40B4-BE49-F238E27FC236}">
                  <a16:creationId xmlns:a16="http://schemas.microsoft.com/office/drawing/2014/main" id="{73B2B1C0-4046-4C55-B0C4-CA6D30FC64C2}"/>
                </a:ext>
              </a:extLst>
            </p:cNvPr>
            <p:cNvSpPr/>
            <p:nvPr/>
          </p:nvSpPr>
          <p:spPr>
            <a:xfrm>
              <a:off x="5361972" y="3367320"/>
              <a:ext cx="209216" cy="197029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100" dirty="0">
                  <a:solidFill>
                    <a:srgbClr val="00B0F0"/>
                  </a:solidFill>
                </a:rPr>
                <a:t>R</a:t>
              </a:r>
              <a:endParaRPr lang="ko-KR" altLang="en-US" sz="1100" dirty="0">
                <a:solidFill>
                  <a:srgbClr val="00B0F0"/>
                </a:solidFill>
              </a:endParaRPr>
            </a:p>
          </p:txBody>
        </p:sp>
        <p:sp>
          <p:nvSpPr>
            <p:cNvPr id="362" name="타원 361">
              <a:extLst>
                <a:ext uri="{FF2B5EF4-FFF2-40B4-BE49-F238E27FC236}">
                  <a16:creationId xmlns:a16="http://schemas.microsoft.com/office/drawing/2014/main" id="{1AB162BA-5BE1-4B2F-AB7A-3B0BA5A8B268}"/>
                </a:ext>
              </a:extLst>
            </p:cNvPr>
            <p:cNvSpPr/>
            <p:nvPr/>
          </p:nvSpPr>
          <p:spPr>
            <a:xfrm>
              <a:off x="5361532" y="2910751"/>
              <a:ext cx="209216" cy="197029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100" dirty="0">
                  <a:solidFill>
                    <a:srgbClr val="00B0F0"/>
                  </a:solidFill>
                </a:rPr>
                <a:t>R</a:t>
              </a:r>
              <a:endParaRPr lang="ko-KR" altLang="en-US" sz="1100" dirty="0">
                <a:solidFill>
                  <a:srgbClr val="00B0F0"/>
                </a:solidFill>
              </a:endParaRPr>
            </a:p>
          </p:txBody>
        </p:sp>
        <p:cxnSp>
          <p:nvCxnSpPr>
            <p:cNvPr id="363" name="직선 연결선 362">
              <a:extLst>
                <a:ext uri="{FF2B5EF4-FFF2-40B4-BE49-F238E27FC236}">
                  <a16:creationId xmlns:a16="http://schemas.microsoft.com/office/drawing/2014/main" id="{8A6769DD-3E27-4572-93CB-83D771D4ACBD}"/>
                </a:ext>
              </a:extLst>
            </p:cNvPr>
            <p:cNvCxnSpPr/>
            <p:nvPr/>
          </p:nvCxnSpPr>
          <p:spPr>
            <a:xfrm>
              <a:off x="6259630" y="3467711"/>
              <a:ext cx="0" cy="40038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4" name="순서도: 논리합 363">
              <a:extLst>
                <a:ext uri="{FF2B5EF4-FFF2-40B4-BE49-F238E27FC236}">
                  <a16:creationId xmlns:a16="http://schemas.microsoft.com/office/drawing/2014/main" id="{22A48781-684A-416A-A977-E6165CA5C42E}"/>
                </a:ext>
              </a:extLst>
            </p:cNvPr>
            <p:cNvSpPr/>
            <p:nvPr/>
          </p:nvSpPr>
          <p:spPr>
            <a:xfrm>
              <a:off x="6162001" y="3756940"/>
              <a:ext cx="195269" cy="203342"/>
            </a:xfrm>
            <a:prstGeom prst="flowChartOr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/>
            </a:p>
          </p:txBody>
        </p:sp>
        <p:cxnSp>
          <p:nvCxnSpPr>
            <p:cNvPr id="365" name="연결선: 꺾임 364">
              <a:extLst>
                <a:ext uri="{FF2B5EF4-FFF2-40B4-BE49-F238E27FC236}">
                  <a16:creationId xmlns:a16="http://schemas.microsoft.com/office/drawing/2014/main" id="{94873DAD-E945-4E7F-8B94-83381A7C218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683538" y="2583574"/>
              <a:ext cx="3194038" cy="414662"/>
            </a:xfrm>
            <a:prstGeom prst="bentConnector3">
              <a:avLst>
                <a:gd name="adj1" fmla="val 1965"/>
              </a:avLst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6" name="타원 365">
              <a:extLst>
                <a:ext uri="{FF2B5EF4-FFF2-40B4-BE49-F238E27FC236}">
                  <a16:creationId xmlns:a16="http://schemas.microsoft.com/office/drawing/2014/main" id="{C1590D39-654B-4044-BD2B-C482297B69B6}"/>
                </a:ext>
              </a:extLst>
            </p:cNvPr>
            <p:cNvSpPr/>
            <p:nvPr/>
          </p:nvSpPr>
          <p:spPr>
            <a:xfrm>
              <a:off x="5364630" y="2479116"/>
              <a:ext cx="209216" cy="197029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100" dirty="0">
                  <a:solidFill>
                    <a:srgbClr val="00B0F0"/>
                  </a:solidFill>
                </a:rPr>
                <a:t>R</a:t>
              </a:r>
              <a:endParaRPr lang="ko-KR" altLang="en-US" sz="1100" dirty="0">
                <a:solidFill>
                  <a:srgbClr val="00B0F0"/>
                </a:solidFill>
              </a:endParaRPr>
            </a:p>
          </p:txBody>
        </p:sp>
        <p:cxnSp>
          <p:nvCxnSpPr>
            <p:cNvPr id="367" name="직선 연결선 366">
              <a:extLst>
                <a:ext uri="{FF2B5EF4-FFF2-40B4-BE49-F238E27FC236}">
                  <a16:creationId xmlns:a16="http://schemas.microsoft.com/office/drawing/2014/main" id="{531C0199-804D-4BAC-A281-D2CA6D7F26A0}"/>
                </a:ext>
              </a:extLst>
            </p:cNvPr>
            <p:cNvCxnSpPr/>
            <p:nvPr/>
          </p:nvCxnSpPr>
          <p:spPr>
            <a:xfrm>
              <a:off x="7873844" y="2573185"/>
              <a:ext cx="0" cy="42222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8" name="타원 367">
              <a:extLst>
                <a:ext uri="{FF2B5EF4-FFF2-40B4-BE49-F238E27FC236}">
                  <a16:creationId xmlns:a16="http://schemas.microsoft.com/office/drawing/2014/main" id="{0341C353-3340-4D79-8580-EB5F35C383B1}"/>
                </a:ext>
              </a:extLst>
            </p:cNvPr>
            <p:cNvSpPr/>
            <p:nvPr/>
          </p:nvSpPr>
          <p:spPr>
            <a:xfrm>
              <a:off x="7770419" y="2675343"/>
              <a:ext cx="209216" cy="197029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100" dirty="0">
                  <a:solidFill>
                    <a:schemeClr val="bg1"/>
                  </a:solidFill>
                </a:rPr>
                <a:t>L</a:t>
              </a:r>
              <a:endParaRPr lang="ko-KR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369" name="TextBox 368">
              <a:extLst>
                <a:ext uri="{FF2B5EF4-FFF2-40B4-BE49-F238E27FC236}">
                  <a16:creationId xmlns:a16="http://schemas.microsoft.com/office/drawing/2014/main" id="{01F9AE11-04FA-4D99-A373-D66254331010}"/>
                </a:ext>
              </a:extLst>
            </p:cNvPr>
            <p:cNvSpPr txBox="1"/>
            <p:nvPr/>
          </p:nvSpPr>
          <p:spPr>
            <a:xfrm>
              <a:off x="5159050" y="2603794"/>
              <a:ext cx="659620" cy="324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/>
                <a:t>REC4</a:t>
              </a:r>
              <a:endParaRPr lang="ko-KR" altLang="en-US" sz="1050" dirty="0"/>
            </a:p>
          </p:txBody>
        </p:sp>
        <p:sp>
          <p:nvSpPr>
            <p:cNvPr id="370" name="TextBox 369">
              <a:extLst>
                <a:ext uri="{FF2B5EF4-FFF2-40B4-BE49-F238E27FC236}">
                  <a16:creationId xmlns:a16="http://schemas.microsoft.com/office/drawing/2014/main" id="{F8C84372-0E21-4A97-BE81-B39191F32669}"/>
                </a:ext>
              </a:extLst>
            </p:cNvPr>
            <p:cNvSpPr txBox="1"/>
            <p:nvPr/>
          </p:nvSpPr>
          <p:spPr>
            <a:xfrm>
              <a:off x="7979636" y="2653158"/>
              <a:ext cx="647221" cy="31471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/>
                <a:t>LBS1</a:t>
              </a:r>
              <a:r>
                <a:rPr lang="en-US" altLang="ko-KR" sz="600" dirty="0"/>
                <a:t> </a:t>
              </a:r>
              <a:endParaRPr lang="ko-KR" altLang="en-US" sz="600" dirty="0"/>
            </a:p>
          </p:txBody>
        </p:sp>
        <p:cxnSp>
          <p:nvCxnSpPr>
            <p:cNvPr id="371" name="직선 연결선 370">
              <a:extLst>
                <a:ext uri="{FF2B5EF4-FFF2-40B4-BE49-F238E27FC236}">
                  <a16:creationId xmlns:a16="http://schemas.microsoft.com/office/drawing/2014/main" id="{04BEFF32-8ACB-4908-92ED-17694D5A3E29}"/>
                </a:ext>
              </a:extLst>
            </p:cNvPr>
            <p:cNvCxnSpPr/>
            <p:nvPr/>
          </p:nvCxnSpPr>
          <p:spPr>
            <a:xfrm>
              <a:off x="7883950" y="2997938"/>
              <a:ext cx="609276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2" name="직선 연결선 371">
              <a:extLst>
                <a:ext uri="{FF2B5EF4-FFF2-40B4-BE49-F238E27FC236}">
                  <a16:creationId xmlns:a16="http://schemas.microsoft.com/office/drawing/2014/main" id="{8F0D9464-1479-4529-A66E-28C3596C7A19}"/>
                </a:ext>
              </a:extLst>
            </p:cNvPr>
            <p:cNvCxnSpPr>
              <a:cxnSpLocks/>
            </p:cNvCxnSpPr>
            <p:nvPr/>
          </p:nvCxnSpPr>
          <p:spPr>
            <a:xfrm>
              <a:off x="7230700" y="3477434"/>
              <a:ext cx="1256152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3" name="순서도: 논리합 372">
              <a:extLst>
                <a:ext uri="{FF2B5EF4-FFF2-40B4-BE49-F238E27FC236}">
                  <a16:creationId xmlns:a16="http://schemas.microsoft.com/office/drawing/2014/main" id="{075A3D18-7F40-498C-A22F-A37AA13DF4A8}"/>
                </a:ext>
              </a:extLst>
            </p:cNvPr>
            <p:cNvSpPr/>
            <p:nvPr/>
          </p:nvSpPr>
          <p:spPr>
            <a:xfrm>
              <a:off x="3479669" y="2911876"/>
              <a:ext cx="171065" cy="183426"/>
            </a:xfrm>
            <a:prstGeom prst="flowChartOr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/>
            </a:p>
          </p:txBody>
        </p:sp>
        <p:sp>
          <p:nvSpPr>
            <p:cNvPr id="374" name="TextBox 373">
              <a:extLst>
                <a:ext uri="{FF2B5EF4-FFF2-40B4-BE49-F238E27FC236}">
                  <a16:creationId xmlns:a16="http://schemas.microsoft.com/office/drawing/2014/main" id="{C1D2A81C-57A4-48E7-A29A-23A670343B6C}"/>
                </a:ext>
              </a:extLst>
            </p:cNvPr>
            <p:cNvSpPr txBox="1"/>
            <p:nvPr/>
          </p:nvSpPr>
          <p:spPr>
            <a:xfrm>
              <a:off x="2976043" y="2979591"/>
              <a:ext cx="238142" cy="324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ko-KR" altLang="en-US" sz="1100" dirty="0"/>
            </a:p>
          </p:txBody>
        </p:sp>
      </p:grpSp>
      <p:sp>
        <p:nvSpPr>
          <p:cNvPr id="375" name="TextBox 374">
            <a:extLst>
              <a:ext uri="{FF2B5EF4-FFF2-40B4-BE49-F238E27FC236}">
                <a16:creationId xmlns:a16="http://schemas.microsoft.com/office/drawing/2014/main" id="{EE21DBC0-4D1B-4795-A4E2-F00F2C854745}"/>
              </a:ext>
            </a:extLst>
          </p:cNvPr>
          <p:cNvSpPr txBox="1"/>
          <p:nvPr/>
        </p:nvSpPr>
        <p:spPr>
          <a:xfrm>
            <a:off x="1694473" y="2942659"/>
            <a:ext cx="5829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Diesel</a:t>
            </a:r>
            <a:endParaRPr lang="ko-KR" altLang="en-US" sz="1050" dirty="0"/>
          </a:p>
        </p:txBody>
      </p:sp>
      <p:sp>
        <p:nvSpPr>
          <p:cNvPr id="377" name="TextBox 376">
            <a:extLst>
              <a:ext uri="{FF2B5EF4-FFF2-40B4-BE49-F238E27FC236}">
                <a16:creationId xmlns:a16="http://schemas.microsoft.com/office/drawing/2014/main" id="{4788129B-4DCD-46BC-B58A-CB38A06F86B6}"/>
              </a:ext>
            </a:extLst>
          </p:cNvPr>
          <p:cNvSpPr txBox="1"/>
          <p:nvPr/>
        </p:nvSpPr>
        <p:spPr>
          <a:xfrm>
            <a:off x="1768327" y="2621594"/>
            <a:ext cx="492443" cy="261610"/>
          </a:xfrm>
          <a:prstGeom prst="rect">
            <a:avLst/>
          </a:prstGeom>
          <a:solidFill>
            <a:srgbClr val="FFC000"/>
          </a:solidFill>
          <a:ln w="31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solidFill>
                  <a:srgbClr val="0070C0"/>
                </a:solidFill>
              </a:rPr>
              <a:t>2020</a:t>
            </a:r>
            <a:endParaRPr lang="ko-KR" altLang="en-US" sz="11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35675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부제목 2"/>
          <p:cNvSpPr txBox="1">
            <a:spLocks/>
          </p:cNvSpPr>
          <p:nvPr/>
        </p:nvSpPr>
        <p:spPr>
          <a:xfrm>
            <a:off x="0" y="3212976"/>
            <a:ext cx="9144000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b="1" dirty="0">
                <a:solidFill>
                  <a:schemeClr val="tx1"/>
                </a:solidFill>
                <a:latin typeface="+mn-ea"/>
              </a:rPr>
              <a:t>5. </a:t>
            </a:r>
            <a:r>
              <a:rPr lang="ko-KR" altLang="en-US" sz="2400" b="1" dirty="0" err="1">
                <a:solidFill>
                  <a:schemeClr val="tx1"/>
                </a:solidFill>
                <a:latin typeface="+mn-ea"/>
              </a:rPr>
              <a:t>펠렐리우섬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 마이크로그리드 후속사업 계획</a:t>
            </a:r>
            <a:endParaRPr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784395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8000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/>
              <a:t>사업내용</a:t>
            </a:r>
            <a:endParaRPr lang="en-US" altLang="ko-KR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B67816-9F54-43B5-87DD-21295A503B06}"/>
              </a:ext>
            </a:extLst>
          </p:cNvPr>
          <p:cNvSpPr txBox="1"/>
          <p:nvPr/>
        </p:nvSpPr>
        <p:spPr>
          <a:xfrm>
            <a:off x="2614425" y="1082782"/>
            <a:ext cx="63500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latin typeface="+mn-ea"/>
              </a:rPr>
              <a:t>기술설계 결과 최적  </a:t>
            </a:r>
            <a:r>
              <a:rPr lang="en-US" altLang="ko-KR" sz="1600" dirty="0">
                <a:latin typeface="+mn-ea"/>
              </a:rPr>
              <a:t>LCOE</a:t>
            </a:r>
            <a:r>
              <a:rPr lang="ko-KR" altLang="en-US" sz="1600" dirty="0">
                <a:latin typeface="+mn-ea"/>
              </a:rPr>
              <a:t> 구성이었던 </a:t>
            </a:r>
            <a:r>
              <a:rPr lang="en-US" altLang="ko-KR" sz="1600" dirty="0">
                <a:latin typeface="+mn-ea"/>
              </a:rPr>
              <a:t>RE 50% </a:t>
            </a:r>
            <a:r>
              <a:rPr lang="ko-KR" altLang="en-US" sz="1600" dirty="0">
                <a:latin typeface="+mn-ea"/>
              </a:rPr>
              <a:t>비율채택 </a:t>
            </a:r>
            <a:endParaRPr lang="en-US" altLang="ko-KR" sz="1600" dirty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>
                <a:latin typeface="+mn-ea"/>
              </a:rPr>
              <a:t>신규 설치 용량은 </a:t>
            </a:r>
            <a:r>
              <a:rPr lang="en-US" altLang="ko-KR" sz="1600" dirty="0">
                <a:latin typeface="+mn-ea"/>
              </a:rPr>
              <a:t>PV 400kWh </a:t>
            </a:r>
            <a:r>
              <a:rPr lang="ko-KR" altLang="en-US" sz="1600" dirty="0">
                <a:latin typeface="+mn-ea"/>
              </a:rPr>
              <a:t>및 </a:t>
            </a:r>
            <a:r>
              <a:rPr lang="en-US" altLang="ko-KR" sz="1600" dirty="0">
                <a:latin typeface="+mn-ea"/>
              </a:rPr>
              <a:t>ESS 925kWh </a:t>
            </a:r>
          </a:p>
        </p:txBody>
      </p:sp>
      <p:grpSp>
        <p:nvGrpSpPr>
          <p:cNvPr id="19" name="그룹 20">
            <a:extLst>
              <a:ext uri="{FF2B5EF4-FFF2-40B4-BE49-F238E27FC236}">
                <a16:creationId xmlns:a16="http://schemas.microsoft.com/office/drawing/2014/main" id="{1F2A6608-F521-4470-A2F9-C73B7DAED4B6}"/>
              </a:ext>
            </a:extLst>
          </p:cNvPr>
          <p:cNvGrpSpPr/>
          <p:nvPr/>
        </p:nvGrpSpPr>
        <p:grpSpPr>
          <a:xfrm>
            <a:off x="323528" y="1052736"/>
            <a:ext cx="2160239" cy="383931"/>
            <a:chOff x="971550" y="2439987"/>
            <a:chExt cx="1428750" cy="415925"/>
          </a:xfrm>
          <a:solidFill>
            <a:schemeClr val="accent3">
              <a:lumMod val="75000"/>
            </a:schemeClr>
          </a:solidFill>
        </p:grpSpPr>
        <p:sp>
          <p:nvSpPr>
            <p:cNvPr id="20" name="모서리가 둥근 직사각형 21">
              <a:extLst>
                <a:ext uri="{FF2B5EF4-FFF2-40B4-BE49-F238E27FC236}">
                  <a16:creationId xmlns:a16="http://schemas.microsoft.com/office/drawing/2014/main" id="{B18BA061-83DC-40EC-96E0-30E86B13AAB5}"/>
                </a:ext>
              </a:extLst>
            </p:cNvPr>
            <p:cNvSpPr/>
            <p:nvPr/>
          </p:nvSpPr>
          <p:spPr bwMode="auto">
            <a:xfrm rot="10800000" flipV="1">
              <a:off x="971550" y="2439987"/>
              <a:ext cx="1428750" cy="415925"/>
            </a:xfrm>
            <a:prstGeom prst="roundRect">
              <a:avLst/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0">
                <a:defRPr/>
              </a:pPr>
              <a:endParaRPr lang="ko-KR" altLang="en-US" sz="1400" b="1" kern="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1" name="평행 사변형 22">
              <a:extLst>
                <a:ext uri="{FF2B5EF4-FFF2-40B4-BE49-F238E27FC236}">
                  <a16:creationId xmlns:a16="http://schemas.microsoft.com/office/drawing/2014/main" id="{BE8A9A24-25DB-4B64-B4BE-D6991DBD33A7}"/>
                </a:ext>
              </a:extLst>
            </p:cNvPr>
            <p:cNvSpPr/>
            <p:nvPr/>
          </p:nvSpPr>
          <p:spPr bwMode="auto">
            <a:xfrm flipV="1">
              <a:off x="971550" y="2447925"/>
              <a:ext cx="1428750" cy="207963"/>
            </a:xfrm>
            <a:prstGeom prst="parallelogram">
              <a:avLst>
                <a:gd name="adj" fmla="val 0"/>
              </a:avLst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4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2" name="Rectangle 2">
              <a:extLst>
                <a:ext uri="{FF2B5EF4-FFF2-40B4-BE49-F238E27FC236}">
                  <a16:creationId xmlns:a16="http://schemas.microsoft.com/office/drawing/2014/main" id="{DBAF39B5-F713-4F71-B7C6-1BE2B8D26C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1179" y="2477918"/>
              <a:ext cx="1339619" cy="310084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>
              <a:spAutoFit/>
              <a:sp3d contourW="19050">
                <a:bevelT w="1270" h="127000"/>
                <a:contourClr>
                  <a:schemeClr val="tx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0000"/>
                </a:lnSpc>
                <a:defRPr/>
              </a:pPr>
              <a:r>
                <a:rPr lang="ko-KR" altLang="en-US" sz="1400" b="1" spc="-46" dirty="0">
                  <a:ln>
                    <a:prstDash val="solid"/>
                  </a:ln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  <a:cs typeface="Segoe UI" pitchFamily="34" charset="0"/>
                </a:rPr>
                <a:t>재생에너지 설치 용량 </a:t>
              </a:r>
            </a:p>
          </p:txBody>
        </p:sp>
      </p:grpSp>
      <p:grpSp>
        <p:nvGrpSpPr>
          <p:cNvPr id="23" name="그룹 20">
            <a:extLst>
              <a:ext uri="{FF2B5EF4-FFF2-40B4-BE49-F238E27FC236}">
                <a16:creationId xmlns:a16="http://schemas.microsoft.com/office/drawing/2014/main" id="{B6A3BE3D-6E35-4F51-827D-A0C33AE09FA7}"/>
              </a:ext>
            </a:extLst>
          </p:cNvPr>
          <p:cNvGrpSpPr/>
          <p:nvPr/>
        </p:nvGrpSpPr>
        <p:grpSpPr>
          <a:xfrm>
            <a:off x="323528" y="2507046"/>
            <a:ext cx="2160239" cy="383931"/>
            <a:chOff x="971550" y="2439987"/>
            <a:chExt cx="1428750" cy="415925"/>
          </a:xfrm>
          <a:solidFill>
            <a:schemeClr val="accent3">
              <a:lumMod val="75000"/>
            </a:schemeClr>
          </a:solidFill>
        </p:grpSpPr>
        <p:sp>
          <p:nvSpPr>
            <p:cNvPr id="24" name="모서리가 둥근 직사각형 21">
              <a:extLst>
                <a:ext uri="{FF2B5EF4-FFF2-40B4-BE49-F238E27FC236}">
                  <a16:creationId xmlns:a16="http://schemas.microsoft.com/office/drawing/2014/main" id="{9770BB44-B674-4148-AF00-7682B617BDD9}"/>
                </a:ext>
              </a:extLst>
            </p:cNvPr>
            <p:cNvSpPr/>
            <p:nvPr/>
          </p:nvSpPr>
          <p:spPr bwMode="auto">
            <a:xfrm rot="10800000" flipV="1">
              <a:off x="971550" y="2439987"/>
              <a:ext cx="1428750" cy="415925"/>
            </a:xfrm>
            <a:prstGeom prst="roundRect">
              <a:avLst/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0">
                <a:defRPr/>
              </a:pPr>
              <a:endParaRPr lang="ko-KR" altLang="en-US" sz="1400" b="1" kern="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5" name="평행 사변형 22">
              <a:extLst>
                <a:ext uri="{FF2B5EF4-FFF2-40B4-BE49-F238E27FC236}">
                  <a16:creationId xmlns:a16="http://schemas.microsoft.com/office/drawing/2014/main" id="{5AE64106-FE11-4559-A8E3-EBB3DF130013}"/>
                </a:ext>
              </a:extLst>
            </p:cNvPr>
            <p:cNvSpPr/>
            <p:nvPr/>
          </p:nvSpPr>
          <p:spPr bwMode="auto">
            <a:xfrm flipV="1">
              <a:off x="971550" y="2447925"/>
              <a:ext cx="1428750" cy="207963"/>
            </a:xfrm>
            <a:prstGeom prst="parallelogram">
              <a:avLst>
                <a:gd name="adj" fmla="val 0"/>
              </a:avLst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4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6" name="Rectangle 2">
              <a:extLst>
                <a:ext uri="{FF2B5EF4-FFF2-40B4-BE49-F238E27FC236}">
                  <a16:creationId xmlns:a16="http://schemas.microsoft.com/office/drawing/2014/main" id="{7F4EF731-7AF9-46F0-9FF3-F498F2E7FF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1179" y="2477918"/>
              <a:ext cx="1339619" cy="310084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>
              <a:spAutoFit/>
              <a:sp3d contourW="19050">
                <a:bevelT w="1270" h="127000"/>
                <a:contourClr>
                  <a:schemeClr val="tx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0000"/>
                </a:lnSpc>
                <a:defRPr/>
              </a:pPr>
              <a:r>
                <a:rPr lang="en-US" altLang="ko-KR" sz="1400" b="1" spc="-46" dirty="0">
                  <a:ln>
                    <a:prstDash val="solid"/>
                  </a:ln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  <a:cs typeface="Segoe UI" pitchFamily="34" charset="0"/>
                </a:rPr>
                <a:t>Micro-Controller</a:t>
              </a:r>
              <a:endParaRPr lang="ko-KR" altLang="en-US" sz="1400" b="1" spc="-46" dirty="0">
                <a:ln>
                  <a:prstDash val="solid"/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  <a:cs typeface="Segoe UI" pitchFamily="34" charset="0"/>
              </a:endParaRPr>
            </a:p>
          </p:txBody>
        </p:sp>
      </p:grpSp>
      <p:grpSp>
        <p:nvGrpSpPr>
          <p:cNvPr id="27" name="그룹 20">
            <a:extLst>
              <a:ext uri="{FF2B5EF4-FFF2-40B4-BE49-F238E27FC236}">
                <a16:creationId xmlns:a16="http://schemas.microsoft.com/office/drawing/2014/main" id="{EB75A1C3-6578-43DC-9895-8050EEB42616}"/>
              </a:ext>
            </a:extLst>
          </p:cNvPr>
          <p:cNvGrpSpPr/>
          <p:nvPr/>
        </p:nvGrpSpPr>
        <p:grpSpPr>
          <a:xfrm>
            <a:off x="334852" y="4407281"/>
            <a:ext cx="2148916" cy="383931"/>
            <a:chOff x="971550" y="2439987"/>
            <a:chExt cx="1428750" cy="415925"/>
          </a:xfrm>
          <a:solidFill>
            <a:schemeClr val="accent3">
              <a:lumMod val="75000"/>
            </a:schemeClr>
          </a:solidFill>
        </p:grpSpPr>
        <p:sp>
          <p:nvSpPr>
            <p:cNvPr id="28" name="모서리가 둥근 직사각형 21">
              <a:extLst>
                <a:ext uri="{FF2B5EF4-FFF2-40B4-BE49-F238E27FC236}">
                  <a16:creationId xmlns:a16="http://schemas.microsoft.com/office/drawing/2014/main" id="{0C3EC62D-1357-4557-9E1D-2DB2ED55C5B3}"/>
                </a:ext>
              </a:extLst>
            </p:cNvPr>
            <p:cNvSpPr/>
            <p:nvPr/>
          </p:nvSpPr>
          <p:spPr bwMode="auto">
            <a:xfrm rot="10800000" flipV="1">
              <a:off x="971550" y="2439987"/>
              <a:ext cx="1428750" cy="415925"/>
            </a:xfrm>
            <a:prstGeom prst="roundRect">
              <a:avLst/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0">
                <a:defRPr/>
              </a:pPr>
              <a:endParaRPr lang="ko-KR" altLang="en-US" sz="1400" b="1" kern="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9" name="평행 사변형 22">
              <a:extLst>
                <a:ext uri="{FF2B5EF4-FFF2-40B4-BE49-F238E27FC236}">
                  <a16:creationId xmlns:a16="http://schemas.microsoft.com/office/drawing/2014/main" id="{1F36C6C8-A6CB-4A52-AF1D-B8E0FAF88618}"/>
                </a:ext>
              </a:extLst>
            </p:cNvPr>
            <p:cNvSpPr/>
            <p:nvPr/>
          </p:nvSpPr>
          <p:spPr bwMode="auto">
            <a:xfrm flipV="1">
              <a:off x="971550" y="2447925"/>
              <a:ext cx="1428750" cy="207963"/>
            </a:xfrm>
            <a:prstGeom prst="parallelogram">
              <a:avLst>
                <a:gd name="adj" fmla="val 0"/>
              </a:avLst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4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30" name="Rectangle 2">
              <a:extLst>
                <a:ext uri="{FF2B5EF4-FFF2-40B4-BE49-F238E27FC236}">
                  <a16:creationId xmlns:a16="http://schemas.microsoft.com/office/drawing/2014/main" id="{A35781E8-A65F-4F96-9FF7-82D34A7788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1179" y="2477918"/>
              <a:ext cx="1339619" cy="310084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>
              <a:spAutoFit/>
              <a:sp3d contourW="19050">
                <a:bevelT w="1270" h="127000"/>
                <a:contourClr>
                  <a:schemeClr val="tx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0000"/>
                </a:lnSpc>
                <a:defRPr/>
              </a:pPr>
              <a:r>
                <a:rPr lang="ko-KR" altLang="en-US" sz="1400" b="1" spc="-46" dirty="0">
                  <a:ln>
                    <a:prstDash val="solid"/>
                  </a:ln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  <a:cs typeface="Segoe UI" pitchFamily="34" charset="0"/>
                </a:rPr>
                <a:t>배전망 업그레이드</a:t>
              </a:r>
              <a:endParaRPr lang="en-US" altLang="ko-KR" sz="1400" b="1" spc="-46" dirty="0">
                <a:ln>
                  <a:prstDash val="solid"/>
                </a:ln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n-ea"/>
                <a:cs typeface="Segoe UI" pitchFamily="34" charset="0"/>
              </a:endParaRPr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E91B0C0B-80B8-4DD0-95A1-FFC3C33128D9}"/>
              </a:ext>
            </a:extLst>
          </p:cNvPr>
          <p:cNvSpPr txBox="1"/>
          <p:nvPr/>
        </p:nvSpPr>
        <p:spPr>
          <a:xfrm>
            <a:off x="2595751" y="2503095"/>
            <a:ext cx="62247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latin typeface="+mn-ea"/>
              </a:rPr>
              <a:t>현재 기설치된 </a:t>
            </a:r>
            <a:r>
              <a:rPr lang="en-US" altLang="ko-KR" sz="1600" dirty="0">
                <a:latin typeface="+mn-ea"/>
              </a:rPr>
              <a:t>SMA Micro Controller</a:t>
            </a:r>
            <a:r>
              <a:rPr lang="ko-KR" altLang="en-US" sz="1600" dirty="0">
                <a:latin typeface="+mn-ea"/>
              </a:rPr>
              <a:t>는 </a:t>
            </a:r>
            <a:r>
              <a:rPr lang="en-US" altLang="ko-KR" sz="1600" dirty="0">
                <a:latin typeface="+mn-ea"/>
              </a:rPr>
              <a:t>ESS</a:t>
            </a:r>
            <a:r>
              <a:rPr lang="ko-KR" altLang="en-US" sz="1600" dirty="0">
                <a:latin typeface="+mn-ea"/>
              </a:rPr>
              <a:t>제어가 불가능하여 교체 필요</a:t>
            </a:r>
            <a:r>
              <a:rPr lang="en-US" altLang="ko-KR" sz="1600" dirty="0">
                <a:latin typeface="+mn-ea"/>
              </a:rPr>
              <a:t>. </a:t>
            </a:r>
            <a:r>
              <a:rPr lang="ko-KR" altLang="en-US" sz="1600" dirty="0">
                <a:latin typeface="+mn-ea"/>
              </a:rPr>
              <a:t>새로운 </a:t>
            </a:r>
            <a:r>
              <a:rPr lang="en-US" altLang="ko-KR" sz="1600" dirty="0">
                <a:latin typeface="+mn-ea"/>
              </a:rPr>
              <a:t>Micro Controller</a:t>
            </a:r>
            <a:r>
              <a:rPr lang="ko-KR" altLang="en-US" sz="1600" dirty="0">
                <a:latin typeface="+mn-ea"/>
              </a:rPr>
              <a:t>는 높은 재생에너지 비율을  고려해서 아래의 사항을 포함할 필요가 있음</a:t>
            </a:r>
            <a:r>
              <a:rPr lang="en-US" altLang="ko-KR" sz="1600" dirty="0">
                <a:latin typeface="+mn-ea"/>
              </a:rPr>
              <a:t>. </a:t>
            </a:r>
            <a:r>
              <a:rPr lang="ko-KR" altLang="en-US" sz="1600" dirty="0">
                <a:latin typeface="+mn-ea"/>
              </a:rPr>
              <a:t> </a:t>
            </a:r>
            <a:endParaRPr lang="en-US" altLang="ko-KR" sz="1600" dirty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>
                <a:latin typeface="+mn-ea"/>
              </a:rPr>
              <a:t>다양한 급전전략 수행 필요 </a:t>
            </a:r>
            <a:endParaRPr lang="en-US" altLang="ko-KR" sz="1600" dirty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+mn-ea"/>
              </a:rPr>
              <a:t>Grid Forming vs Grid Parallel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054F16E-8A82-4EA4-8F02-17701DA55F9E}"/>
              </a:ext>
            </a:extLst>
          </p:cNvPr>
          <p:cNvSpPr txBox="1"/>
          <p:nvPr/>
        </p:nvSpPr>
        <p:spPr>
          <a:xfrm>
            <a:off x="2716576" y="4407281"/>
            <a:ext cx="598307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latin typeface="+mn-ea"/>
              </a:rPr>
              <a:t>ESS </a:t>
            </a:r>
            <a:r>
              <a:rPr lang="ko-KR" altLang="en-US" sz="1600" dirty="0">
                <a:latin typeface="+mn-ea"/>
              </a:rPr>
              <a:t>신규설치를 고려해서 기술설계에서 제안된 배전망 </a:t>
            </a:r>
            <a:r>
              <a:rPr lang="en-US" altLang="ko-KR" sz="1600" dirty="0">
                <a:latin typeface="+mn-ea"/>
              </a:rPr>
              <a:t>2025-2030 </a:t>
            </a:r>
            <a:r>
              <a:rPr lang="ko-KR" altLang="en-US" sz="1600" dirty="0">
                <a:latin typeface="+mn-ea"/>
              </a:rPr>
              <a:t>배전망 </a:t>
            </a:r>
            <a:endParaRPr lang="en-US" altLang="ko-KR" sz="1600" dirty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+mn-ea"/>
              </a:rPr>
              <a:t>Open Loop </a:t>
            </a:r>
            <a:r>
              <a:rPr lang="ko-KR" altLang="en-US" sz="1600" dirty="0">
                <a:latin typeface="+mn-ea"/>
              </a:rPr>
              <a:t>형태로 구성된 배전망 구성 </a:t>
            </a:r>
            <a:endParaRPr lang="en-US" altLang="ko-KR" sz="1600" dirty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+mn-ea"/>
              </a:rPr>
              <a:t>Cut-off Switch </a:t>
            </a:r>
            <a:r>
              <a:rPr lang="ko-KR" altLang="en-US" sz="1600" dirty="0">
                <a:latin typeface="+mn-ea"/>
              </a:rPr>
              <a:t>를 </a:t>
            </a:r>
            <a:r>
              <a:rPr lang="en-US" altLang="ko-KR" sz="1600" dirty="0">
                <a:latin typeface="+mn-ea"/>
              </a:rPr>
              <a:t>Recloser</a:t>
            </a:r>
            <a:r>
              <a:rPr lang="ko-KR" altLang="en-US" sz="1600" dirty="0">
                <a:latin typeface="+mn-ea"/>
              </a:rPr>
              <a:t>로 교체 필요  </a:t>
            </a:r>
            <a:endParaRPr lang="en-US" altLang="ko-KR" sz="1600" dirty="0">
              <a:latin typeface="+mn-ea"/>
            </a:endParaRPr>
          </a:p>
          <a:p>
            <a:pPr marL="285750" indent="-285750">
              <a:buFontTx/>
              <a:buChar char="-"/>
            </a:pPr>
            <a:endParaRPr lang="en-US" altLang="ko-KR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9182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C7AD0504-7387-4D49-9763-812B91AC9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260648"/>
            <a:ext cx="561662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사업예산 </a:t>
            </a:r>
            <a:endParaRPr lang="en-US" altLang="ko-KR" b="1" dirty="0">
              <a:latin typeface="+mn-ea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D566A5B-1B29-465F-9C03-72952719104C}"/>
              </a:ext>
            </a:extLst>
          </p:cNvPr>
          <p:cNvSpPr txBox="1"/>
          <p:nvPr/>
        </p:nvSpPr>
        <p:spPr>
          <a:xfrm>
            <a:off x="7812360" y="1014594"/>
            <a:ext cx="1008112" cy="275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USD Dollar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E70B5FD-ED70-4D2E-974A-F36157AC3FF8}"/>
              </a:ext>
            </a:extLst>
          </p:cNvPr>
          <p:cNvSpPr/>
          <p:nvPr/>
        </p:nvSpPr>
        <p:spPr>
          <a:xfrm>
            <a:off x="406780" y="3429000"/>
            <a:ext cx="855770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latinLnBrk="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1600" dirty="0"/>
              <a:t>펠렐리우 기술설계에 의한 용량 및 </a:t>
            </a:r>
            <a:r>
              <a:rPr lang="en-US" altLang="ko-KR" sz="1600" dirty="0"/>
              <a:t>IRENA</a:t>
            </a:r>
            <a:r>
              <a:rPr lang="ko-KR" altLang="en-US" sz="1600" dirty="0"/>
              <a:t> </a:t>
            </a:r>
            <a:r>
              <a:rPr lang="en-US" altLang="ko-KR" sz="1600" dirty="0"/>
              <a:t>2017</a:t>
            </a:r>
            <a:r>
              <a:rPr lang="ko-KR" altLang="en-US" sz="1600" dirty="0"/>
              <a:t> </a:t>
            </a:r>
            <a:r>
              <a:rPr lang="en-US" altLang="ko-KR" sz="1600" dirty="0"/>
              <a:t>Cost</a:t>
            </a:r>
            <a:r>
              <a:rPr lang="ko-KR" altLang="en-US" sz="1600" dirty="0"/>
              <a:t> </a:t>
            </a:r>
            <a:r>
              <a:rPr lang="en-US" altLang="ko-KR" sz="1600" dirty="0"/>
              <a:t>Database</a:t>
            </a:r>
            <a:r>
              <a:rPr lang="ko-KR" altLang="en-US" sz="1600" dirty="0"/>
              <a:t>를 토대로 산정</a:t>
            </a:r>
            <a:endParaRPr lang="en-US" altLang="ko-KR" sz="1600" dirty="0"/>
          </a:p>
          <a:p>
            <a:pPr marL="285750" indent="-285750" latinLnBrk="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1600" dirty="0"/>
              <a:t>교체 비용은 교체 시기를 고려하여 재생에너지 프로젝트에 범용적으로 적용되는 </a:t>
            </a:r>
            <a:r>
              <a:rPr lang="en-US" altLang="ko-KR" sz="1600" dirty="0"/>
              <a:t>Homer </a:t>
            </a:r>
            <a:r>
              <a:rPr lang="ko-KR" altLang="en-US" sz="1600" dirty="0"/>
              <a:t>기본 값인 </a:t>
            </a:r>
            <a:r>
              <a:rPr lang="en-US" altLang="ko-KR" sz="1600" dirty="0"/>
              <a:t>8%</a:t>
            </a:r>
            <a:r>
              <a:rPr lang="ko-KR" altLang="en-US" sz="1600" dirty="0"/>
              <a:t>의 할인율을 반영하여 산정</a:t>
            </a:r>
            <a:endParaRPr lang="en-US" altLang="ko-KR" sz="1600" dirty="0"/>
          </a:p>
        </p:txBody>
      </p:sp>
      <p:graphicFrame>
        <p:nvGraphicFramePr>
          <p:cNvPr id="6" name="Table 19">
            <a:extLst>
              <a:ext uri="{FF2B5EF4-FFF2-40B4-BE49-F238E27FC236}">
                <a16:creationId xmlns:a16="http://schemas.microsoft.com/office/drawing/2014/main" id="{B9FF73A8-DECD-4F9B-8A5F-CA6FD9B53C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9400471"/>
              </p:ext>
            </p:extLst>
          </p:nvPr>
        </p:nvGraphicFramePr>
        <p:xfrm>
          <a:off x="373997" y="1290037"/>
          <a:ext cx="8396005" cy="19521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1738">
                  <a:extLst>
                    <a:ext uri="{9D8B030D-6E8A-4147-A177-3AD203B41FA5}">
                      <a16:colId xmlns:a16="http://schemas.microsoft.com/office/drawing/2014/main" val="3291518187"/>
                    </a:ext>
                  </a:extLst>
                </a:gridCol>
                <a:gridCol w="2412268">
                  <a:extLst>
                    <a:ext uri="{9D8B030D-6E8A-4147-A177-3AD203B41FA5}">
                      <a16:colId xmlns:a16="http://schemas.microsoft.com/office/drawing/2014/main" val="2630680063"/>
                    </a:ext>
                  </a:extLst>
                </a:gridCol>
                <a:gridCol w="2412268">
                  <a:extLst>
                    <a:ext uri="{9D8B030D-6E8A-4147-A177-3AD203B41FA5}">
                      <a16:colId xmlns:a16="http://schemas.microsoft.com/office/drawing/2014/main" val="1659155296"/>
                    </a:ext>
                  </a:extLst>
                </a:gridCol>
                <a:gridCol w="1749731">
                  <a:extLst>
                    <a:ext uri="{9D8B030D-6E8A-4147-A177-3AD203B41FA5}">
                      <a16:colId xmlns:a16="http://schemas.microsoft.com/office/drawing/2014/main" val="2818883974"/>
                    </a:ext>
                  </a:extLst>
                </a:gridCol>
              </a:tblGrid>
              <a:tr h="3777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ko-KR" altLang="en-US" sz="1400" b="0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구성</a:t>
                      </a:r>
                      <a:endParaRPr lang="ko-KR" sz="14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ko-KR" altLang="en-US" sz="1400" b="0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초기투자비용</a:t>
                      </a:r>
                      <a:endParaRPr lang="ko-KR" sz="14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ko-KR" altLang="en-US" sz="1400" b="0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교체비용 </a:t>
                      </a:r>
                      <a:r>
                        <a:rPr lang="en-US" altLang="ko-KR" sz="1400" b="0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(8% </a:t>
                      </a:r>
                      <a:r>
                        <a:rPr lang="ko-KR" altLang="en-US" sz="1400" b="0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할인율 반영</a:t>
                      </a:r>
                      <a:r>
                        <a:rPr lang="en-US" altLang="ko-KR" sz="1400" b="0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sz="14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ko-KR" altLang="en-US" sz="1400" b="0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총비용</a:t>
                      </a:r>
                      <a:endParaRPr lang="ko-KR" sz="14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9230258"/>
                  </a:ext>
                </a:extLst>
              </a:tr>
              <a:tr h="3936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1400" b="0" kern="0" dirty="0">
                          <a:solidFill>
                            <a:schemeClr val="tx1"/>
                          </a:solidFill>
                          <a:effectLst/>
                        </a:rPr>
                        <a:t>PV</a:t>
                      </a:r>
                      <a:endParaRPr lang="ko-KR" sz="14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800,000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1,427,735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8322257"/>
                  </a:ext>
                </a:extLst>
              </a:tr>
              <a:tr h="3936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1400" b="0" kern="0" dirty="0">
                          <a:solidFill>
                            <a:schemeClr val="tx1"/>
                          </a:solidFill>
                          <a:effectLst/>
                        </a:rPr>
                        <a:t>ESS</a:t>
                      </a:r>
                      <a:endParaRPr lang="ko-KR" sz="14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462,500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86,320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3199686"/>
                  </a:ext>
                </a:extLst>
              </a:tr>
              <a:tr h="3936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1400" b="0" kern="0" dirty="0">
                          <a:solidFill>
                            <a:schemeClr val="tx1"/>
                          </a:solidFill>
                          <a:effectLst/>
                        </a:rPr>
                        <a:t>ESS Inverter</a:t>
                      </a:r>
                      <a:endParaRPr lang="ko-KR" sz="14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60,000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18,915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6411038"/>
                  </a:ext>
                </a:extLst>
              </a:tr>
              <a:tr h="3936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1400" b="0" kern="0" dirty="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ko-KR" sz="1400" b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1,322,500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105,235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42975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37714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9045E277-ED30-40E1-8223-D8A5B61121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3263677"/>
            <a:ext cx="4124377" cy="298019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71B1842C-17B7-4A92-916C-BA65241E70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640" y="2127370"/>
            <a:ext cx="3883393" cy="36004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76E53CA4-3114-4194-B94E-6E43C01BFA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2280" y="1484784"/>
            <a:ext cx="1687615" cy="163487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C7AD0504-7387-4D49-9763-812B91AC9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304" y="188640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신재생에너지원 추가설치 위치 선정 </a:t>
            </a:r>
            <a:endParaRPr lang="en-US" altLang="ko-KR" b="1" dirty="0">
              <a:latin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D36F3BD-7FDB-4A6E-8DA7-C27921A57DB6}"/>
              </a:ext>
            </a:extLst>
          </p:cNvPr>
          <p:cNvSpPr/>
          <p:nvPr/>
        </p:nvSpPr>
        <p:spPr>
          <a:xfrm>
            <a:off x="179512" y="937177"/>
            <a:ext cx="8712968" cy="869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dirty="0"/>
              <a:t>기존 태양광발전소 옆에 </a:t>
            </a:r>
            <a:r>
              <a:rPr lang="en-US" altLang="ko-KR" dirty="0"/>
              <a:t>PV </a:t>
            </a:r>
            <a:r>
              <a:rPr lang="ko-KR" altLang="en-US" dirty="0"/>
              <a:t>및 </a:t>
            </a:r>
            <a:r>
              <a:rPr lang="en-US" altLang="ko-KR" dirty="0"/>
              <a:t>ESS </a:t>
            </a:r>
            <a:r>
              <a:rPr lang="ko-KR" altLang="en-US" dirty="0"/>
              <a:t>추가 설치 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dirty="0"/>
              <a:t>PV/ESS</a:t>
            </a:r>
            <a:r>
              <a:rPr lang="ko-KR" altLang="en-US" dirty="0"/>
              <a:t> 단지에서 배전선로 추가 인출하여 기존 선로와 연결  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9150886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C7AD0504-7387-4D49-9763-812B91AC9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221696"/>
            <a:ext cx="5904656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인허가 및 환경영향 평가 절차</a:t>
            </a:r>
            <a:endParaRPr lang="en-US" altLang="ko-KR" b="1" dirty="0">
              <a:latin typeface="+mn-ea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3DC763D-A65C-4147-91DD-D44975BB4E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958632"/>
              </p:ext>
            </p:extLst>
          </p:nvPr>
        </p:nvGraphicFramePr>
        <p:xfrm>
          <a:off x="493526" y="2812476"/>
          <a:ext cx="8280920" cy="31497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06628">
                  <a:extLst>
                    <a:ext uri="{9D8B030D-6E8A-4147-A177-3AD203B41FA5}">
                      <a16:colId xmlns:a16="http://schemas.microsoft.com/office/drawing/2014/main" val="3362932941"/>
                    </a:ext>
                  </a:extLst>
                </a:gridCol>
                <a:gridCol w="2693110">
                  <a:extLst>
                    <a:ext uri="{9D8B030D-6E8A-4147-A177-3AD203B41FA5}">
                      <a16:colId xmlns:a16="http://schemas.microsoft.com/office/drawing/2014/main" val="724238405"/>
                    </a:ext>
                  </a:extLst>
                </a:gridCol>
                <a:gridCol w="2781182">
                  <a:extLst>
                    <a:ext uri="{9D8B030D-6E8A-4147-A177-3AD203B41FA5}">
                      <a16:colId xmlns:a16="http://schemas.microsoft.com/office/drawing/2014/main" val="2975526612"/>
                    </a:ext>
                  </a:extLst>
                </a:gridCol>
              </a:tblGrid>
              <a:tr h="5905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Clearance from EQPB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(EQPB </a:t>
                      </a: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허가</a:t>
                      </a: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sz="1400" b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Environment Assessment(EA) </a:t>
                      </a:r>
                      <a:endParaRPr lang="ko-KR" sz="1400" b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altLang="ko-KR" sz="14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Environment Impact Statement(EIS)</a:t>
                      </a:r>
                      <a:endParaRPr lang="ko-KR" sz="1400" b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759259"/>
                  </a:ext>
                </a:extLst>
              </a:tr>
              <a:tr h="207369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모든 건설프로젝트 부지 소유주의 동의 및 아래의 절차를 완료 필요 </a:t>
                      </a:r>
                      <a:endParaRPr lang="en-US" altLang="ko-KR" sz="1400" b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85750" lvl="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b="0" kern="1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Unexploded Ordnance(UXO) Clearance(</a:t>
                      </a:r>
                      <a:r>
                        <a:rPr lang="ko-KR" altLang="en-US" sz="1400" b="0" kern="1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폭발물 제거</a:t>
                      </a:r>
                      <a:r>
                        <a:rPr lang="en-US" altLang="ko-KR" sz="1400" b="0" kern="1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285750" lvl="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b="0" kern="1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Erosion &amp; Sedimentation Control Plan (ESCP,  </a:t>
                      </a:r>
                      <a:r>
                        <a:rPr lang="ko-KR" altLang="en-US" sz="1400" b="0" kern="1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침식 및 퇴적 방지대책</a:t>
                      </a:r>
                      <a:r>
                        <a:rPr lang="en-US" altLang="ko-KR" sz="1400" b="0" kern="1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) </a:t>
                      </a:r>
                      <a:endParaRPr lang="ko-KR" altLang="ko-KR" sz="1400" b="0" kern="1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ko-KR" altLang="en-US" sz="1400" b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lang="ko-KR" sz="1400" b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73301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건설프로젝트 중 특정 조건</a:t>
                      </a:r>
                      <a:r>
                        <a:rPr lang="en-US" altLang="ko-KR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(EPPB regulation </a:t>
                      </a:r>
                      <a:r>
                        <a:rPr lang="en-US" altLang="ko-KR" sz="1400" b="0" i="0" kern="1200" dirty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2401-61-03)</a:t>
                      </a:r>
                      <a:r>
                        <a:rPr lang="ko-KR" alt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에 해당하면 별도의 환경영향평가 실시</a:t>
                      </a:r>
                      <a:r>
                        <a:rPr lang="en-US" altLang="ko-KR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algn="l" rtl="0" fontAlgn="ctr"/>
                      <a:endParaRPr lang="en-US" altLang="ko-KR" sz="14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개월 이내 종료 </a:t>
                      </a:r>
                      <a:endParaRPr lang="en-US" altLang="ko-KR" sz="14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전문컨설턴트 고용 필요 </a:t>
                      </a:r>
                      <a:endParaRPr lang="en-US" altLang="ko-KR" sz="14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약 </a:t>
                      </a:r>
                      <a:r>
                        <a:rPr lang="en-US" altLang="ko-KR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40-100</a:t>
                      </a:r>
                      <a:r>
                        <a:rPr lang="ko-KR" alt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페이지 보고서 제출 </a:t>
                      </a:r>
                      <a:endParaRPr lang="en-US" altLang="ko-KR" sz="14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EA </a:t>
                      </a:r>
                      <a:r>
                        <a:rPr lang="ko-KR" alt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대상 중 환경적으로 큰 영향을 미칠 우려가 있는 프로젝트는 별도의 </a:t>
                      </a:r>
                      <a:r>
                        <a:rPr lang="en-US" altLang="ko-KR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EIS  </a:t>
                      </a:r>
                      <a:r>
                        <a:rPr lang="ko-KR" alt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실시 필요 </a:t>
                      </a:r>
                      <a:endParaRPr lang="en-US" altLang="ko-KR" sz="14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l" rtl="0" fontAlgn="ctr"/>
                      <a:endParaRPr lang="en-US" altLang="ko-KR" sz="14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년 이상 소요 </a:t>
                      </a:r>
                      <a:endParaRPr lang="en-US" altLang="ko-KR" sz="14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주민공청회 필요 </a:t>
                      </a:r>
                      <a:endParaRPr lang="en-US" altLang="ko-KR" sz="1400" b="0" i="0" u="none" strike="noStrike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현재 </a:t>
                      </a:r>
                      <a:r>
                        <a:rPr lang="en-US" altLang="ko-KR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EIS </a:t>
                      </a:r>
                      <a:r>
                        <a:rPr lang="ko-KR" alt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를 완료한 프로젝트는 팔라우 내에 </a:t>
                      </a:r>
                      <a:r>
                        <a:rPr lang="en-US" altLang="ko-KR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개 밖에 없음</a:t>
                      </a:r>
                      <a:r>
                        <a:rPr lang="en-US" altLang="ko-KR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394750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BCE8BFD7-8A49-4781-BCFF-A4F4BA4281C7}"/>
              </a:ext>
            </a:extLst>
          </p:cNvPr>
          <p:cNvSpPr/>
          <p:nvPr/>
        </p:nvSpPr>
        <p:spPr>
          <a:xfrm>
            <a:off x="473956" y="895812"/>
            <a:ext cx="8412502" cy="19316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ko-KR" altLang="en-US" sz="1600" kern="100" dirty="0">
                <a:cs typeface="Times New Roman" panose="02020603050405020304" pitchFamily="18" charset="0"/>
              </a:rPr>
              <a:t>팔라우의 환경영향평가는 </a:t>
            </a:r>
            <a:r>
              <a:rPr lang="en-US" altLang="ko-KR" sz="1600" kern="100" dirty="0">
                <a:cs typeface="Times New Roman" panose="02020603050405020304" pitchFamily="18" charset="0"/>
              </a:rPr>
              <a:t>EQPB(Environment Quality Protection Board)</a:t>
            </a:r>
            <a:r>
              <a:rPr lang="ko-KR" altLang="en-US" sz="1600" kern="100" dirty="0">
                <a:cs typeface="Times New Roman" panose="02020603050405020304" pitchFamily="18" charset="0"/>
              </a:rPr>
              <a:t>에서 담당 </a:t>
            </a:r>
            <a:endParaRPr lang="en-US" altLang="ko-KR" sz="1600" kern="100" dirty="0"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50000"/>
              </a:lnSpc>
              <a:buFontTx/>
              <a:buChar char="-"/>
            </a:pPr>
            <a:r>
              <a:rPr lang="ko-KR" altLang="en-US" sz="1600" kern="100" dirty="0">
                <a:cs typeface="Times New Roman" panose="02020603050405020304" pitchFamily="18" charset="0"/>
              </a:rPr>
              <a:t>펠렐리우의 기존 </a:t>
            </a:r>
            <a:r>
              <a:rPr lang="en-US" altLang="ko-KR" sz="1600" kern="100" dirty="0">
                <a:cs typeface="Times New Roman" panose="02020603050405020304" pitchFamily="18" charset="0"/>
              </a:rPr>
              <a:t>164kW</a:t>
            </a:r>
            <a:r>
              <a:rPr lang="ko-KR" altLang="en-US" sz="1600" kern="100" dirty="0">
                <a:cs typeface="Times New Roman" panose="02020603050405020304" pitchFamily="18" charset="0"/>
              </a:rPr>
              <a:t> 태양광 프로젝트는 </a:t>
            </a:r>
            <a:r>
              <a:rPr lang="en-US" altLang="ko-KR" sz="1600" kern="100" dirty="0">
                <a:cs typeface="Times New Roman" panose="02020603050405020304" pitchFamily="18" charset="0"/>
              </a:rPr>
              <a:t>Clearance from EQPB</a:t>
            </a:r>
            <a:r>
              <a:rPr lang="ko-KR" altLang="en-US" sz="1600" kern="100" dirty="0">
                <a:cs typeface="Times New Roman" panose="02020603050405020304" pitchFamily="18" charset="0"/>
              </a:rPr>
              <a:t>만 받았음</a:t>
            </a:r>
            <a:r>
              <a:rPr lang="en-US" altLang="ko-KR" sz="1600" kern="100" dirty="0">
                <a:cs typeface="Times New Roman" panose="02020603050405020304" pitchFamily="18" charset="0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Tx/>
              <a:buChar char="-"/>
            </a:pPr>
            <a:r>
              <a:rPr lang="en-US" altLang="ko-KR" sz="1600" kern="100" dirty="0">
                <a:cs typeface="Times New Roman" panose="02020603050405020304" pitchFamily="18" charset="0"/>
              </a:rPr>
              <a:t>EQPB </a:t>
            </a:r>
            <a:r>
              <a:rPr lang="ko-KR" altLang="en-US" sz="1600" kern="100" dirty="0">
                <a:cs typeface="Times New Roman" panose="02020603050405020304" pitchFamily="18" charset="0"/>
              </a:rPr>
              <a:t>문의 결과</a:t>
            </a:r>
            <a:r>
              <a:rPr lang="en-US" altLang="ko-KR" sz="1600" kern="100" dirty="0">
                <a:cs typeface="Times New Roman" panose="02020603050405020304" pitchFamily="18" charset="0"/>
              </a:rPr>
              <a:t>, </a:t>
            </a:r>
            <a:r>
              <a:rPr lang="ko-KR" altLang="en-US" sz="1600" kern="100" dirty="0">
                <a:cs typeface="Times New Roman" panose="02020603050405020304" pitchFamily="18" charset="0"/>
              </a:rPr>
              <a:t>본 프로젝트는</a:t>
            </a:r>
            <a:r>
              <a:rPr lang="en-US" altLang="ko-KR" sz="1600" kern="100" dirty="0">
                <a:cs typeface="Times New Roman" panose="02020603050405020304" pitchFamily="18" charset="0"/>
              </a:rPr>
              <a:t> </a:t>
            </a:r>
            <a:r>
              <a:rPr lang="ko-KR" altLang="en-US" sz="1600" kern="100" dirty="0">
                <a:cs typeface="Times New Roman" panose="02020603050405020304" pitchFamily="18" charset="0"/>
              </a:rPr>
              <a:t>이전 프로젝트 처럼 </a:t>
            </a:r>
            <a:r>
              <a:rPr lang="en-US" altLang="ko-KR" sz="1600" kern="100" dirty="0">
                <a:cs typeface="Times New Roman" panose="02020603050405020304" pitchFamily="18" charset="0"/>
              </a:rPr>
              <a:t>EQPB Clearance</a:t>
            </a:r>
            <a:r>
              <a:rPr lang="ko-KR" altLang="en-US" sz="1600" kern="100" dirty="0">
                <a:cs typeface="Times New Roman" panose="02020603050405020304" pitchFamily="18" charset="0"/>
              </a:rPr>
              <a:t>만 필요할것으로 예상하나</a:t>
            </a:r>
            <a:r>
              <a:rPr lang="en-US" altLang="ko-KR" sz="1600" kern="100" dirty="0">
                <a:cs typeface="Times New Roman" panose="02020603050405020304" pitchFamily="18" charset="0"/>
              </a:rPr>
              <a:t>, </a:t>
            </a:r>
            <a:r>
              <a:rPr lang="ko-KR" altLang="en-US" sz="1600" kern="100" dirty="0">
                <a:cs typeface="Times New Roman" panose="02020603050405020304" pitchFamily="18" charset="0"/>
              </a:rPr>
              <a:t>프로젝트 상세 정보에 따라서 </a:t>
            </a:r>
            <a:r>
              <a:rPr lang="en-US" altLang="ko-KR" sz="1600" kern="100" dirty="0">
                <a:cs typeface="Times New Roman" panose="02020603050405020304" pitchFamily="18" charset="0"/>
              </a:rPr>
              <a:t>EA </a:t>
            </a:r>
            <a:r>
              <a:rPr lang="ko-KR" altLang="en-US" sz="1600" kern="100" dirty="0">
                <a:cs typeface="Times New Roman" panose="02020603050405020304" pitchFamily="18" charset="0"/>
              </a:rPr>
              <a:t>가능성도 배재할수 없다고 답함</a:t>
            </a:r>
            <a:r>
              <a:rPr lang="en-US" altLang="ko-KR" sz="1600" kern="100" dirty="0">
                <a:cs typeface="Times New Roman" panose="02020603050405020304" pitchFamily="18" charset="0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Tx/>
              <a:buChar char="-"/>
            </a:pPr>
            <a:endParaRPr lang="en-US" altLang="ko-KR" kern="1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956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C7AD0504-7387-4D49-9763-812B91AC9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226904"/>
            <a:ext cx="5904656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 anchor="ctr">
            <a:spAutoFit/>
          </a:bodyPr>
          <a:lstStyle/>
          <a:p>
            <a:r>
              <a:rPr lang="ko-KR" altLang="en-US" b="1" dirty="0">
                <a:latin typeface="+mn-ea"/>
              </a:rPr>
              <a:t>사업의 경제성 분석 </a:t>
            </a:r>
            <a:r>
              <a:rPr lang="en-US" altLang="ko-KR" b="1" dirty="0">
                <a:latin typeface="+mn-ea"/>
              </a:rPr>
              <a:t>(</a:t>
            </a:r>
            <a:r>
              <a:rPr lang="ko-KR" altLang="en-US" b="1" dirty="0">
                <a:latin typeface="+mn-ea"/>
              </a:rPr>
              <a:t>정량적 재무 효과</a:t>
            </a:r>
            <a:r>
              <a:rPr lang="en-US" altLang="ko-KR" b="1" dirty="0">
                <a:latin typeface="+mn-ea"/>
              </a:rPr>
              <a:t>): B/C Ratio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79D8BF8-580F-441B-BEFF-8E4AE92EE9DF}"/>
              </a:ext>
            </a:extLst>
          </p:cNvPr>
          <p:cNvSpPr/>
          <p:nvPr/>
        </p:nvSpPr>
        <p:spPr>
          <a:xfrm>
            <a:off x="251520" y="836712"/>
            <a:ext cx="8568952" cy="3738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600" dirty="0"/>
              <a:t>Capital </a:t>
            </a:r>
            <a:r>
              <a:rPr lang="ko-KR" altLang="en-US" sz="1600" dirty="0"/>
              <a:t>투자</a:t>
            </a:r>
            <a:r>
              <a:rPr lang="en-US" altLang="ko-KR" sz="1600" dirty="0"/>
              <a:t>, Replacement, O&amp;M </a:t>
            </a:r>
            <a:r>
              <a:rPr lang="ko-KR" altLang="en-US" sz="1600" dirty="0"/>
              <a:t>및 </a:t>
            </a:r>
            <a:r>
              <a:rPr lang="en-US" altLang="ko-KR" sz="1600" dirty="0"/>
              <a:t>Fuel </a:t>
            </a:r>
            <a:r>
              <a:rPr lang="ko-KR" altLang="en-US" sz="1600" dirty="0"/>
              <a:t>비용을 적용하여 </a:t>
            </a:r>
            <a:r>
              <a:rPr lang="en-US" altLang="ko-KR" sz="1600" dirty="0"/>
              <a:t>B/C Ratio </a:t>
            </a:r>
            <a:r>
              <a:rPr lang="ko-KR" altLang="en-US" sz="1600" dirty="0"/>
              <a:t>분석</a:t>
            </a:r>
            <a:endParaRPr lang="en-US" altLang="ko-KR" sz="16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600" dirty="0"/>
              <a:t>3</a:t>
            </a:r>
            <a:r>
              <a:rPr lang="ko-KR" altLang="en-US" sz="1600" dirty="0"/>
              <a:t>가지의 할인율 시나리오를 통한 </a:t>
            </a:r>
            <a:r>
              <a:rPr lang="en-US" altLang="ko-KR" sz="1600" dirty="0"/>
              <a:t>B/C ratio</a:t>
            </a:r>
            <a:r>
              <a:rPr lang="ko-KR" altLang="en-US" sz="1600" dirty="0"/>
              <a:t> 분석</a:t>
            </a:r>
            <a:endParaRPr lang="en-US" altLang="ko-KR" sz="1600" dirty="0"/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/>
              <a:t> </a:t>
            </a:r>
            <a:r>
              <a:rPr lang="en-US" altLang="ko-KR" sz="1600" dirty="0"/>
              <a:t>Homer, IDB, World Bank Case </a:t>
            </a:r>
            <a:r>
              <a:rPr lang="ko-KR" altLang="en-US" sz="1600" dirty="0"/>
              <a:t>분석을 통한 </a:t>
            </a:r>
            <a:r>
              <a:rPr lang="en-US" altLang="ko-KR" sz="1600" dirty="0"/>
              <a:t>8%, 10%, 12% </a:t>
            </a:r>
            <a:r>
              <a:rPr lang="ko-KR" altLang="en-US" sz="1600" dirty="0"/>
              <a:t>시나리오 산정</a:t>
            </a:r>
            <a:endParaRPr lang="en-US" altLang="ko-KR" sz="16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/>
              <a:t>주요 </a:t>
            </a:r>
            <a:r>
              <a:rPr lang="en-US" altLang="ko-KR" sz="1600" dirty="0"/>
              <a:t>Benefit/ Cost </a:t>
            </a:r>
            <a:r>
              <a:rPr lang="ko-KR" altLang="en-US" sz="1600" dirty="0"/>
              <a:t>변수는 아래와 같음</a:t>
            </a:r>
            <a:r>
              <a:rPr lang="en-US" altLang="ko-KR" sz="1600" dirty="0"/>
              <a:t>. 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600" dirty="0"/>
              <a:t>Benefit 1:</a:t>
            </a:r>
            <a:r>
              <a:rPr lang="ko-KR" altLang="en-US" sz="1600" dirty="0"/>
              <a:t> 무인으로 운영되는 재생에너지 증가를 통한 운영비 감소</a:t>
            </a:r>
            <a:endParaRPr lang="en-US" altLang="ko-KR" sz="1600" dirty="0"/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600" dirty="0"/>
              <a:t>Benefit 2: </a:t>
            </a:r>
            <a:r>
              <a:rPr lang="ko-KR" altLang="en-US" sz="1600" dirty="0"/>
              <a:t>디젤 연료비 감소 </a:t>
            </a:r>
            <a:endParaRPr lang="en-US" altLang="ko-KR" sz="1600" dirty="0"/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600" dirty="0"/>
              <a:t>Cost 1: </a:t>
            </a:r>
            <a:r>
              <a:rPr lang="ko-KR" altLang="en-US" sz="1600" dirty="0"/>
              <a:t>신규 재생에너지 설치로 인한 총투자비 증가</a:t>
            </a:r>
            <a:endParaRPr lang="en-US" altLang="ko-KR" sz="1600" dirty="0"/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600" dirty="0"/>
              <a:t>Cost 2: </a:t>
            </a:r>
            <a:r>
              <a:rPr lang="ko-KR" altLang="en-US" sz="1600" dirty="0"/>
              <a:t>신규 재생에너지 설비의 교체비용으로 인한 교체비용 증가 </a:t>
            </a:r>
            <a:endParaRPr lang="en-US" altLang="ko-KR" sz="16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/>
              <a:t>세부 보고서 </a:t>
            </a:r>
            <a:r>
              <a:rPr lang="en-US" altLang="ko-KR" sz="1600" dirty="0"/>
              <a:t>Excel </a:t>
            </a:r>
            <a:r>
              <a:rPr lang="ko-KR" altLang="en-US" sz="1600" dirty="0"/>
              <a:t>파일은 보고서에 첨부  </a:t>
            </a:r>
            <a:endParaRPr lang="en-US" altLang="ko-KR" sz="1600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altLang="ko-KR" sz="1600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D9B94EB-C2D7-4AF5-A715-5D5DAD43AE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0860285"/>
              </p:ext>
            </p:extLst>
          </p:nvPr>
        </p:nvGraphicFramePr>
        <p:xfrm>
          <a:off x="323528" y="4330266"/>
          <a:ext cx="8496944" cy="168973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30243">
                  <a:extLst>
                    <a:ext uri="{9D8B030D-6E8A-4147-A177-3AD203B41FA5}">
                      <a16:colId xmlns:a16="http://schemas.microsoft.com/office/drawing/2014/main" val="737929301"/>
                    </a:ext>
                  </a:extLst>
                </a:gridCol>
                <a:gridCol w="1879855">
                  <a:extLst>
                    <a:ext uri="{9D8B030D-6E8A-4147-A177-3AD203B41FA5}">
                      <a16:colId xmlns:a16="http://schemas.microsoft.com/office/drawing/2014/main" val="1408556203"/>
                    </a:ext>
                  </a:extLst>
                </a:gridCol>
                <a:gridCol w="1127913">
                  <a:extLst>
                    <a:ext uri="{9D8B030D-6E8A-4147-A177-3AD203B41FA5}">
                      <a16:colId xmlns:a16="http://schemas.microsoft.com/office/drawing/2014/main" val="4212047519"/>
                    </a:ext>
                  </a:extLst>
                </a:gridCol>
                <a:gridCol w="1203107">
                  <a:extLst>
                    <a:ext uri="{9D8B030D-6E8A-4147-A177-3AD203B41FA5}">
                      <a16:colId xmlns:a16="http://schemas.microsoft.com/office/drawing/2014/main" val="683377929"/>
                    </a:ext>
                  </a:extLst>
                </a:gridCol>
                <a:gridCol w="1203107">
                  <a:extLst>
                    <a:ext uri="{9D8B030D-6E8A-4147-A177-3AD203B41FA5}">
                      <a16:colId xmlns:a16="http://schemas.microsoft.com/office/drawing/2014/main" val="1850811460"/>
                    </a:ext>
                  </a:extLst>
                </a:gridCol>
                <a:gridCol w="1052719">
                  <a:extLst>
                    <a:ext uri="{9D8B030D-6E8A-4147-A177-3AD203B41FA5}">
                      <a16:colId xmlns:a16="http://schemas.microsoft.com/office/drawing/2014/main" val="3399384944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ea"/>
                          <a:ea typeface="+mn-ea"/>
                        </a:rPr>
                        <a:t>Scenario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ea"/>
                          <a:ea typeface="+mn-ea"/>
                        </a:rPr>
                        <a:t>Benefit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ea"/>
                          <a:ea typeface="+mn-ea"/>
                        </a:rPr>
                        <a:t>Amount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ea"/>
                          <a:ea typeface="+mn-ea"/>
                        </a:rPr>
                        <a:t>Cost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ea"/>
                          <a:ea typeface="+mn-ea"/>
                        </a:rPr>
                        <a:t>Amount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ea"/>
                          <a:ea typeface="+mn-ea"/>
                        </a:rPr>
                        <a:t>B/C Ratio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43245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ea"/>
                          <a:ea typeface="+mn-ea"/>
                        </a:rPr>
                        <a:t>Scenario 1</a:t>
                      </a:r>
                    </a:p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(Discount Rate 12%)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ea"/>
                          <a:ea typeface="+mn-ea"/>
                        </a:rPr>
                        <a:t>Benefit 1+ Benefit 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>
                          <a:effectLst/>
                          <a:latin typeface="+mn-ea"/>
                          <a:ea typeface="+mn-ea"/>
                        </a:rPr>
                        <a:t>$1,155,488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ea"/>
                          <a:ea typeface="+mn-ea"/>
                        </a:rPr>
                        <a:t>Cost 1+Cost 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>
                          <a:effectLst/>
                          <a:latin typeface="+mn-ea"/>
                          <a:ea typeface="+mn-ea"/>
                        </a:rPr>
                        <a:t>$1,362,563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>
                          <a:effectLst/>
                          <a:latin typeface="+mn-ea"/>
                          <a:ea typeface="+mn-ea"/>
                        </a:rPr>
                        <a:t>0.848024873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649468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ea"/>
                          <a:ea typeface="+mn-ea"/>
                        </a:rPr>
                        <a:t>Scenario 2</a:t>
                      </a:r>
                    </a:p>
                    <a:p>
                      <a:pPr marL="0" marR="0" lvl="0" indent="0" algn="ctr" defTabSz="873301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(Discount Rate 10%)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ea"/>
                          <a:ea typeface="+mn-ea"/>
                        </a:rPr>
                        <a:t>Benefit 1+ Benefit 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>
                          <a:effectLst/>
                          <a:latin typeface="+mn-ea"/>
                          <a:ea typeface="+mn-ea"/>
                        </a:rPr>
                        <a:t>$1,337,272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ea"/>
                          <a:ea typeface="+mn-ea"/>
                        </a:rPr>
                        <a:t>Cost 1+Cost 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>
                          <a:effectLst/>
                          <a:latin typeface="+mn-ea"/>
                          <a:ea typeface="+mn-ea"/>
                        </a:rPr>
                        <a:t>$1,375,127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>
                          <a:effectLst/>
                          <a:latin typeface="+mn-ea"/>
                          <a:ea typeface="+mn-ea"/>
                        </a:rPr>
                        <a:t>0.972471556</a:t>
                      </a:r>
                      <a:endParaRPr lang="en-US" altLang="ko-KR" sz="1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609427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ea"/>
                          <a:ea typeface="+mn-ea"/>
                        </a:rPr>
                        <a:t>Scenario 3</a:t>
                      </a:r>
                    </a:p>
                    <a:p>
                      <a:pPr marL="0" marR="0" lvl="0" indent="0" algn="ctr" defTabSz="873301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(Discount Rate 8%)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+mn-ea"/>
                          <a:ea typeface="+mn-ea"/>
                        </a:rPr>
                        <a:t>Benefit 1+ Benefit 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>
                          <a:effectLst/>
                          <a:latin typeface="+mn-ea"/>
                          <a:ea typeface="+mn-ea"/>
                        </a:rPr>
                        <a:t>$1,572,658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+mn-ea"/>
                          <a:ea typeface="+mn-ea"/>
                        </a:rPr>
                        <a:t>Cost 1+Cost 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>
                          <a:effectLst/>
                          <a:latin typeface="+mn-ea"/>
                          <a:ea typeface="+mn-ea"/>
                        </a:rPr>
                        <a:t>$1,392,067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u="none" strike="noStrike" dirty="0">
                          <a:effectLst/>
                          <a:latin typeface="+mn-ea"/>
                          <a:ea typeface="+mn-ea"/>
                        </a:rPr>
                        <a:t>1.129728507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02181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50459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C7AD0504-7387-4D49-9763-812B91AC9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226904"/>
            <a:ext cx="6192688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 anchor="ctr">
            <a:spAutoFit/>
          </a:bodyPr>
          <a:lstStyle/>
          <a:p>
            <a:r>
              <a:rPr lang="ko-KR" altLang="en-US" b="1" dirty="0">
                <a:latin typeface="+mn-ea"/>
              </a:rPr>
              <a:t>사업의 사회 경제적 효과 분석</a:t>
            </a:r>
            <a:r>
              <a:rPr lang="en-US" altLang="ko-KR" b="1" dirty="0">
                <a:latin typeface="+mn-ea"/>
              </a:rPr>
              <a:t>: </a:t>
            </a:r>
            <a:r>
              <a:rPr lang="ko-KR" altLang="en-US" b="1" dirty="0">
                <a:latin typeface="+mn-ea"/>
              </a:rPr>
              <a:t>환경</a:t>
            </a:r>
            <a:r>
              <a:rPr lang="en-US" altLang="ko-KR" b="1" dirty="0">
                <a:latin typeface="+mn-ea"/>
              </a:rPr>
              <a:t>, </a:t>
            </a:r>
            <a:r>
              <a:rPr lang="ko-KR" altLang="en-US" b="1" dirty="0">
                <a:latin typeface="+mn-ea"/>
              </a:rPr>
              <a:t>경제 및 사회적 효과</a:t>
            </a:r>
            <a:endParaRPr lang="en-US" altLang="ko-KR" b="1" dirty="0">
              <a:latin typeface="+mn-ea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2BB16E42-6B6B-4556-82E6-CE733FA79979}"/>
              </a:ext>
            </a:extLst>
          </p:cNvPr>
          <p:cNvSpPr/>
          <p:nvPr/>
        </p:nvSpPr>
        <p:spPr>
          <a:xfrm>
            <a:off x="5107767" y="1340768"/>
            <a:ext cx="3784521" cy="4054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spcAft>
                <a:spcPts val="300"/>
              </a:spcAft>
              <a:buClr>
                <a:srgbClr val="FF0000"/>
              </a:buClr>
            </a:pPr>
            <a:r>
              <a:rPr lang="ko-KR" altLang="en-US" sz="1400" b="1" dirty="0">
                <a:latin typeface="+mn-ea"/>
              </a:rPr>
              <a:t>환경적 효과</a:t>
            </a:r>
            <a:endParaRPr lang="en-US" altLang="ko-KR" sz="1400" b="1" dirty="0">
              <a:latin typeface="+mn-ea"/>
            </a:endParaRPr>
          </a:p>
          <a:p>
            <a:pPr marL="180975" indent="-180975" latinLnBrk="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기후 변화에 대한 적극적 대응</a:t>
            </a:r>
            <a:br>
              <a:rPr lang="en-US" altLang="ko-KR" sz="1400" dirty="0">
                <a:latin typeface="+mn-ea"/>
              </a:rPr>
            </a:br>
            <a:r>
              <a:rPr lang="en-US" altLang="ko-KR" sz="1400" dirty="0">
                <a:latin typeface="+mn-ea"/>
              </a:rPr>
              <a:t>(</a:t>
            </a:r>
            <a:r>
              <a:rPr lang="ko-KR" altLang="en-US" sz="1400" dirty="0">
                <a:latin typeface="+mn-ea"/>
              </a:rPr>
              <a:t>탄소 배출 저감 효과 포함</a:t>
            </a:r>
            <a:r>
              <a:rPr lang="en-US" altLang="ko-KR" sz="1400" dirty="0">
                <a:latin typeface="+mn-ea"/>
              </a:rPr>
              <a:t>)</a:t>
            </a:r>
          </a:p>
          <a:p>
            <a:pPr marL="180975" indent="-180975" latinLnBrk="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친환경 에너지 도입 및 확대</a:t>
            </a:r>
            <a:endParaRPr lang="en-US" altLang="ko-KR" sz="1400" dirty="0">
              <a:latin typeface="+mn-ea"/>
            </a:endParaRPr>
          </a:p>
          <a:p>
            <a:pPr marL="180975" indent="-180975" latinLnBrk="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생물 다양성 위험 감소</a:t>
            </a:r>
            <a:endParaRPr lang="en-US" altLang="ko-KR" sz="1400" dirty="0">
              <a:latin typeface="+mn-ea"/>
            </a:endParaRPr>
          </a:p>
          <a:p>
            <a:pPr latinLnBrk="0">
              <a:spcAft>
                <a:spcPts val="300"/>
              </a:spcAft>
              <a:buClr>
                <a:srgbClr val="FF0000"/>
              </a:buClr>
            </a:pPr>
            <a:r>
              <a:rPr lang="ko-KR" altLang="en-US" sz="1400" b="1" dirty="0">
                <a:latin typeface="+mn-ea"/>
              </a:rPr>
              <a:t>경제적 효과 </a:t>
            </a:r>
            <a:r>
              <a:rPr lang="en-US" altLang="ko-KR" sz="1400" b="1" dirty="0">
                <a:latin typeface="+mn-ea"/>
              </a:rPr>
              <a:t>(</a:t>
            </a:r>
            <a:r>
              <a:rPr lang="ko-KR" altLang="en-US" sz="1400" b="1" dirty="0">
                <a:latin typeface="+mn-ea"/>
              </a:rPr>
              <a:t>정량적 재무 효과 제외</a:t>
            </a:r>
            <a:r>
              <a:rPr lang="en-US" altLang="ko-KR" sz="1400" b="1" dirty="0">
                <a:latin typeface="+mn-ea"/>
              </a:rPr>
              <a:t>)</a:t>
            </a:r>
          </a:p>
          <a:p>
            <a:pPr marL="180975" indent="-180975" latinLnBrk="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에너지 접근 확대</a:t>
            </a:r>
            <a:endParaRPr lang="en-US" altLang="ko-KR" sz="1400" dirty="0">
              <a:latin typeface="+mn-ea"/>
            </a:endParaRPr>
          </a:p>
          <a:p>
            <a:pPr marL="180975" indent="-180975" latinLnBrk="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빈곤 감소에 기여</a:t>
            </a:r>
            <a:endParaRPr lang="en-US" altLang="ko-KR" sz="1400" dirty="0">
              <a:latin typeface="+mn-ea"/>
            </a:endParaRPr>
          </a:p>
          <a:p>
            <a:pPr marL="180975" indent="-180975" latinLnBrk="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국가 또는 지역 사회 발전 견인</a:t>
            </a:r>
            <a:endParaRPr lang="en-US" altLang="ko-KR" sz="1400" dirty="0">
              <a:latin typeface="+mn-ea"/>
            </a:endParaRPr>
          </a:p>
          <a:p>
            <a:pPr latinLnBrk="0">
              <a:spcAft>
                <a:spcPts val="300"/>
              </a:spcAft>
              <a:buClr>
                <a:srgbClr val="FF0000"/>
              </a:buClr>
            </a:pPr>
            <a:r>
              <a:rPr lang="ko-KR" altLang="en-US" sz="1400" b="1" dirty="0">
                <a:latin typeface="+mn-ea"/>
              </a:rPr>
              <a:t>사회적 효과</a:t>
            </a:r>
            <a:endParaRPr lang="en-US" altLang="ko-KR" sz="1400" b="1" dirty="0">
              <a:latin typeface="+mn-ea"/>
            </a:endParaRPr>
          </a:p>
          <a:p>
            <a:pPr marL="180975" indent="-180975" latinLnBrk="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가구의 경제적 소득 증가에 기여</a:t>
            </a:r>
            <a:endParaRPr lang="en-US" altLang="ko-KR" sz="1400" dirty="0">
              <a:latin typeface="+mn-ea"/>
            </a:endParaRPr>
          </a:p>
          <a:p>
            <a:pPr marL="180975" indent="-180975" latinLnBrk="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건강 증진</a:t>
            </a:r>
            <a:endParaRPr lang="en-US" altLang="ko-KR" sz="1400" dirty="0">
              <a:latin typeface="+mn-ea"/>
            </a:endParaRPr>
          </a:p>
          <a:p>
            <a:pPr marL="180975" indent="-180975" latinLnBrk="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교육 기회 및 품질 향상</a:t>
            </a:r>
            <a:endParaRPr lang="en-US" altLang="ko-KR" sz="1400" dirty="0">
              <a:latin typeface="+mn-ea"/>
            </a:endParaRPr>
          </a:p>
          <a:p>
            <a:pPr marL="180975" indent="-180975" latinLnBrk="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정부 및 지역 사회 참여 확대</a:t>
            </a:r>
            <a:endParaRPr lang="en-US" altLang="ko-KR" sz="1400" dirty="0">
              <a:latin typeface="+mn-ea"/>
            </a:endParaRPr>
          </a:p>
          <a:p>
            <a:pPr marL="180975" indent="-180975" latinLnBrk="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적적 가격으로 에너지 사용</a:t>
            </a:r>
            <a:endParaRPr lang="en-US" altLang="ko-KR" sz="1400" dirty="0">
              <a:latin typeface="+mn-ea"/>
            </a:endParaRPr>
          </a:p>
        </p:txBody>
      </p:sp>
      <p:sp>
        <p:nvSpPr>
          <p:cNvPr id="4" name="이등변 삼각형 3">
            <a:extLst>
              <a:ext uri="{FF2B5EF4-FFF2-40B4-BE49-F238E27FC236}">
                <a16:creationId xmlns:a16="http://schemas.microsoft.com/office/drawing/2014/main" id="{2ED9F57D-3141-4F04-86BF-0BFA18280FC2}"/>
              </a:ext>
            </a:extLst>
          </p:cNvPr>
          <p:cNvSpPr/>
          <p:nvPr/>
        </p:nvSpPr>
        <p:spPr>
          <a:xfrm>
            <a:off x="1187624" y="1916712"/>
            <a:ext cx="2808312" cy="2592000"/>
          </a:xfrm>
          <a:prstGeom prst="triangl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이등변 삼각형 5">
            <a:extLst>
              <a:ext uri="{FF2B5EF4-FFF2-40B4-BE49-F238E27FC236}">
                <a16:creationId xmlns:a16="http://schemas.microsoft.com/office/drawing/2014/main" id="{124D0EBA-A38A-4BE5-84C7-0F5836132B4A}"/>
              </a:ext>
            </a:extLst>
          </p:cNvPr>
          <p:cNvSpPr>
            <a:spLocks noChangeAspect="1"/>
          </p:cNvSpPr>
          <p:nvPr/>
        </p:nvSpPr>
        <p:spPr>
          <a:xfrm>
            <a:off x="1655672" y="2564880"/>
            <a:ext cx="1872216" cy="1728000"/>
          </a:xfrm>
          <a:prstGeom prst="triangl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EBC4F9A-446C-45ED-8FF4-6C8FA8304DDF}"/>
              </a:ext>
            </a:extLst>
          </p:cNvPr>
          <p:cNvSpPr/>
          <p:nvPr/>
        </p:nvSpPr>
        <p:spPr>
          <a:xfrm>
            <a:off x="2081192" y="3200752"/>
            <a:ext cx="1021177" cy="1020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buClr>
                <a:srgbClr val="FF0000"/>
              </a:buClr>
            </a:pPr>
            <a:r>
              <a:rPr lang="en-US" altLang="ko-KR" sz="1400" b="1" dirty="0">
                <a:solidFill>
                  <a:schemeClr val="bg1"/>
                </a:solidFill>
                <a:latin typeface="+mn-ea"/>
              </a:rPr>
              <a:t>Microgrid</a:t>
            </a:r>
          </a:p>
          <a:p>
            <a:pPr algn="ctr">
              <a:lnSpc>
                <a:spcPct val="150000"/>
              </a:lnSpc>
              <a:buClr>
                <a:srgbClr val="FF0000"/>
              </a:buClr>
            </a:pPr>
            <a:r>
              <a:rPr lang="ko-KR" altLang="en-US" sz="1400" b="1" dirty="0">
                <a:solidFill>
                  <a:schemeClr val="bg1"/>
                </a:solidFill>
                <a:latin typeface="+mn-ea"/>
              </a:rPr>
              <a:t>시스템의</a:t>
            </a:r>
            <a:endParaRPr lang="en-US" altLang="ko-KR" sz="1400" b="1" dirty="0">
              <a:solidFill>
                <a:schemeClr val="bg1"/>
              </a:solidFill>
              <a:latin typeface="+mn-ea"/>
            </a:endParaRPr>
          </a:p>
          <a:p>
            <a:pPr algn="ctr">
              <a:lnSpc>
                <a:spcPct val="150000"/>
              </a:lnSpc>
              <a:buClr>
                <a:srgbClr val="FF0000"/>
              </a:buClr>
            </a:pPr>
            <a:r>
              <a:rPr lang="ko-KR" altLang="en-US" sz="1400" b="1" dirty="0">
                <a:solidFill>
                  <a:schemeClr val="bg1"/>
                </a:solidFill>
                <a:latin typeface="+mn-ea"/>
              </a:rPr>
              <a:t>효과</a:t>
            </a:r>
            <a:endParaRPr lang="en-US" altLang="ko-KR" sz="14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A1C43D83-E98D-4EB5-83ED-38EE0DBC5F09}"/>
              </a:ext>
            </a:extLst>
          </p:cNvPr>
          <p:cNvSpPr/>
          <p:nvPr/>
        </p:nvSpPr>
        <p:spPr>
          <a:xfrm>
            <a:off x="1727780" y="1700808"/>
            <a:ext cx="1728000" cy="108000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/>
              <a:t>환경</a:t>
            </a:r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DC7BF07B-8D78-4AC5-AC23-577BD2F388DE}"/>
              </a:ext>
            </a:extLst>
          </p:cNvPr>
          <p:cNvSpPr/>
          <p:nvPr/>
        </p:nvSpPr>
        <p:spPr>
          <a:xfrm>
            <a:off x="251712" y="3932936"/>
            <a:ext cx="1728000" cy="108000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/>
              <a:t>경제</a:t>
            </a: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877525D5-29F6-441C-AB84-255FFBEAAC82}"/>
              </a:ext>
            </a:extLst>
          </p:cNvPr>
          <p:cNvSpPr/>
          <p:nvPr/>
        </p:nvSpPr>
        <p:spPr>
          <a:xfrm>
            <a:off x="3132032" y="3932936"/>
            <a:ext cx="1728000" cy="1080000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/>
              <a:t>사회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22D0743-E4A1-4BE5-B10C-699970B446E2}"/>
              </a:ext>
            </a:extLst>
          </p:cNvPr>
          <p:cNvSpPr/>
          <p:nvPr/>
        </p:nvSpPr>
        <p:spPr>
          <a:xfrm>
            <a:off x="251520" y="836712"/>
            <a:ext cx="8208912" cy="414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/>
              <a:t>환경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경제 및 사회로 구분하여 사회 경제적 효과 분석</a:t>
            </a:r>
            <a:endParaRPr lang="en-US" altLang="ko-KR" sz="1600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E416275-9941-442F-B7A9-F73E1E89F7A5}"/>
              </a:ext>
            </a:extLst>
          </p:cNvPr>
          <p:cNvSpPr/>
          <p:nvPr/>
        </p:nvSpPr>
        <p:spPr>
          <a:xfrm>
            <a:off x="323528" y="5445224"/>
            <a:ext cx="8352928" cy="783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/>
              <a:t>디젤 연료 사용 감소로 인하여 탄소 배출량은 기존 </a:t>
            </a:r>
            <a:r>
              <a:rPr lang="en-US" altLang="ko-KR" sz="1600" b="1" dirty="0"/>
              <a:t>845 </a:t>
            </a:r>
            <a:r>
              <a:rPr lang="ko-KR" altLang="en-US" sz="1600" b="1" dirty="0"/>
              <a:t>톤</a:t>
            </a:r>
            <a:r>
              <a:rPr lang="en-US" altLang="ko-KR" sz="1600" b="1" dirty="0"/>
              <a:t>/</a:t>
            </a:r>
            <a:r>
              <a:rPr lang="ko-KR" altLang="en-US" sz="1600" b="1" dirty="0"/>
              <a:t>연에서 </a:t>
            </a:r>
            <a:r>
              <a:rPr lang="en-US" altLang="ko-KR" sz="1600" b="1" dirty="0"/>
              <a:t>482 </a:t>
            </a:r>
            <a:r>
              <a:rPr lang="ko-KR" altLang="en-US" sz="1600" b="1" dirty="0"/>
              <a:t>톤</a:t>
            </a:r>
            <a:r>
              <a:rPr lang="en-US" altLang="ko-KR" sz="1600" b="1" dirty="0"/>
              <a:t>/</a:t>
            </a:r>
            <a:r>
              <a:rPr lang="ko-KR" altLang="en-US" sz="1600" b="1" dirty="0"/>
              <a:t>연으로 감소하여 </a:t>
            </a:r>
            <a:r>
              <a:rPr lang="en-US" altLang="ko-KR" sz="1600" b="1" dirty="0"/>
              <a:t>363 </a:t>
            </a:r>
            <a:r>
              <a:rPr lang="ko-KR" altLang="en-US" sz="1600" b="1" dirty="0"/>
              <a:t>톤</a:t>
            </a:r>
            <a:r>
              <a:rPr lang="en-US" altLang="ko-KR" sz="1600" b="1" dirty="0"/>
              <a:t>/</a:t>
            </a:r>
            <a:r>
              <a:rPr lang="ko-KR" altLang="en-US" sz="1600" b="1" dirty="0"/>
              <a:t>연의 탄소 저감 효과 창출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16591868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C7AD0504-7387-4D49-9763-812B91AC9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후속사업 추진 계획 </a:t>
            </a:r>
            <a:endParaRPr lang="en-US" altLang="ko-KR" b="1" dirty="0">
              <a:latin typeface="+mn-ea"/>
            </a:endParaRPr>
          </a:p>
        </p:txBody>
      </p:sp>
      <p:grpSp>
        <p:nvGrpSpPr>
          <p:cNvPr id="3" name="그룹 20">
            <a:extLst>
              <a:ext uri="{FF2B5EF4-FFF2-40B4-BE49-F238E27FC236}">
                <a16:creationId xmlns:a16="http://schemas.microsoft.com/office/drawing/2014/main" id="{B1C13CA0-12F5-4569-B781-792BBC670B5A}"/>
              </a:ext>
            </a:extLst>
          </p:cNvPr>
          <p:cNvGrpSpPr/>
          <p:nvPr/>
        </p:nvGrpSpPr>
        <p:grpSpPr>
          <a:xfrm>
            <a:off x="288497" y="3301955"/>
            <a:ext cx="3384376" cy="515145"/>
            <a:chOff x="971550" y="2439987"/>
            <a:chExt cx="1428750" cy="558073"/>
          </a:xfrm>
          <a:solidFill>
            <a:schemeClr val="accent3">
              <a:lumMod val="75000"/>
            </a:schemeClr>
          </a:solidFill>
        </p:grpSpPr>
        <p:sp>
          <p:nvSpPr>
            <p:cNvPr id="4" name="모서리가 둥근 직사각형 21">
              <a:extLst>
                <a:ext uri="{FF2B5EF4-FFF2-40B4-BE49-F238E27FC236}">
                  <a16:creationId xmlns:a16="http://schemas.microsoft.com/office/drawing/2014/main" id="{2015E637-651C-4B91-BDC5-5EE78733A6A6}"/>
                </a:ext>
              </a:extLst>
            </p:cNvPr>
            <p:cNvSpPr/>
            <p:nvPr/>
          </p:nvSpPr>
          <p:spPr bwMode="auto">
            <a:xfrm rot="10800000" flipV="1">
              <a:off x="971550" y="2439987"/>
              <a:ext cx="1428750" cy="415925"/>
            </a:xfrm>
            <a:prstGeom prst="roundRect">
              <a:avLst/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0">
                <a:defRPr/>
              </a:pPr>
              <a:endParaRPr lang="ko-KR" altLang="en-US" sz="1400" b="1" kern="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6" name="평행 사변형 22">
              <a:extLst>
                <a:ext uri="{FF2B5EF4-FFF2-40B4-BE49-F238E27FC236}">
                  <a16:creationId xmlns:a16="http://schemas.microsoft.com/office/drawing/2014/main" id="{097E505E-00B8-4A11-9C07-A6B3C7A18D61}"/>
                </a:ext>
              </a:extLst>
            </p:cNvPr>
            <p:cNvSpPr/>
            <p:nvPr/>
          </p:nvSpPr>
          <p:spPr bwMode="auto">
            <a:xfrm flipV="1">
              <a:off x="971550" y="2447925"/>
              <a:ext cx="1428750" cy="207963"/>
            </a:xfrm>
            <a:prstGeom prst="parallelogram">
              <a:avLst>
                <a:gd name="adj" fmla="val 0"/>
              </a:avLst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4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7" name="Rectangle 2">
              <a:extLst>
                <a:ext uri="{FF2B5EF4-FFF2-40B4-BE49-F238E27FC236}">
                  <a16:creationId xmlns:a16="http://schemas.microsoft.com/office/drawing/2014/main" id="{00A163AD-6666-4835-8A4E-584134B9F6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1179" y="2477918"/>
              <a:ext cx="1339619" cy="520142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>
              <a:spAutoFit/>
              <a:sp3d contourW="19050">
                <a:bevelT w="1270" h="127000"/>
                <a:contourClr>
                  <a:schemeClr val="tx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0000"/>
                </a:lnSpc>
                <a:defRPr/>
              </a:pPr>
              <a:r>
                <a:rPr lang="ko-KR" altLang="en-US" sz="1400" b="1" spc="-46" dirty="0">
                  <a:ln>
                    <a:prstDash val="solid"/>
                  </a:ln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  <a:cs typeface="Segoe UI" pitchFamily="34" charset="0"/>
                </a:rPr>
                <a:t>팔라우 본섬 </a:t>
              </a:r>
              <a:r>
                <a:rPr lang="en-US" altLang="ko-KR" sz="1400" b="1" spc="-46" dirty="0">
                  <a:ln>
                    <a:prstDash val="solid"/>
                  </a:ln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  <a:cs typeface="Segoe UI" pitchFamily="34" charset="0"/>
                </a:rPr>
                <a:t>IPP </a:t>
              </a:r>
              <a:r>
                <a:rPr lang="ko-KR" altLang="en-US" sz="1400" b="1" spc="-46" dirty="0">
                  <a:ln>
                    <a:prstDash val="solid"/>
                  </a:ln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  <a:cs typeface="Segoe UI" pitchFamily="34" charset="0"/>
                </a:rPr>
                <a:t>사업 참여 </a:t>
              </a:r>
            </a:p>
          </p:txBody>
        </p:sp>
      </p:grpSp>
      <p:grpSp>
        <p:nvGrpSpPr>
          <p:cNvPr id="8" name="그룹 20">
            <a:extLst>
              <a:ext uri="{FF2B5EF4-FFF2-40B4-BE49-F238E27FC236}">
                <a16:creationId xmlns:a16="http://schemas.microsoft.com/office/drawing/2014/main" id="{383ED438-1F69-4CFE-A310-A68E53B96A18}"/>
              </a:ext>
            </a:extLst>
          </p:cNvPr>
          <p:cNvGrpSpPr/>
          <p:nvPr/>
        </p:nvGrpSpPr>
        <p:grpSpPr>
          <a:xfrm>
            <a:off x="287074" y="929376"/>
            <a:ext cx="4176464" cy="709044"/>
            <a:chOff x="971550" y="2439987"/>
            <a:chExt cx="1428750" cy="768130"/>
          </a:xfrm>
          <a:solidFill>
            <a:schemeClr val="accent3">
              <a:lumMod val="75000"/>
            </a:schemeClr>
          </a:solidFill>
        </p:grpSpPr>
        <p:sp>
          <p:nvSpPr>
            <p:cNvPr id="9" name="모서리가 둥근 직사각형 21">
              <a:extLst>
                <a:ext uri="{FF2B5EF4-FFF2-40B4-BE49-F238E27FC236}">
                  <a16:creationId xmlns:a16="http://schemas.microsoft.com/office/drawing/2014/main" id="{A4568D4E-C75D-4C6F-80FB-89F59FB0027C}"/>
                </a:ext>
              </a:extLst>
            </p:cNvPr>
            <p:cNvSpPr/>
            <p:nvPr/>
          </p:nvSpPr>
          <p:spPr bwMode="auto">
            <a:xfrm rot="10800000" flipV="1">
              <a:off x="971550" y="2439987"/>
              <a:ext cx="1428750" cy="415925"/>
            </a:xfrm>
            <a:prstGeom prst="roundRect">
              <a:avLst/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0">
                <a:defRPr/>
              </a:pPr>
              <a:endParaRPr lang="ko-KR" altLang="en-US" sz="1400" b="1" kern="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10" name="평행 사변형 22">
              <a:extLst>
                <a:ext uri="{FF2B5EF4-FFF2-40B4-BE49-F238E27FC236}">
                  <a16:creationId xmlns:a16="http://schemas.microsoft.com/office/drawing/2014/main" id="{D76D5CF6-3AF2-41FD-8549-14A163B64DDE}"/>
                </a:ext>
              </a:extLst>
            </p:cNvPr>
            <p:cNvSpPr/>
            <p:nvPr/>
          </p:nvSpPr>
          <p:spPr bwMode="auto">
            <a:xfrm flipV="1">
              <a:off x="971550" y="2447925"/>
              <a:ext cx="1428750" cy="207963"/>
            </a:xfrm>
            <a:prstGeom prst="parallelogram">
              <a:avLst>
                <a:gd name="adj" fmla="val 0"/>
              </a:avLst>
            </a:prstGeom>
            <a:grpFill/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4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11" name="Rectangle 2">
              <a:extLst>
                <a:ext uri="{FF2B5EF4-FFF2-40B4-BE49-F238E27FC236}">
                  <a16:creationId xmlns:a16="http://schemas.microsoft.com/office/drawing/2014/main" id="{FD4B80D0-4378-4067-BE69-24829BC2E0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1179" y="2477918"/>
              <a:ext cx="1339619" cy="730199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>
              <a:spAutoFit/>
              <a:sp3d contourW="19050">
                <a:bevelT w="1270" h="127000"/>
                <a:contourClr>
                  <a:schemeClr val="tx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0000"/>
                </a:lnSpc>
                <a:defRPr/>
              </a:pPr>
              <a:r>
                <a:rPr lang="ko-KR" altLang="en-US" sz="1400" b="1" spc="-46" dirty="0">
                  <a:ln>
                    <a:prstDash val="solid"/>
                  </a:ln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+mn-ea"/>
                  <a:cs typeface="Segoe UI" pitchFamily="34" charset="0"/>
                </a:rPr>
                <a:t>남태평양 중소형 도서미니그리드 확산 사업 발굴 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7C4137CD-3869-41D7-854F-6869CCDEAA0C}"/>
              </a:ext>
            </a:extLst>
          </p:cNvPr>
          <p:cNvSpPr txBox="1"/>
          <p:nvPr/>
        </p:nvSpPr>
        <p:spPr>
          <a:xfrm>
            <a:off x="290631" y="1562176"/>
            <a:ext cx="888890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펠렐리우 마이크로그리드 기술설계 모델 기반</a:t>
            </a:r>
            <a:endParaRPr lang="en-US" altLang="ko-KR" sz="1400" dirty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우리나라 에너지기술평가원의 실증 지원 검토 중</a:t>
            </a:r>
            <a:endParaRPr lang="en-US" sz="1400" dirty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남태평양 중</a:t>
            </a:r>
            <a:r>
              <a:rPr lang="en-US" altLang="ko-KR" sz="1400" dirty="0">
                <a:latin typeface="+mn-ea"/>
              </a:rPr>
              <a:t>,</a:t>
            </a:r>
            <a:r>
              <a:rPr lang="ko-KR" altLang="en-US" sz="1400" dirty="0">
                <a:latin typeface="+mn-ea"/>
              </a:rPr>
              <a:t>소형 부속도서에 </a:t>
            </a:r>
            <a:r>
              <a:rPr lang="en-US" altLang="ko-KR" sz="1400" dirty="0">
                <a:latin typeface="+mn-ea"/>
              </a:rPr>
              <a:t>“Diesel Grid Parity” </a:t>
            </a:r>
            <a:r>
              <a:rPr lang="ko-KR" altLang="en-US" sz="1400" dirty="0">
                <a:latin typeface="+mn-ea"/>
              </a:rPr>
              <a:t>목표의 확산 사업 발굴</a:t>
            </a:r>
            <a:endParaRPr lang="en-US" altLang="ko-KR" sz="1400" dirty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+mn-ea"/>
              </a:rPr>
              <a:t>SPC(Secretary of Pacific Island)/PCREEE(Pacific Center for Renewable Energy &amp; Energy Efficiency) </a:t>
            </a:r>
            <a:r>
              <a:rPr lang="ko-KR" altLang="en-US" sz="1400" dirty="0">
                <a:latin typeface="+mn-ea"/>
              </a:rPr>
              <a:t>협력</a:t>
            </a:r>
            <a:endParaRPr lang="en-US" altLang="ko-KR" sz="1400" dirty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+mn-ea"/>
              </a:rPr>
              <a:t>GCF Funding</a:t>
            </a:r>
            <a:r>
              <a:rPr lang="ko-KR" altLang="en-US" sz="1400" dirty="0">
                <a:latin typeface="+mn-ea"/>
              </a:rPr>
              <a:t>의 민자 사업화 추진</a:t>
            </a:r>
            <a:endParaRPr lang="en-US" altLang="ko-KR" sz="1400" dirty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+mn-ea"/>
              </a:rPr>
              <a:t>2019</a:t>
            </a:r>
            <a:r>
              <a:rPr lang="ko-KR" altLang="en-US" sz="1400" dirty="0">
                <a:latin typeface="+mn-ea"/>
              </a:rPr>
              <a:t>년 </a:t>
            </a:r>
            <a:r>
              <a:rPr lang="en-US" altLang="ko-KR" sz="1400" dirty="0">
                <a:latin typeface="+mn-ea"/>
              </a:rPr>
              <a:t>6</a:t>
            </a:r>
            <a:r>
              <a:rPr lang="ko-KR" altLang="en-US" sz="1400" dirty="0">
                <a:latin typeface="+mn-ea"/>
              </a:rPr>
              <a:t>월 말 피지의 </a:t>
            </a:r>
            <a:r>
              <a:rPr lang="en-US" altLang="ko-KR" sz="1400" dirty="0">
                <a:latin typeface="+mn-ea"/>
              </a:rPr>
              <a:t>SPC/PCREEE </a:t>
            </a:r>
            <a:r>
              <a:rPr lang="ko-KR" altLang="en-US" sz="1400" dirty="0">
                <a:latin typeface="+mn-ea"/>
              </a:rPr>
              <a:t>연차 워크샵에서 펠렐리우 마이크로그리드 사례 발표 예정</a:t>
            </a:r>
            <a:endParaRPr lang="en-US" altLang="ko-KR" sz="1400" dirty="0">
              <a:latin typeface="+mn-ea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B96A1F-466C-425E-AF98-0DE1E1AB934B}"/>
              </a:ext>
            </a:extLst>
          </p:cNvPr>
          <p:cNvSpPr txBox="1"/>
          <p:nvPr/>
        </p:nvSpPr>
        <p:spPr>
          <a:xfrm>
            <a:off x="260361" y="3844786"/>
            <a:ext cx="6511719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팔라우 </a:t>
            </a:r>
            <a:r>
              <a:rPr lang="ko-KR" altLang="en-US" sz="1400" dirty="0" err="1">
                <a:latin typeface="+mn-ea"/>
              </a:rPr>
              <a:t>본섬</a:t>
            </a:r>
            <a:r>
              <a:rPr lang="ko-KR" altLang="en-US" sz="1400" dirty="0">
                <a:latin typeface="+mn-ea"/>
              </a:rPr>
              <a:t> 태양광 및 </a:t>
            </a:r>
            <a:r>
              <a:rPr lang="en-US" altLang="ko-KR" sz="1400" dirty="0">
                <a:latin typeface="+mn-ea"/>
              </a:rPr>
              <a:t>ESS IPP </a:t>
            </a:r>
            <a:r>
              <a:rPr lang="ko-KR" altLang="en-US" sz="1400" dirty="0">
                <a:latin typeface="+mn-ea"/>
              </a:rPr>
              <a:t>사업 </a:t>
            </a:r>
            <a:r>
              <a:rPr lang="en-US" altLang="ko-KR" sz="1400" dirty="0" err="1">
                <a:latin typeface="+mn-ea"/>
              </a:rPr>
              <a:t>RfP</a:t>
            </a:r>
            <a:r>
              <a:rPr lang="en-US" altLang="ko-KR" sz="1400" dirty="0">
                <a:latin typeface="+mn-ea"/>
              </a:rPr>
              <a:t> </a:t>
            </a:r>
            <a:r>
              <a:rPr lang="ko-KR" altLang="en-US" sz="1400" dirty="0">
                <a:latin typeface="+mn-ea"/>
              </a:rPr>
              <a:t>공고 </a:t>
            </a:r>
            <a:r>
              <a:rPr lang="en-US" altLang="ko-KR" sz="1400" dirty="0">
                <a:latin typeface="+mn-ea"/>
              </a:rPr>
              <a:t>(2019</a:t>
            </a:r>
            <a:r>
              <a:rPr lang="ko-KR" altLang="en-US" sz="1400" dirty="0">
                <a:latin typeface="+mn-ea"/>
              </a:rPr>
              <a:t>년 </a:t>
            </a:r>
            <a:r>
              <a:rPr lang="en-US" altLang="ko-KR" sz="1400" dirty="0">
                <a:latin typeface="+mn-ea"/>
              </a:rPr>
              <a:t>2</a:t>
            </a:r>
            <a:r>
              <a:rPr lang="ko-KR" altLang="en-US" sz="1400" dirty="0">
                <a:latin typeface="+mn-ea"/>
              </a:rPr>
              <a:t>월 </a:t>
            </a:r>
            <a:r>
              <a:rPr lang="en-US" altLang="ko-KR" sz="1400" dirty="0">
                <a:latin typeface="+mn-ea"/>
              </a:rPr>
              <a:t>14</a:t>
            </a:r>
            <a:r>
              <a:rPr lang="ko-KR" altLang="en-US" sz="1400" dirty="0">
                <a:latin typeface="+mn-ea"/>
              </a:rPr>
              <a:t>일</a:t>
            </a:r>
            <a:r>
              <a:rPr lang="en-US" altLang="ko-KR" sz="1400" dirty="0">
                <a:latin typeface="+mn-ea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남태평양 도서국가 최초의 </a:t>
            </a:r>
            <a:r>
              <a:rPr lang="en-US" altLang="ko-KR" sz="1400" dirty="0">
                <a:latin typeface="+mn-ea"/>
              </a:rPr>
              <a:t>45% </a:t>
            </a:r>
            <a:r>
              <a:rPr lang="ko-KR" altLang="en-US" sz="1400" dirty="0">
                <a:latin typeface="+mn-ea"/>
              </a:rPr>
              <a:t>신재생에너지 목표의 민자방식 입찰사업</a:t>
            </a:r>
            <a:endParaRPr lang="en-US" altLang="ko-KR" sz="1400" dirty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dirty="0" err="1">
                <a:latin typeface="+mn-ea"/>
              </a:rPr>
              <a:t>원에너지아일랜드</a:t>
            </a:r>
            <a:r>
              <a:rPr lang="ko-KR" altLang="en-US" sz="1400" dirty="0">
                <a:latin typeface="+mn-ea"/>
              </a:rPr>
              <a:t> 사업설명회 참가 </a:t>
            </a:r>
            <a:r>
              <a:rPr lang="en-US" altLang="ko-KR" sz="1400" dirty="0">
                <a:latin typeface="+mn-ea"/>
              </a:rPr>
              <a:t>(2019</a:t>
            </a:r>
            <a:r>
              <a:rPr lang="ko-KR" altLang="en-US" sz="1400" dirty="0">
                <a:latin typeface="+mn-ea"/>
              </a:rPr>
              <a:t>년 </a:t>
            </a:r>
            <a:r>
              <a:rPr lang="en-US" altLang="ko-KR" sz="1400" dirty="0">
                <a:latin typeface="+mn-ea"/>
              </a:rPr>
              <a:t>2</a:t>
            </a:r>
            <a:r>
              <a:rPr lang="ko-KR" altLang="en-US" sz="1400" dirty="0">
                <a:latin typeface="+mn-ea"/>
              </a:rPr>
              <a:t>월 </a:t>
            </a:r>
            <a:r>
              <a:rPr lang="en-US" altLang="ko-KR" sz="1400" dirty="0">
                <a:latin typeface="+mn-ea"/>
              </a:rPr>
              <a:t>18</a:t>
            </a:r>
            <a:r>
              <a:rPr lang="ko-KR" altLang="en-US" sz="1400" dirty="0">
                <a:latin typeface="+mn-ea"/>
              </a:rPr>
              <a:t>일</a:t>
            </a:r>
            <a:r>
              <a:rPr lang="en-US" altLang="ko-KR" sz="1400" dirty="0">
                <a:latin typeface="+mn-ea"/>
              </a:rPr>
              <a:t>) </a:t>
            </a:r>
            <a:r>
              <a:rPr lang="ko-KR" altLang="en-US" sz="1400" dirty="0">
                <a:latin typeface="+mn-ea"/>
              </a:rPr>
              <a:t> </a:t>
            </a:r>
            <a:endParaRPr lang="en-US" altLang="ko-KR" sz="1400" dirty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dirty="0" err="1">
                <a:latin typeface="+mn-ea"/>
              </a:rPr>
              <a:t>본섬</a:t>
            </a:r>
            <a:r>
              <a:rPr lang="ko-KR" altLang="en-US" sz="1400" dirty="0">
                <a:latin typeface="+mn-ea"/>
              </a:rPr>
              <a:t> </a:t>
            </a:r>
            <a:r>
              <a:rPr lang="en-US" altLang="ko-KR" sz="1400" dirty="0">
                <a:latin typeface="+mn-ea"/>
              </a:rPr>
              <a:t>IPP </a:t>
            </a:r>
            <a:r>
              <a:rPr lang="ko-KR" altLang="en-US" sz="1400" dirty="0">
                <a:latin typeface="+mn-ea"/>
              </a:rPr>
              <a:t>사업 참여를 위한 사전타당성 조사 수행 </a:t>
            </a:r>
            <a:r>
              <a:rPr lang="en-US" altLang="ko-KR" sz="1400" dirty="0">
                <a:latin typeface="+mn-ea"/>
              </a:rPr>
              <a:t>(2019</a:t>
            </a:r>
            <a:r>
              <a:rPr lang="ko-KR" altLang="en-US" sz="1400" dirty="0">
                <a:latin typeface="+mn-ea"/>
              </a:rPr>
              <a:t>년 </a:t>
            </a:r>
            <a:r>
              <a:rPr lang="en-US" altLang="ko-KR" sz="1400" dirty="0">
                <a:latin typeface="+mn-ea"/>
              </a:rPr>
              <a:t>2</a:t>
            </a:r>
            <a:r>
              <a:rPr lang="ko-KR" altLang="en-US" sz="1400" dirty="0">
                <a:latin typeface="+mn-ea"/>
              </a:rPr>
              <a:t>월 </a:t>
            </a:r>
            <a:r>
              <a:rPr lang="en-US" altLang="ko-KR" sz="1400" dirty="0">
                <a:latin typeface="+mn-ea"/>
              </a:rPr>
              <a:t>~ 3</a:t>
            </a:r>
            <a:r>
              <a:rPr lang="ko-KR" altLang="en-US" sz="1400" dirty="0">
                <a:latin typeface="+mn-ea"/>
              </a:rPr>
              <a:t>월</a:t>
            </a:r>
            <a:r>
              <a:rPr lang="en-US" altLang="ko-KR" sz="1400" dirty="0">
                <a:latin typeface="+mn-ea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latin typeface="+mn-ea"/>
              </a:rPr>
              <a:t>우리나라기업의 </a:t>
            </a:r>
            <a:r>
              <a:rPr lang="en-US" altLang="ko-KR" sz="1400" dirty="0">
                <a:latin typeface="+mn-ea"/>
              </a:rPr>
              <a:t>IPP </a:t>
            </a:r>
            <a:r>
              <a:rPr lang="ko-KR" altLang="en-US" sz="1400" dirty="0">
                <a:latin typeface="+mn-ea"/>
              </a:rPr>
              <a:t>사업 </a:t>
            </a:r>
            <a:r>
              <a:rPr lang="ko-KR" altLang="en-US" sz="1400" dirty="0" err="1">
                <a:latin typeface="+mn-ea"/>
              </a:rPr>
              <a:t>컨서시엄</a:t>
            </a:r>
            <a:r>
              <a:rPr lang="ko-KR" altLang="en-US" sz="1400" dirty="0">
                <a:latin typeface="+mn-ea"/>
              </a:rPr>
              <a:t> 구성</a:t>
            </a:r>
            <a:endParaRPr lang="en-US" altLang="ko-KR" sz="1400" dirty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400" dirty="0">
                <a:latin typeface="+mn-ea"/>
              </a:rPr>
              <a:t>IPP </a:t>
            </a:r>
            <a:r>
              <a:rPr lang="ko-KR" altLang="en-US" sz="1400" dirty="0">
                <a:latin typeface="+mn-ea"/>
              </a:rPr>
              <a:t>사업 참여를 위한 </a:t>
            </a:r>
            <a:r>
              <a:rPr lang="en-US" altLang="ko-KR" sz="1400" dirty="0">
                <a:latin typeface="+mn-ea"/>
              </a:rPr>
              <a:t>Eligibility Requirements </a:t>
            </a:r>
            <a:r>
              <a:rPr lang="ko-KR" altLang="en-US" sz="1400" dirty="0">
                <a:latin typeface="+mn-ea"/>
              </a:rPr>
              <a:t>서류 제출 </a:t>
            </a:r>
            <a:r>
              <a:rPr lang="en-US" altLang="ko-KR" sz="1400" dirty="0">
                <a:latin typeface="+mn-ea"/>
              </a:rPr>
              <a:t>(2019</a:t>
            </a:r>
            <a:r>
              <a:rPr lang="ko-KR" altLang="en-US" sz="1400" dirty="0">
                <a:latin typeface="+mn-ea"/>
              </a:rPr>
              <a:t>년 </a:t>
            </a:r>
            <a:r>
              <a:rPr lang="en-US" altLang="ko-KR" sz="1400" dirty="0">
                <a:latin typeface="+mn-ea"/>
              </a:rPr>
              <a:t>4</a:t>
            </a:r>
            <a:r>
              <a:rPr lang="ko-KR" altLang="en-US" sz="1400" dirty="0">
                <a:latin typeface="+mn-ea"/>
              </a:rPr>
              <a:t>월 </a:t>
            </a:r>
            <a:r>
              <a:rPr lang="en-US" altLang="ko-KR" sz="1400" dirty="0">
                <a:latin typeface="+mn-ea"/>
              </a:rPr>
              <a:t>10</a:t>
            </a:r>
            <a:r>
              <a:rPr lang="ko-KR" altLang="en-US" sz="1400" dirty="0">
                <a:latin typeface="+mn-ea"/>
              </a:rPr>
              <a:t>일</a:t>
            </a:r>
            <a:r>
              <a:rPr lang="en-US" altLang="ko-KR" sz="1400" dirty="0">
                <a:latin typeface="+mn-ea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400" dirty="0">
                <a:latin typeface="+mn-ea"/>
              </a:rPr>
              <a:t>IPP </a:t>
            </a:r>
            <a:r>
              <a:rPr lang="ko-KR" altLang="en-US" sz="1400" dirty="0">
                <a:latin typeface="+mn-ea"/>
              </a:rPr>
              <a:t>사업 </a:t>
            </a:r>
            <a:r>
              <a:rPr lang="en-US" altLang="ko-KR" sz="1400" dirty="0">
                <a:latin typeface="+mn-ea"/>
              </a:rPr>
              <a:t>Proposal </a:t>
            </a:r>
            <a:r>
              <a:rPr lang="ko-KR" altLang="en-US" sz="1400" dirty="0">
                <a:latin typeface="+mn-ea"/>
              </a:rPr>
              <a:t>준비 진행</a:t>
            </a:r>
            <a:endParaRPr lang="en-US" altLang="ko-KR" sz="1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482359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C7AD0504-7387-4D49-9763-812B91AC9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88405"/>
            <a:ext cx="5904656" cy="63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 anchor="ctr">
            <a:spAutoFit/>
          </a:bodyPr>
          <a:lstStyle/>
          <a:p>
            <a:r>
              <a:rPr lang="ko-KR" altLang="en-US" b="1" dirty="0">
                <a:latin typeface="+mn-ea"/>
              </a:rPr>
              <a:t>남태평양 중</a:t>
            </a:r>
            <a:r>
              <a:rPr lang="en-US" altLang="ko-KR" b="1" dirty="0">
                <a:latin typeface="+mn-ea"/>
              </a:rPr>
              <a:t>,</a:t>
            </a:r>
            <a:r>
              <a:rPr lang="ko-KR" altLang="en-US" b="1" dirty="0">
                <a:latin typeface="+mn-ea"/>
              </a:rPr>
              <a:t>소형도서 </a:t>
            </a:r>
            <a:r>
              <a:rPr lang="ko-KR" altLang="en-US" b="1" dirty="0" err="1">
                <a:latin typeface="+mn-ea"/>
              </a:rPr>
              <a:t>미니그리드</a:t>
            </a:r>
            <a:r>
              <a:rPr lang="ko-KR" altLang="en-US" b="1" dirty="0">
                <a:latin typeface="+mn-ea"/>
              </a:rPr>
              <a:t> 확산사업 발굴 계획</a:t>
            </a:r>
            <a:r>
              <a:rPr lang="en-US" altLang="ko-KR" b="1" dirty="0">
                <a:latin typeface="+mn-ea"/>
              </a:rPr>
              <a:t>: </a:t>
            </a:r>
            <a:r>
              <a:rPr lang="ko-KR" altLang="en-US" b="1" dirty="0">
                <a:latin typeface="+mn-ea"/>
              </a:rPr>
              <a:t>그룹화 및 목표 대상 정의</a:t>
            </a:r>
            <a:endParaRPr lang="en-US" altLang="ko-KR" b="1" dirty="0">
              <a:latin typeface="+mn-ea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C354FDD9-1386-4C48-949F-1084739FC8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224458"/>
              </p:ext>
            </p:extLst>
          </p:nvPr>
        </p:nvGraphicFramePr>
        <p:xfrm>
          <a:off x="467544" y="1452776"/>
          <a:ext cx="8352930" cy="4755900"/>
        </p:xfrm>
        <a:graphic>
          <a:graphicData uri="http://schemas.openxmlformats.org/drawingml/2006/table">
            <a:tbl>
              <a:tblPr firstRow="1" firstCol="1" bandRow="1"/>
              <a:tblGrid>
                <a:gridCol w="1224138">
                  <a:extLst>
                    <a:ext uri="{9D8B030D-6E8A-4147-A177-3AD203B41FA5}">
                      <a16:colId xmlns:a16="http://schemas.microsoft.com/office/drawing/2014/main" val="3352014798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723608512"/>
                    </a:ext>
                  </a:extLst>
                </a:gridCol>
                <a:gridCol w="2592286">
                  <a:extLst>
                    <a:ext uri="{9D8B030D-6E8A-4147-A177-3AD203B41FA5}">
                      <a16:colId xmlns:a16="http://schemas.microsoft.com/office/drawing/2014/main" val="3591436382"/>
                    </a:ext>
                  </a:extLst>
                </a:gridCol>
                <a:gridCol w="2160242">
                  <a:extLst>
                    <a:ext uri="{9D8B030D-6E8A-4147-A177-3AD203B41FA5}">
                      <a16:colId xmlns:a16="http://schemas.microsoft.com/office/drawing/2014/main" val="3165947936"/>
                    </a:ext>
                  </a:extLst>
                </a:gridCol>
              </a:tblGrid>
              <a:tr h="352781"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US" sz="1400" b="1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 </a:t>
                      </a:r>
                      <a:endParaRPr lang="ko-KR" sz="14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US" sz="1400" b="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Main Islands</a:t>
                      </a:r>
                      <a:endParaRPr lang="ko-KR" sz="1400" b="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US" sz="1400" b="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(Group A)</a:t>
                      </a:r>
                      <a:endParaRPr lang="ko-KR" sz="1400" b="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US" sz="1400" b="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Outer Islands</a:t>
                      </a:r>
                      <a:endParaRPr lang="ko-KR" sz="1400" b="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US" sz="1400" b="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(Group B)</a:t>
                      </a:r>
                      <a:endParaRPr lang="ko-KR" sz="1400" b="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US" sz="1400" b="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Remote Islands</a:t>
                      </a:r>
                      <a:endParaRPr lang="ko-KR" sz="1400" b="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300"/>
                        </a:spcAft>
                      </a:pPr>
                      <a:r>
                        <a:rPr lang="en-US" sz="1400" b="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(Group C)</a:t>
                      </a:r>
                      <a:endParaRPr lang="ko-KR" sz="1400" b="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951893"/>
                  </a:ext>
                </a:extLst>
              </a:tr>
              <a:tr h="920593"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ko-KR" altLang="en-US" sz="14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현행 전력 환경</a:t>
                      </a:r>
                      <a:endParaRPr lang="ko-KR" sz="14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180975" indent="-180975" algn="l" latinLnBrk="0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공공 전력회사가 중앙 </a:t>
                      </a:r>
                      <a:r>
                        <a:rPr lang="ko-KR" altLang="en-US" sz="1300" kern="0" dirty="0" err="1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집중화된</a:t>
                      </a: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300" kern="0" dirty="0" err="1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전력망</a:t>
                      </a: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 운영</a:t>
                      </a:r>
                      <a:endParaRPr lang="ko-KR" sz="13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180975" indent="-180975" algn="l" latinLnBrk="0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 </a:t>
                      </a: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대부분의 도서국은 </a:t>
                      </a:r>
                      <a:r>
                        <a:rPr lang="en-US" altLang="ko-KR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10MW </a:t>
                      </a: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이상이 되는 규모의 전력 시스템 </a:t>
                      </a:r>
                      <a:endParaRPr lang="en-US" altLang="ko-KR" sz="1300" kern="0" dirty="0">
                        <a:effectLst/>
                        <a:latin typeface="+mn-ea"/>
                        <a:ea typeface="+mn-ea"/>
                        <a:cs typeface="맑은 고딕" panose="020B0503020000020004" pitchFamily="50" charset="-127"/>
                      </a:endParaRPr>
                    </a:p>
                    <a:p>
                      <a:pPr marL="180975" indent="-180975" algn="l" latinLnBrk="0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디젤을 주요 원천으로 한 전력 생산</a:t>
                      </a:r>
                      <a:endParaRPr lang="ko-KR" sz="13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indent="-180975" algn="l" latinLnBrk="0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공공 또는 민간 전력회사가 운영하는 소규모 </a:t>
                      </a:r>
                      <a:r>
                        <a:rPr lang="ko-KR" altLang="en-US" sz="1300" kern="0" dirty="0" err="1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전력망</a:t>
                      </a:r>
                      <a:endParaRPr lang="ko-KR" sz="13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180975" indent="-180975" algn="l" latinLnBrk="0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300" kern="0" dirty="0" err="1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몇백</a:t>
                      </a: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kW </a:t>
                      </a: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단위에서 </a:t>
                      </a:r>
                      <a:r>
                        <a:rPr lang="en-US" altLang="ko-KR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MW </a:t>
                      </a: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단위까지 다양한 규모의 전력 시스템</a:t>
                      </a:r>
                      <a:endParaRPr lang="ko-KR" sz="13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180975" indent="-180975" algn="l" latinLnBrk="0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대부분 디젤 발전 시스템</a:t>
                      </a:r>
                      <a:endParaRPr lang="ko-KR" sz="13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indent="-180975" algn="l" latinLnBrk="0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안정적인 전력 시스템 부재 또는 디젤 기반 소규모 독립 발전 시스템</a:t>
                      </a:r>
                      <a:endParaRPr lang="en-US" altLang="ko-KR" sz="1300" kern="0" dirty="0">
                        <a:effectLst/>
                        <a:latin typeface="+mn-ea"/>
                        <a:ea typeface="+mn-ea"/>
                        <a:cs typeface="맑은 고딕" panose="020B0503020000020004" pitchFamily="50" charset="-127"/>
                      </a:endParaRPr>
                    </a:p>
                    <a:p>
                      <a:pPr marL="180975" indent="-180975" algn="l" latinLnBrk="0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대부분 평균 </a:t>
                      </a:r>
                      <a:r>
                        <a:rPr lang="en-US" altLang="ko-KR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100 kW </a:t>
                      </a: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규모의 전력량</a:t>
                      </a:r>
                      <a:endParaRPr lang="ko-KR" sz="13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6078675"/>
                  </a:ext>
                </a:extLst>
              </a:tr>
              <a:tr h="780893"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ko-KR" altLang="en-US" sz="14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민영 발전 사업 추진 시 제약 및 조건</a:t>
                      </a:r>
                      <a:endParaRPr lang="ko-KR" sz="14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180975" indent="-180975" algn="l" latinLnBrk="0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현행 전력회사의 독점적 지위</a:t>
                      </a:r>
                      <a:endParaRPr lang="ko-KR" sz="13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indent="-180975" algn="l" latinLnBrk="0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재생에너지 및 </a:t>
                      </a:r>
                      <a:r>
                        <a:rPr lang="en-US" altLang="ko-KR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ESS </a:t>
                      </a: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기반 </a:t>
                      </a:r>
                      <a:r>
                        <a:rPr lang="ko-KR" altLang="en-US" sz="1300" kern="0" dirty="0" err="1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미니그리드에</a:t>
                      </a: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 대한 높은 수요</a:t>
                      </a:r>
                      <a:endParaRPr lang="en-US" altLang="ko-KR" sz="1300" kern="0" dirty="0">
                        <a:effectLst/>
                        <a:latin typeface="+mn-ea"/>
                        <a:ea typeface="+mn-ea"/>
                        <a:cs typeface="맑은 고딕" panose="020B0503020000020004" pitchFamily="50" charset="-127"/>
                      </a:endParaRPr>
                    </a:p>
                    <a:p>
                      <a:pPr marL="180975" indent="-180975" algn="l" latinLnBrk="0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수익성 있는 민영 발전 사업 추진을 위한 규모의 경제 필요</a:t>
                      </a:r>
                      <a:endParaRPr lang="ko-KR" sz="13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indent="-180975" algn="l" latinLnBrk="0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조달 및 건설을 위한 물류 환경 열악</a:t>
                      </a:r>
                      <a:endParaRPr lang="en-US" altLang="ko-KR" sz="1300" kern="0" dirty="0">
                        <a:effectLst/>
                        <a:latin typeface="+mn-ea"/>
                        <a:ea typeface="+mn-ea"/>
                        <a:cs typeface="맑은 고딕" panose="020B0503020000020004" pitchFamily="50" charset="-127"/>
                      </a:endParaRPr>
                    </a:p>
                    <a:p>
                      <a:pPr marL="180975" indent="-180975" algn="l" latinLnBrk="0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건설 및 운영</a:t>
                      </a:r>
                      <a:r>
                        <a:rPr lang="en-US" altLang="ko-KR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300" kern="0" dirty="0">
                          <a:effectLst/>
                          <a:latin typeface="+mn-ea"/>
                          <a:ea typeface="+mn-ea"/>
                          <a:cs typeface="맑은 고딕" panose="020B0503020000020004" pitchFamily="50" charset="-127"/>
                        </a:rPr>
                        <a:t>유지보수를 위한 역량 미흡</a:t>
                      </a:r>
                      <a:endParaRPr lang="en-US" altLang="ko-KR" sz="1300" kern="0" dirty="0">
                        <a:effectLst/>
                        <a:latin typeface="+mn-ea"/>
                        <a:ea typeface="+mn-ea"/>
                        <a:cs typeface="맑은 고딕" panose="020B0503020000020004" pitchFamily="50" charset="-127"/>
                      </a:endParaRPr>
                    </a:p>
                  </a:txBody>
                  <a:tcPr marL="90000" marR="90000" marT="46800" marB="4680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4705403"/>
                  </a:ext>
                </a:extLst>
              </a:tr>
              <a:tr h="898061"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ko-KR" altLang="en-US" sz="1400" kern="100" dirty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주요 문제점 및 해결 방안</a:t>
                      </a:r>
                      <a:endParaRPr lang="ko-KR" sz="14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180975" indent="-180975" algn="l" latinLnBrk="0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300" kern="100" dirty="0" err="1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전력망</a:t>
                      </a:r>
                      <a:r>
                        <a:rPr lang="ko-KR" altLang="en-US" sz="1300" kern="100" dirty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안정화 및 재생에너지 도입 비율 확대</a:t>
                      </a:r>
                      <a:endParaRPr lang="ko-KR" sz="13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indent="-180975" algn="l" latinLnBrk="0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300" kern="100" dirty="0" err="1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미니그리드</a:t>
                      </a:r>
                      <a:r>
                        <a:rPr lang="ko-KR" altLang="en-US" sz="1300" kern="100" dirty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설계를 위한 높은 수준의 엔지니어링 역량 및 효과적인 통합운영관리 플랫폼 필요 </a:t>
                      </a:r>
                      <a:endParaRPr lang="en-US" altLang="ko-KR" sz="13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180975" indent="-180975" algn="l" latinLnBrk="0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300" kern="100" dirty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민간 부문 참여를 촉진하기 위한 혁신적인 비즈니스 모델</a:t>
                      </a:r>
                      <a:r>
                        <a:rPr lang="en-US" altLang="ko-KR" sz="1300" kern="100" dirty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o-KR" altLang="en-US" sz="1300" kern="100" dirty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및 인센티브 필요</a:t>
                      </a:r>
                      <a:endParaRPr lang="ko-KR" sz="1300" kern="100" dirty="0"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0000" marR="90000" marT="46800" marB="4680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latinLnBrk="0">
                        <a:lnSpc>
                          <a:spcPct val="100000"/>
                        </a:lnSpc>
                        <a:spcAft>
                          <a:spcPts val="300"/>
                        </a:spcAft>
                        <a:buFont typeface="Wingdings" panose="05000000000000000000" pitchFamily="2" charset="2"/>
                        <a:buChar char="§"/>
                      </a:pPr>
                      <a:endParaRPr lang="en-US" altLang="ko-KR" sz="1300" kern="0" dirty="0">
                        <a:effectLst/>
                        <a:latin typeface="+mn-ea"/>
                        <a:ea typeface="+mn-ea"/>
                        <a:cs typeface="맑은 고딕" panose="020B0503020000020004" pitchFamily="50" charset="-127"/>
                      </a:endParaRPr>
                    </a:p>
                  </a:txBody>
                  <a:tcPr marL="90000" marR="90000" marT="46800" marB="46800">
                    <a:lnL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1805678"/>
                  </a:ext>
                </a:extLst>
              </a:tr>
            </a:tbl>
          </a:graphicData>
        </a:graphic>
      </p:graphicFrame>
      <p:sp>
        <p:nvSpPr>
          <p:cNvPr id="4" name="직사각형 3">
            <a:extLst>
              <a:ext uri="{FF2B5EF4-FFF2-40B4-BE49-F238E27FC236}">
                <a16:creationId xmlns:a16="http://schemas.microsoft.com/office/drawing/2014/main" id="{99E811CC-AAAC-47C7-A3E9-FE85F6FF9DC3}"/>
              </a:ext>
            </a:extLst>
          </p:cNvPr>
          <p:cNvSpPr/>
          <p:nvPr/>
        </p:nvSpPr>
        <p:spPr>
          <a:xfrm>
            <a:off x="323528" y="735371"/>
            <a:ext cx="8352928" cy="414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/>
              <a:t>남태평양 도서국가를 세가지 그룹으로 분류하여</a:t>
            </a:r>
            <a:r>
              <a:rPr lang="en-US" altLang="ko-KR" sz="1600" b="1" dirty="0"/>
              <a:t>, Group B</a:t>
            </a:r>
            <a:r>
              <a:rPr lang="ko-KR" altLang="en-US" sz="1600" b="1" dirty="0"/>
              <a:t>를 목표 대상으로 선정</a:t>
            </a:r>
            <a:endParaRPr lang="en-US" altLang="ko-KR" sz="1600" b="1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FAB798A1-4ADE-42B1-ACE4-E18456B13FE1}"/>
              </a:ext>
            </a:extLst>
          </p:cNvPr>
          <p:cNvSpPr/>
          <p:nvPr/>
        </p:nvSpPr>
        <p:spPr>
          <a:xfrm>
            <a:off x="4067944" y="1159399"/>
            <a:ext cx="2592288" cy="5221929"/>
          </a:xfrm>
          <a:prstGeom prst="roundRect">
            <a:avLst>
              <a:gd name="adj" fmla="val 3132"/>
            </a:avLst>
          </a:prstGeom>
          <a:noFill/>
          <a:ln w="1905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6B3BE3F-27F1-4E94-8C80-053A52F0CA46}"/>
              </a:ext>
            </a:extLst>
          </p:cNvPr>
          <p:cNvSpPr/>
          <p:nvPr/>
        </p:nvSpPr>
        <p:spPr>
          <a:xfrm>
            <a:off x="4572000" y="1123777"/>
            <a:ext cx="15600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latinLnBrk="0">
              <a:lnSpc>
                <a:spcPct val="100000"/>
              </a:lnSpc>
              <a:spcAft>
                <a:spcPts val="300"/>
              </a:spcAft>
            </a:pPr>
            <a:r>
              <a:rPr lang="ko-KR" altLang="en-US" sz="1600" b="1" kern="0" dirty="0">
                <a:solidFill>
                  <a:srgbClr val="FF0000"/>
                </a:solidFill>
                <a:latin typeface="+mn-ea"/>
                <a:cs typeface="맑은 고딕" panose="020B0503020000020004" pitchFamily="50" charset="-127"/>
              </a:rPr>
              <a:t>목표 대상 그룹</a:t>
            </a:r>
            <a:endParaRPr lang="ko-KR" altLang="ko-KR" sz="1600" kern="100" dirty="0">
              <a:solidFill>
                <a:srgbClr val="FF0000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229592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C7AD0504-7387-4D49-9763-812B91AC9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88405"/>
            <a:ext cx="5904656" cy="63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 anchor="ctr">
            <a:spAutoFit/>
          </a:bodyPr>
          <a:lstStyle/>
          <a:p>
            <a:r>
              <a:rPr lang="ko-KR" altLang="en-US" b="1" dirty="0">
                <a:latin typeface="+mn-ea"/>
              </a:rPr>
              <a:t>남태평양 중</a:t>
            </a:r>
            <a:r>
              <a:rPr lang="en-US" altLang="ko-KR" b="1" dirty="0">
                <a:latin typeface="+mn-ea"/>
              </a:rPr>
              <a:t>,</a:t>
            </a:r>
            <a:r>
              <a:rPr lang="ko-KR" altLang="en-US" b="1" dirty="0">
                <a:latin typeface="+mn-ea"/>
              </a:rPr>
              <a:t>소형도서 </a:t>
            </a:r>
            <a:r>
              <a:rPr lang="ko-KR" altLang="en-US" b="1" dirty="0" err="1">
                <a:latin typeface="+mn-ea"/>
              </a:rPr>
              <a:t>미니그리드</a:t>
            </a:r>
            <a:r>
              <a:rPr lang="ko-KR" altLang="en-US" b="1" dirty="0">
                <a:latin typeface="+mn-ea"/>
              </a:rPr>
              <a:t> 확산사업 발굴 계획</a:t>
            </a:r>
            <a:r>
              <a:rPr lang="en-US" altLang="ko-KR" b="1" dirty="0">
                <a:latin typeface="+mn-ea"/>
              </a:rPr>
              <a:t>: </a:t>
            </a:r>
            <a:r>
              <a:rPr lang="ko-KR" altLang="en-US" b="1" dirty="0">
                <a:latin typeface="+mn-ea"/>
              </a:rPr>
              <a:t>사업화 </a:t>
            </a:r>
            <a:r>
              <a:rPr lang="en-US" altLang="ko-KR" b="1" dirty="0">
                <a:latin typeface="+mn-ea"/>
              </a:rPr>
              <a:t>Concept </a:t>
            </a:r>
            <a:r>
              <a:rPr lang="ko-KR" altLang="en-US" b="1" dirty="0">
                <a:latin typeface="+mn-ea"/>
              </a:rPr>
              <a:t>및 전략 </a:t>
            </a:r>
            <a:endParaRPr lang="en-US" altLang="ko-KR" b="1" dirty="0">
              <a:latin typeface="+mn-ea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99E811CC-AAAC-47C7-A3E9-FE85F6FF9DC3}"/>
              </a:ext>
            </a:extLst>
          </p:cNvPr>
          <p:cNvSpPr/>
          <p:nvPr/>
        </p:nvSpPr>
        <p:spPr>
          <a:xfrm>
            <a:off x="308749" y="1412776"/>
            <a:ext cx="8352928" cy="263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/>
              <a:t>복수의 중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소형 도서를 하나의 사업단위로 </a:t>
            </a:r>
            <a:r>
              <a:rPr lang="en-US" altLang="ko-KR" sz="1600" b="1" dirty="0"/>
              <a:t>Bundling </a:t>
            </a:r>
          </a:p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600" b="1" dirty="0"/>
              <a:t>50% </a:t>
            </a:r>
            <a:r>
              <a:rPr lang="ko-KR" altLang="en-US" sz="1600" b="1" dirty="0"/>
              <a:t>에너지자립화 목표</a:t>
            </a:r>
            <a:endParaRPr lang="en-US" altLang="ko-KR" sz="1600" b="1" dirty="0"/>
          </a:p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/>
              <a:t>시스템 </a:t>
            </a:r>
            <a:r>
              <a:rPr lang="en-US" altLang="ko-KR" sz="1600" b="1" dirty="0"/>
              <a:t>LCOE</a:t>
            </a:r>
            <a:r>
              <a:rPr lang="ko-KR" altLang="en-US" sz="1600" b="1" dirty="0"/>
              <a:t>의 </a:t>
            </a:r>
            <a:r>
              <a:rPr lang="en-US" altLang="ko-KR" sz="1600" b="1" dirty="0"/>
              <a:t>Diesel Parity </a:t>
            </a:r>
            <a:r>
              <a:rPr lang="ko-KR" altLang="en-US" sz="1600" b="1" dirty="0"/>
              <a:t>달성 목표</a:t>
            </a:r>
            <a:endParaRPr lang="en-US" altLang="ko-KR" sz="1600" b="1" dirty="0"/>
          </a:p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/>
              <a:t>통합 </a:t>
            </a:r>
            <a:r>
              <a:rPr lang="en-US" altLang="ko-KR" sz="1600" b="1" dirty="0"/>
              <a:t>O&amp;M </a:t>
            </a:r>
            <a:r>
              <a:rPr lang="ko-KR" altLang="en-US" sz="1600" b="1" dirty="0"/>
              <a:t>플랫폼 구축 및 현지인력이 역량강화를 통한 사업의 지속가능성 확보 </a:t>
            </a:r>
            <a:endParaRPr lang="en-US" altLang="ko-KR" sz="1600" b="1" dirty="0"/>
          </a:p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600" b="1" dirty="0"/>
              <a:t>Blended Financing </a:t>
            </a:r>
            <a:r>
              <a:rPr lang="ko-KR" altLang="en-US" sz="1600" b="1" dirty="0"/>
              <a:t>통한 민자사업화 </a:t>
            </a:r>
            <a:r>
              <a:rPr lang="en-US" altLang="ko-KR" sz="1600" b="1" dirty="0"/>
              <a:t> </a:t>
            </a:r>
          </a:p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600" b="1" dirty="0"/>
              <a:t>SPC (Secretary of Pacific Community) </a:t>
            </a:r>
            <a:r>
              <a:rPr lang="ko-KR" altLang="en-US" sz="1600" b="1" dirty="0"/>
              <a:t>및 </a:t>
            </a:r>
            <a:r>
              <a:rPr lang="en-US" altLang="ko-KR" sz="1600" b="1" dirty="0"/>
              <a:t>PCREEE (Pacific Center for Renewable Energy and Energy Efficiency)</a:t>
            </a:r>
            <a:r>
              <a:rPr lang="ko-KR" altLang="en-US" sz="1600" b="1" dirty="0"/>
              <a:t>와</a:t>
            </a:r>
            <a:r>
              <a:rPr lang="en-US" altLang="ko-KR" sz="1600" b="1" dirty="0"/>
              <a:t> </a:t>
            </a:r>
            <a:r>
              <a:rPr lang="ko-KR" altLang="en-US" sz="1600" b="1" dirty="0"/>
              <a:t>사업개발 및 사업설계 협력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80302536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C7AD0504-7387-4D49-9763-812B91AC9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88405"/>
            <a:ext cx="5904656" cy="63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 anchor="ctr">
            <a:spAutoFit/>
          </a:bodyPr>
          <a:lstStyle/>
          <a:p>
            <a:r>
              <a:rPr lang="ko-KR" altLang="en-US" b="1" dirty="0">
                <a:latin typeface="+mn-ea"/>
              </a:rPr>
              <a:t>남태평양 중</a:t>
            </a:r>
            <a:r>
              <a:rPr lang="en-US" altLang="ko-KR" b="1" dirty="0">
                <a:latin typeface="+mn-ea"/>
              </a:rPr>
              <a:t>,</a:t>
            </a:r>
            <a:r>
              <a:rPr lang="ko-KR" altLang="en-US" b="1" dirty="0">
                <a:latin typeface="+mn-ea"/>
              </a:rPr>
              <a:t>소형도서 </a:t>
            </a:r>
            <a:r>
              <a:rPr lang="ko-KR" altLang="en-US" b="1" dirty="0" err="1">
                <a:latin typeface="+mn-ea"/>
              </a:rPr>
              <a:t>미니그리드</a:t>
            </a:r>
            <a:r>
              <a:rPr lang="ko-KR" altLang="en-US" b="1" dirty="0">
                <a:latin typeface="+mn-ea"/>
              </a:rPr>
              <a:t> 확산사업 발굴 계획</a:t>
            </a:r>
            <a:r>
              <a:rPr lang="en-US" altLang="ko-KR" b="1" dirty="0">
                <a:latin typeface="+mn-ea"/>
              </a:rPr>
              <a:t>: Blended Financing </a:t>
            </a:r>
            <a:r>
              <a:rPr lang="ko-KR" altLang="en-US" b="1" dirty="0">
                <a:latin typeface="+mn-ea"/>
              </a:rPr>
              <a:t>모델 기반 사업 추진</a:t>
            </a:r>
            <a:endParaRPr lang="en-US" altLang="ko-KR" b="1" dirty="0">
              <a:latin typeface="+mn-ea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99E811CC-AAAC-47C7-A3E9-FE85F6FF9DC3}"/>
              </a:ext>
            </a:extLst>
          </p:cNvPr>
          <p:cNvSpPr/>
          <p:nvPr/>
        </p:nvSpPr>
        <p:spPr>
          <a:xfrm>
            <a:off x="251520" y="836712"/>
            <a:ext cx="8352928" cy="783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/>
              <a:t>민간 부문의 투자와 공공 </a:t>
            </a:r>
            <a:r>
              <a:rPr lang="ko-KR" altLang="en-US" sz="1600" b="1" dirty="0" err="1"/>
              <a:t>양허성</a:t>
            </a:r>
            <a:r>
              <a:rPr lang="ko-KR" altLang="en-US" sz="1600" b="1" dirty="0"/>
              <a:t> 자금을 결합한 </a:t>
            </a:r>
            <a:r>
              <a:rPr lang="en-US" altLang="ko-KR" sz="1600" b="1" dirty="0"/>
              <a:t>Blended Financing</a:t>
            </a:r>
            <a:r>
              <a:rPr lang="ko-KR" altLang="en-US" sz="1600" b="1" dirty="0"/>
              <a:t>을 자금 조달 모델로 제시</a:t>
            </a:r>
            <a:endParaRPr lang="en-US" altLang="ko-KR" sz="1600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F0584DC-0AEA-4B15-AAEC-DE994123276D}"/>
              </a:ext>
            </a:extLst>
          </p:cNvPr>
          <p:cNvSpPr/>
          <p:nvPr/>
        </p:nvSpPr>
        <p:spPr>
          <a:xfrm>
            <a:off x="413550" y="2469743"/>
            <a:ext cx="1224000" cy="10800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14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민간 사업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E40A615-BEFC-43CC-A009-6705871337C2}"/>
              </a:ext>
            </a:extLst>
          </p:cNvPr>
          <p:cNvSpPr/>
          <p:nvPr/>
        </p:nvSpPr>
        <p:spPr>
          <a:xfrm>
            <a:off x="1979712" y="2469743"/>
            <a:ext cx="1224000" cy="1080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en-US" altLang="ko-KR" sz="14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CGF’s Private Sector Facility</a:t>
            </a:r>
            <a:endParaRPr lang="ko-KR" altLang="en-US" sz="1400" b="1" dirty="0">
              <a:solidFill>
                <a:schemeClr val="tx1"/>
              </a:solidFill>
              <a:latin typeface="+mn-ea"/>
              <a:cs typeface="Times New Roman" panose="02020603050405020304" pitchFamily="18" charset="0"/>
            </a:endParaRPr>
          </a:p>
        </p:txBody>
      </p: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64B89270-8906-407A-B626-62BC587A7C63}"/>
              </a:ext>
            </a:extLst>
          </p:cNvPr>
          <p:cNvCxnSpPr>
            <a:cxnSpLocks/>
            <a:stCxn id="11" idx="1"/>
            <a:endCxn id="10" idx="3"/>
          </p:cNvCxnSpPr>
          <p:nvPr/>
        </p:nvCxnSpPr>
        <p:spPr>
          <a:xfrm flipH="1">
            <a:off x="1637550" y="3009743"/>
            <a:ext cx="342162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2FD2238-7D41-491D-B3CF-9ADEDD9C3794}"/>
              </a:ext>
            </a:extLst>
          </p:cNvPr>
          <p:cNvSpPr/>
          <p:nvPr/>
        </p:nvSpPr>
        <p:spPr>
          <a:xfrm>
            <a:off x="3779912" y="1808203"/>
            <a:ext cx="2088000" cy="648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1400" b="1" dirty="0" err="1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온렌딩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(On-lending)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사업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2296B7AC-3496-46E8-AFDB-6EB607D1D45B}"/>
              </a:ext>
            </a:extLst>
          </p:cNvPr>
          <p:cNvSpPr/>
          <p:nvPr/>
        </p:nvSpPr>
        <p:spPr>
          <a:xfrm>
            <a:off x="3779912" y="2685743"/>
            <a:ext cx="2088000" cy="648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14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프로젝트 파이낸싱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(PF)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 사업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9AEC9C78-4734-48FA-9167-AA576A62524D}"/>
              </a:ext>
            </a:extLst>
          </p:cNvPr>
          <p:cNvSpPr/>
          <p:nvPr/>
        </p:nvSpPr>
        <p:spPr>
          <a:xfrm>
            <a:off x="3779912" y="3553343"/>
            <a:ext cx="2088000" cy="648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14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사모펀드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(PEF)/</a:t>
            </a:r>
            <a:br>
              <a:rPr lang="en-US" altLang="ko-KR" sz="14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</a:br>
            <a:r>
              <a:rPr lang="ko-KR" altLang="en-US" sz="1400" b="1" dirty="0" err="1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벤처캐피탈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(VC)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rPr>
              <a:t>사업</a:t>
            </a: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45C2673F-D032-4BE1-B368-A4469FBBE70E}"/>
              </a:ext>
            </a:extLst>
          </p:cNvPr>
          <p:cNvCxnSpPr>
            <a:cxnSpLocks/>
            <a:stCxn id="21" idx="1"/>
            <a:endCxn id="11" idx="3"/>
          </p:cNvCxnSpPr>
          <p:nvPr/>
        </p:nvCxnSpPr>
        <p:spPr>
          <a:xfrm flipH="1">
            <a:off x="3203712" y="3009743"/>
            <a:ext cx="576200" cy="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연결선: 꺾임 23">
            <a:extLst>
              <a:ext uri="{FF2B5EF4-FFF2-40B4-BE49-F238E27FC236}">
                <a16:creationId xmlns:a16="http://schemas.microsoft.com/office/drawing/2014/main" id="{AC41BBC1-3FA3-47CE-AC6E-3340329B3414}"/>
              </a:ext>
            </a:extLst>
          </p:cNvPr>
          <p:cNvCxnSpPr>
            <a:cxnSpLocks/>
            <a:stCxn id="11" idx="3"/>
            <a:endCxn id="20" idx="1"/>
          </p:cNvCxnSpPr>
          <p:nvPr/>
        </p:nvCxnSpPr>
        <p:spPr>
          <a:xfrm flipV="1">
            <a:off x="3203712" y="2132203"/>
            <a:ext cx="576200" cy="877540"/>
          </a:xfrm>
          <a:prstGeom prst="bentConnector3">
            <a:avLst>
              <a:gd name="adj1" fmla="val 50000"/>
            </a:avLst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연결선: 꺾임 24">
            <a:extLst>
              <a:ext uri="{FF2B5EF4-FFF2-40B4-BE49-F238E27FC236}">
                <a16:creationId xmlns:a16="http://schemas.microsoft.com/office/drawing/2014/main" id="{186AD2D6-1A28-440B-94AD-4AEA1AC85EF4}"/>
              </a:ext>
            </a:extLst>
          </p:cNvPr>
          <p:cNvCxnSpPr>
            <a:cxnSpLocks/>
            <a:stCxn id="11" idx="3"/>
            <a:endCxn id="22" idx="1"/>
          </p:cNvCxnSpPr>
          <p:nvPr/>
        </p:nvCxnSpPr>
        <p:spPr>
          <a:xfrm>
            <a:off x="3203712" y="3009743"/>
            <a:ext cx="576200" cy="867600"/>
          </a:xfrm>
          <a:prstGeom prst="bentConnector3">
            <a:avLst>
              <a:gd name="adj1" fmla="val 50000"/>
            </a:avLst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이등변 삼각형 25">
            <a:extLst>
              <a:ext uri="{FF2B5EF4-FFF2-40B4-BE49-F238E27FC236}">
                <a16:creationId xmlns:a16="http://schemas.microsoft.com/office/drawing/2014/main" id="{3CBB407A-431A-4D19-831C-1A345CB33FB9}"/>
              </a:ext>
            </a:extLst>
          </p:cNvPr>
          <p:cNvSpPr/>
          <p:nvPr/>
        </p:nvSpPr>
        <p:spPr>
          <a:xfrm rot="5400000">
            <a:off x="5364160" y="2849620"/>
            <a:ext cx="1656000" cy="21600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50000"/>
                  <a:lumOff val="50000"/>
                </a:schemeClr>
              </a:gs>
              <a:gs pos="5000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endParaRPr lang="ko-KR" altLang="en-US" sz="1400">
              <a:latin typeface="+mn-ea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735A0055-2C5C-4FFB-9521-5B0C2F721ADB}"/>
              </a:ext>
            </a:extLst>
          </p:cNvPr>
          <p:cNvSpPr/>
          <p:nvPr/>
        </p:nvSpPr>
        <p:spPr>
          <a:xfrm>
            <a:off x="6563723" y="1920769"/>
            <a:ext cx="2160000" cy="864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1400" b="1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인증기구</a:t>
            </a:r>
            <a:r>
              <a:rPr lang="en-US" altLang="ko-KR" sz="1400" b="1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:</a:t>
            </a:r>
          </a:p>
          <a:p>
            <a:pPr algn="ctr" latinLnBrk="0"/>
            <a:r>
              <a:rPr lang="ko-KR" altLang="en-US" sz="14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자체사업 기획 역량 및 사업발굴 역량 확보</a:t>
            </a: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1B07C9AC-703D-4DD8-B48D-A7DA6F6A55A1}"/>
              </a:ext>
            </a:extLst>
          </p:cNvPr>
          <p:cNvSpPr/>
          <p:nvPr/>
        </p:nvSpPr>
        <p:spPr>
          <a:xfrm>
            <a:off x="6563723" y="3156535"/>
            <a:ext cx="2160000" cy="864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1400" b="1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민간 부문</a:t>
            </a:r>
            <a:r>
              <a:rPr lang="en-US" altLang="ko-KR" sz="1400" b="1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:</a:t>
            </a:r>
          </a:p>
          <a:p>
            <a:pPr algn="ctr" latinLnBrk="0"/>
            <a:r>
              <a:rPr lang="ko-KR" altLang="en-US" sz="1400" dirty="0" err="1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사업권</a:t>
            </a:r>
            <a:r>
              <a:rPr lang="ko-KR" altLang="en-US" sz="14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 및 투자 확보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95DD2F4-9FA2-49CC-B7B2-A5FB0F47FFC3}"/>
              </a:ext>
            </a:extLst>
          </p:cNvPr>
          <p:cNvSpPr txBox="1"/>
          <p:nvPr/>
        </p:nvSpPr>
        <p:spPr>
          <a:xfrm>
            <a:off x="257291" y="4417367"/>
            <a:ext cx="55050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atin typeface="맑은 고딕" panose="020B0503020000020004" pitchFamily="50" charset="-127"/>
              </a:rPr>
              <a:t>* </a:t>
            </a:r>
            <a:r>
              <a:rPr lang="ko-KR" altLang="en-US" sz="1400" dirty="0" err="1">
                <a:latin typeface="맑은 고딕" panose="020B0503020000020004" pitchFamily="50" charset="-127"/>
              </a:rPr>
              <a:t>자료원</a:t>
            </a:r>
            <a:r>
              <a:rPr lang="en-US" altLang="ko-KR" sz="1400" dirty="0">
                <a:latin typeface="맑은 고딕" panose="020B0503020000020004" pitchFamily="50" charset="-127"/>
              </a:rPr>
              <a:t>: GCF </a:t>
            </a:r>
            <a:r>
              <a:rPr lang="ko-KR" altLang="en-US" sz="1400" dirty="0">
                <a:latin typeface="맑은 고딕" panose="020B0503020000020004" pitchFamily="50" charset="-127"/>
              </a:rPr>
              <a:t>사업 추진을 위한 효과적 혼합재원 추진방향</a:t>
            </a:r>
            <a:r>
              <a:rPr lang="en-US" altLang="ko-KR" sz="1400" dirty="0">
                <a:latin typeface="맑은 고딕" panose="020B0503020000020004" pitchFamily="50" charset="-127"/>
              </a:rPr>
              <a:t>, KPMG</a:t>
            </a: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E114AEB0-B01E-45EE-80FF-E44146610CB3}"/>
              </a:ext>
            </a:extLst>
          </p:cNvPr>
          <p:cNvSpPr/>
          <p:nvPr/>
        </p:nvSpPr>
        <p:spPr>
          <a:xfrm>
            <a:off x="323528" y="4776171"/>
            <a:ext cx="8352928" cy="1152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600" b="1" dirty="0"/>
              <a:t>Group B</a:t>
            </a:r>
            <a:r>
              <a:rPr lang="ko-KR" altLang="en-US" sz="1600" b="1" dirty="0"/>
              <a:t>에 해당하는 남태평양 중</a:t>
            </a:r>
            <a:r>
              <a:rPr lang="en-US" altLang="ko-KR" sz="1600" b="1" dirty="0"/>
              <a:t>,</a:t>
            </a:r>
            <a:r>
              <a:rPr lang="ko-KR" altLang="en-US" sz="1600" b="1" dirty="0"/>
              <a:t>소형 도서국의 재생에너지 기반 </a:t>
            </a:r>
            <a:r>
              <a:rPr lang="ko-KR" altLang="en-US" sz="1600" b="1" dirty="0" err="1"/>
              <a:t>미니그리드</a:t>
            </a:r>
            <a:r>
              <a:rPr lang="ko-KR" altLang="en-US" sz="1600" b="1" dirty="0"/>
              <a:t> 수요를 단일 프로젝트로 구성하여 </a:t>
            </a:r>
            <a:r>
              <a:rPr lang="en-US" altLang="ko-KR" sz="1600" b="1" dirty="0"/>
              <a:t>SPC</a:t>
            </a:r>
            <a:r>
              <a:rPr lang="ko-KR" altLang="en-US" sz="1600" b="1" dirty="0"/>
              <a:t>를 통해 </a:t>
            </a:r>
            <a:r>
              <a:rPr lang="en-US" altLang="ko-KR" sz="1600" b="1" dirty="0"/>
              <a:t>GCF</a:t>
            </a:r>
            <a:r>
              <a:rPr lang="ko-KR" altLang="en-US" sz="1600" b="1" dirty="0"/>
              <a:t>에 제안서 제출하여 우대조건의 </a:t>
            </a:r>
            <a:r>
              <a:rPr lang="en-US" altLang="ko-KR" sz="1600" b="1" dirty="0"/>
              <a:t>Project Loan</a:t>
            </a:r>
            <a:r>
              <a:rPr lang="ko-KR" altLang="en-US" sz="1600" b="1" dirty="0"/>
              <a:t>을</a:t>
            </a:r>
            <a:r>
              <a:rPr lang="en-US" altLang="ko-KR" sz="1600" b="1" dirty="0"/>
              <a:t> </a:t>
            </a:r>
            <a:r>
              <a:rPr lang="ko-KR" altLang="en-US" sz="1600" b="1" dirty="0"/>
              <a:t>통한 민자사업화 추진 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143985842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C7AD0504-7387-4D49-9763-812B91AC9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88405"/>
            <a:ext cx="6408712" cy="63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 anchor="ctr">
            <a:spAutoFit/>
          </a:bodyPr>
          <a:lstStyle/>
          <a:p>
            <a:r>
              <a:rPr lang="ko-KR" altLang="en-US" b="1" dirty="0">
                <a:latin typeface="+mn-ea"/>
              </a:rPr>
              <a:t>남태평양 중</a:t>
            </a:r>
            <a:r>
              <a:rPr lang="en-US" altLang="ko-KR" b="1" dirty="0">
                <a:latin typeface="+mn-ea"/>
              </a:rPr>
              <a:t>,</a:t>
            </a:r>
            <a:r>
              <a:rPr lang="ko-KR" altLang="en-US" b="1" dirty="0">
                <a:latin typeface="+mn-ea"/>
              </a:rPr>
              <a:t>소형도서 </a:t>
            </a:r>
            <a:r>
              <a:rPr lang="ko-KR" altLang="en-US" b="1" dirty="0" err="1">
                <a:latin typeface="+mn-ea"/>
              </a:rPr>
              <a:t>미니그리드</a:t>
            </a:r>
            <a:r>
              <a:rPr lang="ko-KR" altLang="en-US" b="1" dirty="0">
                <a:latin typeface="+mn-ea"/>
              </a:rPr>
              <a:t> 확산사업 발굴 계획</a:t>
            </a:r>
            <a:r>
              <a:rPr lang="en-US" altLang="ko-KR" b="1" dirty="0">
                <a:latin typeface="+mn-ea"/>
              </a:rPr>
              <a:t>: </a:t>
            </a:r>
          </a:p>
          <a:p>
            <a:r>
              <a:rPr lang="en-US" altLang="ko-KR" b="1" dirty="0">
                <a:latin typeface="+mn-ea"/>
              </a:rPr>
              <a:t>SPC</a:t>
            </a:r>
            <a:r>
              <a:rPr lang="ko-KR" altLang="en-US" b="1" dirty="0">
                <a:latin typeface="+mn-ea"/>
              </a:rPr>
              <a:t>와 </a:t>
            </a:r>
            <a:r>
              <a:rPr lang="ko-KR" altLang="en-US" b="1" dirty="0" err="1">
                <a:latin typeface="+mn-ea"/>
              </a:rPr>
              <a:t>원에너지아일랜드</a:t>
            </a:r>
            <a:r>
              <a:rPr lang="ko-KR" altLang="en-US" b="1" dirty="0">
                <a:latin typeface="+mn-ea"/>
              </a:rPr>
              <a:t> 간 </a:t>
            </a:r>
            <a:r>
              <a:rPr lang="en-US" altLang="ko-KR" b="1" dirty="0">
                <a:latin typeface="+mn-ea"/>
              </a:rPr>
              <a:t>MOU </a:t>
            </a:r>
            <a:r>
              <a:rPr lang="ko-KR" altLang="en-US" b="1" dirty="0">
                <a:latin typeface="+mn-ea"/>
              </a:rPr>
              <a:t>체결</a:t>
            </a:r>
            <a:endParaRPr lang="en-US" altLang="ko-KR" b="1" dirty="0">
              <a:latin typeface="+mn-ea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99E811CC-AAAC-47C7-A3E9-FE85F6FF9DC3}"/>
              </a:ext>
            </a:extLst>
          </p:cNvPr>
          <p:cNvSpPr/>
          <p:nvPr/>
        </p:nvSpPr>
        <p:spPr>
          <a:xfrm>
            <a:off x="251520" y="836712"/>
            <a:ext cx="8784976" cy="1432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500" dirty="0" err="1"/>
              <a:t>원에너지아일랜드는</a:t>
            </a:r>
            <a:r>
              <a:rPr lang="ko-KR" altLang="en-US" sz="1500" dirty="0"/>
              <a:t> 지난 </a:t>
            </a:r>
            <a:r>
              <a:rPr lang="en-US" altLang="ko-KR" sz="1500" dirty="0"/>
              <a:t>2018</a:t>
            </a:r>
            <a:r>
              <a:rPr lang="ko-KR" altLang="en-US" sz="1500" dirty="0"/>
              <a:t>년</a:t>
            </a:r>
            <a:r>
              <a:rPr lang="en-US" altLang="ko-KR" sz="1500" dirty="0"/>
              <a:t>12</a:t>
            </a:r>
            <a:r>
              <a:rPr lang="ko-KR" altLang="en-US" sz="1500" dirty="0"/>
              <a:t>월</a:t>
            </a:r>
            <a:r>
              <a:rPr lang="en-US" altLang="ko-KR" sz="1500" dirty="0"/>
              <a:t>21</a:t>
            </a:r>
            <a:r>
              <a:rPr lang="ko-KR" altLang="en-US" sz="1500" dirty="0"/>
              <a:t>일 </a:t>
            </a:r>
            <a:r>
              <a:rPr lang="en-US" altLang="ko-KR" sz="1500" dirty="0"/>
              <a:t>SPC</a:t>
            </a:r>
            <a:r>
              <a:rPr lang="ko-KR" altLang="en-US" sz="1500" dirty="0"/>
              <a:t>와 </a:t>
            </a:r>
            <a:r>
              <a:rPr lang="en-US" altLang="ko-KR" sz="1500" dirty="0"/>
              <a:t>MOU</a:t>
            </a:r>
            <a:r>
              <a:rPr lang="ko-KR" altLang="en-US" sz="1500" dirty="0"/>
              <a:t>를 체결하여 </a:t>
            </a:r>
            <a:r>
              <a:rPr lang="en-US" altLang="ko-KR" sz="1500" dirty="0"/>
              <a:t>Pacific Island Countries and Territories</a:t>
            </a:r>
            <a:r>
              <a:rPr lang="ko-KR" altLang="en-US" sz="1500" dirty="0"/>
              <a:t> </a:t>
            </a:r>
            <a:r>
              <a:rPr lang="en-US" altLang="ko-KR" sz="1500" dirty="0"/>
              <a:t>(PICT) </a:t>
            </a:r>
            <a:r>
              <a:rPr lang="ko-KR" altLang="en-US" sz="1500" dirty="0" err="1"/>
              <a:t>미니그리드</a:t>
            </a:r>
            <a:r>
              <a:rPr lang="ko-KR" altLang="en-US" sz="1500" dirty="0"/>
              <a:t> 사업 촉진을 협력 관계 형성</a:t>
            </a:r>
            <a:endParaRPr lang="en-US" altLang="ko-KR" sz="1500" dirty="0"/>
          </a:p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500" dirty="0"/>
              <a:t>SPC</a:t>
            </a:r>
            <a:r>
              <a:rPr lang="ko-KR" altLang="en-US" sz="1500" dirty="0"/>
              <a:t>는 </a:t>
            </a:r>
            <a:r>
              <a:rPr lang="en-US" altLang="ko-KR" sz="1500" dirty="0"/>
              <a:t>2019</a:t>
            </a:r>
            <a:r>
              <a:rPr lang="ko-KR" altLang="en-US" sz="1500" dirty="0"/>
              <a:t>년 </a:t>
            </a:r>
            <a:r>
              <a:rPr lang="en-US" altLang="ko-KR" sz="1500" dirty="0"/>
              <a:t>2</a:t>
            </a:r>
            <a:r>
              <a:rPr lang="ko-KR" altLang="en-US" sz="1500" dirty="0"/>
              <a:t>월 </a:t>
            </a:r>
            <a:r>
              <a:rPr lang="en-US" altLang="ko-KR" sz="1500" dirty="0"/>
              <a:t>GCF</a:t>
            </a:r>
            <a:r>
              <a:rPr lang="ko-KR" altLang="en-US" sz="1500" dirty="0"/>
              <a:t>이사회에서 남태평양의 </a:t>
            </a:r>
            <a:r>
              <a:rPr lang="en-US" altLang="ko-KR" sz="1500" dirty="0"/>
              <a:t>USD 50M </a:t>
            </a:r>
            <a:r>
              <a:rPr lang="ko-KR" altLang="en-US" sz="1500" dirty="0"/>
              <a:t>이하 규모의 인프라 구출 및 역량강화 사업에 특화된 인증기구 </a:t>
            </a:r>
            <a:r>
              <a:rPr lang="en-US" altLang="ko-KR" sz="1500" dirty="0"/>
              <a:t>(Accredited Entity) </a:t>
            </a:r>
            <a:r>
              <a:rPr lang="ko-KR" altLang="en-US" sz="1500" dirty="0"/>
              <a:t>로</a:t>
            </a:r>
            <a:r>
              <a:rPr lang="en-US" altLang="ko-KR" sz="1500" dirty="0"/>
              <a:t> </a:t>
            </a:r>
            <a:r>
              <a:rPr lang="ko-KR" altLang="en-US" sz="1500" dirty="0"/>
              <a:t>공식 지정 됨</a:t>
            </a:r>
            <a:endParaRPr lang="en-US" altLang="ko-KR" sz="1500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2E1478B5-9EA4-433C-83B2-3CE9BFCB93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2528731"/>
            <a:ext cx="2547359" cy="3570432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31090154-2C82-45EB-BF6B-CAD4D520D1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2386797"/>
            <a:ext cx="2797698" cy="3788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2685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 txBox="1">
            <a:spLocks/>
          </p:cNvSpPr>
          <p:nvPr/>
        </p:nvSpPr>
        <p:spPr>
          <a:xfrm>
            <a:off x="0" y="2736736"/>
            <a:ext cx="9144000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b="1" dirty="0">
                <a:solidFill>
                  <a:schemeClr val="tx1"/>
                </a:solidFill>
                <a:latin typeface="+mn-ea"/>
              </a:rPr>
              <a:t>6.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팔라우 본 섬 태양광 및 </a:t>
            </a:r>
            <a:r>
              <a:rPr lang="en-US" altLang="ko-KR" sz="2400" b="1" dirty="0">
                <a:solidFill>
                  <a:schemeClr val="tx1"/>
                </a:solidFill>
                <a:latin typeface="+mn-ea"/>
              </a:rPr>
              <a:t>ESS IPP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사업 사전타당성 조사 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endParaRPr lang="ko-KR" altLang="en-US" sz="2400" b="1" dirty="0">
              <a:solidFill>
                <a:schemeClr val="tx1"/>
              </a:solidFill>
              <a:latin typeface="+mn-ea"/>
            </a:endParaRPr>
          </a:p>
          <a:p>
            <a:pPr marL="457200" indent="-457200">
              <a:buAutoNum type="arabicPeriod"/>
            </a:pPr>
            <a:endParaRPr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2524237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C7AD0504-7387-4D49-9763-812B91AC9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경과 </a:t>
            </a:r>
            <a:endParaRPr lang="en-US" altLang="ko-KR" b="1" dirty="0">
              <a:latin typeface="+mn-ea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A3F26E47-BCB5-4A0D-97D2-D499EE6385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1813414"/>
              </p:ext>
            </p:extLst>
          </p:nvPr>
        </p:nvGraphicFramePr>
        <p:xfrm>
          <a:off x="143508" y="836712"/>
          <a:ext cx="8856984" cy="5351141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841691">
                  <a:extLst>
                    <a:ext uri="{9D8B030D-6E8A-4147-A177-3AD203B41FA5}">
                      <a16:colId xmlns:a16="http://schemas.microsoft.com/office/drawing/2014/main" val="1368577287"/>
                    </a:ext>
                  </a:extLst>
                </a:gridCol>
                <a:gridCol w="4660055">
                  <a:extLst>
                    <a:ext uri="{9D8B030D-6E8A-4147-A177-3AD203B41FA5}">
                      <a16:colId xmlns:a16="http://schemas.microsoft.com/office/drawing/2014/main" val="3923115871"/>
                    </a:ext>
                  </a:extLst>
                </a:gridCol>
                <a:gridCol w="3355238">
                  <a:extLst>
                    <a:ext uri="{9D8B030D-6E8A-4147-A177-3AD203B41FA5}">
                      <a16:colId xmlns:a16="http://schemas.microsoft.com/office/drawing/2014/main" val="2205170809"/>
                    </a:ext>
                  </a:extLst>
                </a:gridCol>
              </a:tblGrid>
              <a:tr h="405376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 구분 </a:t>
                      </a:r>
                      <a:endParaRPr sz="1200" b="0" dirty="0">
                        <a:solidFill>
                          <a:schemeClr val="tx1"/>
                        </a:solidFill>
                        <a:latin typeface="+mn-lt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한국측 진행 사항 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팔라우 측 진행 사항 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7106239"/>
                  </a:ext>
                </a:extLst>
              </a:tr>
              <a:tr h="1780874">
                <a:tc>
                  <a:txBody>
                    <a:bodyPr/>
                    <a:lstStyle/>
                    <a:p>
                      <a:pPr marL="0" marR="0" algn="ctr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2017(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하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)~</a:t>
                      </a:r>
                    </a:p>
                    <a:p>
                      <a:pPr marL="0" marR="0" algn="ctr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2018</a:t>
                      </a:r>
                      <a:endParaRPr sz="1200" dirty="0">
                        <a:solidFill>
                          <a:schemeClr val="tx1"/>
                        </a:solidFill>
                        <a:latin typeface="+mn-lt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한국에너지공단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(KEA)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과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UNIDO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및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PCREEE (Pacific Center for Renewable Energy and Energy Efficiency)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간에 남태평양 도서국가 기후변화 대응 사업협력 추진</a:t>
                      </a:r>
                      <a:endParaRPr lang="en-US" altLang="ko-KR" sz="1200" kern="10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kern="10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UNIDO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남태평양 미니그리드 보급방안 조사용역 진행</a:t>
                      </a:r>
                      <a:endParaRPr lang="en-US" altLang="ko-KR" sz="1200" kern="10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원에너지아일랜드 연구조사 사업자 선정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,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진행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(2018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년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11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월 보고서 완료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, PCREEE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세미나에서발표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   </a:t>
                      </a:r>
                      <a:endParaRPr lang="en-US" altLang="ko-KR" sz="12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팔라우정부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2025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년까지 신재생에너지 자립율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45%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달성 목표 수립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</a:t>
                      </a:r>
                      <a:endParaRPr lang="en-US" altLang="ko-KR" sz="12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+mn-lt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3631717"/>
                  </a:ext>
                </a:extLst>
              </a:tr>
              <a:tr h="29983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2018(</a:t>
                      </a:r>
                      <a:r>
                        <a:rPr lang="ko-KR" altLang="en-US" sz="1200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하</a:t>
                      </a:r>
                      <a:r>
                        <a:rPr lang="en-US" altLang="ko-KR" sz="1200" dirty="0">
                          <a:solidFill>
                            <a:schemeClr val="tx1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)~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(2018. </a:t>
                      </a: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상반기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 </a:t>
                      </a:r>
                      <a:r>
                        <a:rPr lang="ko-KR" altLang="ko-KR" sz="1200" kern="100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펠렐리우섬에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디젤교체 태양광 및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ESS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미니그리드 타당성조사 </a:t>
                      </a: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확정 및 </a:t>
                      </a:r>
                      <a:r>
                        <a:rPr lang="ko-KR" altLang="ko-KR" sz="1200" kern="100" dirty="0" err="1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원에너지아일랜드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타당성조사 사업자 선정 </a:t>
                      </a:r>
                      <a:endParaRPr lang="en-US" altLang="ko-KR" sz="1200" kern="10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(2019.1.29)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펠렐리우 섬 미니그리드 기술설계안 협의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팔라우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</a:t>
                      </a: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(2019.1.31)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팔라우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PPUC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와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원에너지아일랜드 펠렐리우 후속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실증사업 및 팔라우 본섬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IPP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사업 협력을 위한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MOU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체결</a:t>
                      </a:r>
                      <a:endParaRPr lang="en-US" altLang="ko-KR" sz="1200" kern="10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위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MOU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와 별도로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KEA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와 팔라우정부간 기후변화 대응사업 협력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  MOU </a:t>
                      </a: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체결 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(2019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년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월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</a:t>
                      </a:r>
                      <a:endParaRPr lang="en-US" altLang="ko-KR" sz="12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(2019.2.17~2.28) </a:t>
                      </a: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현지 사업설명회 참가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. IPP </a:t>
                      </a: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사업 대상지 현지   조사</a:t>
                      </a:r>
                      <a:endParaRPr lang="en-US" altLang="ko-KR" sz="12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(2018.7)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팔라우정부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대통령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) Carbon Free Island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추진 선언</a:t>
                      </a:r>
                      <a:endParaRPr lang="en-US" altLang="ko-KR" sz="1200" kern="10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ENGIE-EPS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팔라우 정부와 팔라우에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태양광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35MW ESS 45MWh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사업제안 제출</a:t>
                      </a:r>
                      <a:endParaRPr lang="en-US" altLang="ko-KR" sz="1200" kern="10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ENGIE-EPS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와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PPUC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간의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PPA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협</a:t>
                      </a: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의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진행 중단</a:t>
                      </a:r>
                      <a:endParaRPr lang="en-US" altLang="ko-KR" sz="1200" kern="10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PPUC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가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RFP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를 통한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IPP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사업자 공모 입찰 방식으로 사업자 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ko-KR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선정하기로 방침 변경</a:t>
                      </a:r>
                      <a:endParaRPr lang="en-US" altLang="ko-KR" sz="1200" kern="100" dirty="0">
                        <a:solidFill>
                          <a:schemeClr val="tx1"/>
                        </a:solidFill>
                        <a:effectLst/>
                        <a:latin typeface="+mn-lt"/>
                        <a:cs typeface="Arial"/>
                      </a:endParaRP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2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(2019.2.14) PPUC RFP </a:t>
                      </a: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공고</a:t>
                      </a:r>
                      <a:endParaRPr lang="en-US" altLang="ko-KR" sz="12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  <a:p>
                      <a:pPr marL="0" marR="0" algn="just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(2019.2.19) </a:t>
                      </a: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현지 사업설명회 개최</a:t>
                      </a:r>
                      <a:endParaRPr lang="en-US" altLang="ko-KR" sz="12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" altLang="ko-KR" sz="1200" b="0" dirty="0">
                        <a:solidFill>
                          <a:schemeClr val="tx1"/>
                        </a:solidFill>
                        <a:latin typeface="+mn-lt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96284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811037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8000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en-US" altLang="ko-KR" b="1" dirty="0"/>
              <a:t>RFP </a:t>
            </a:r>
            <a:r>
              <a:rPr lang="ko-KR" altLang="en-US" b="1" dirty="0"/>
              <a:t>내용</a:t>
            </a:r>
            <a:r>
              <a:rPr lang="en-US" altLang="ko-KR" b="1" dirty="0"/>
              <a:t>-1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DD364F7-90BB-4B2A-AD71-71BCF3BD9B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8359512"/>
              </p:ext>
            </p:extLst>
          </p:nvPr>
        </p:nvGraphicFramePr>
        <p:xfrm>
          <a:off x="468000" y="980728"/>
          <a:ext cx="8180056" cy="512049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387921">
                  <a:extLst>
                    <a:ext uri="{9D8B030D-6E8A-4147-A177-3AD203B41FA5}">
                      <a16:colId xmlns:a16="http://schemas.microsoft.com/office/drawing/2014/main" val="1368577287"/>
                    </a:ext>
                  </a:extLst>
                </a:gridCol>
                <a:gridCol w="6792135">
                  <a:extLst>
                    <a:ext uri="{9D8B030D-6E8A-4147-A177-3AD203B41FA5}">
                      <a16:colId xmlns:a16="http://schemas.microsoft.com/office/drawing/2014/main" val="3923115871"/>
                    </a:ext>
                  </a:extLst>
                </a:gridCol>
              </a:tblGrid>
              <a:tr h="60957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구분 </a:t>
                      </a:r>
                      <a:endParaRPr sz="1600" b="0" dirty="0">
                        <a:solidFill>
                          <a:sysClr val="windowText" lastClr="000000"/>
                        </a:solidFill>
                        <a:latin typeface="+mn-lt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내용 </a:t>
                      </a:r>
                      <a:endParaRPr lang="en" altLang="ko-KR" sz="1600" b="0" dirty="0">
                        <a:solidFill>
                          <a:sysClr val="windowText" lastClr="000000"/>
                        </a:solidFill>
                        <a:latin typeface="+mn-lt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8923181"/>
                  </a:ext>
                </a:extLst>
              </a:tr>
              <a:tr h="60957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dirty="0">
                          <a:solidFill>
                            <a:sysClr val="windowText" lastClr="000000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PPA  </a:t>
                      </a:r>
                      <a:r>
                        <a:rPr lang="ko-KR" altLang="en-US" sz="1600" dirty="0">
                          <a:solidFill>
                            <a:sysClr val="windowText" lastClr="000000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조건  </a:t>
                      </a:r>
                      <a:endParaRPr sz="1600" dirty="0">
                        <a:solidFill>
                          <a:sysClr val="windowText" lastClr="000000"/>
                        </a:solidFill>
                        <a:latin typeface="+mn-lt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20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년 고정가격 입찰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(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상호 협의 하에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5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년 연장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)</a:t>
                      </a:r>
                      <a:endParaRPr lang="en" altLang="ko-KR" sz="1600" b="0" dirty="0">
                        <a:solidFill>
                          <a:sysClr val="windowText" lastClr="000000"/>
                        </a:solidFill>
                        <a:latin typeface="+mn-lt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7106239"/>
                  </a:ext>
                </a:extLst>
              </a:tr>
              <a:tr h="60957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dirty="0">
                          <a:solidFill>
                            <a:sysClr val="windowText" lastClr="000000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예상부하 </a:t>
                      </a:r>
                      <a:endParaRPr sz="1600" dirty="0">
                        <a:solidFill>
                          <a:sysClr val="windowText" lastClr="000000"/>
                        </a:solidFill>
                        <a:latin typeface="+mn-lt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2018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년 최대부하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12.5MW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연간발전량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89.4GWh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2020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년 최대부하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14.6MW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연간발전량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96.9GWh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2025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년 최대부하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18.2MW 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연간발전량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115.1GWh 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3631717"/>
                  </a:ext>
                </a:extLst>
              </a:tr>
              <a:tr h="60957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dirty="0">
                          <a:solidFill>
                            <a:sysClr val="windowText" lastClr="000000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용량 </a:t>
                      </a:r>
                      <a:endParaRPr sz="1600" dirty="0">
                        <a:solidFill>
                          <a:sysClr val="windowText" lastClr="000000"/>
                        </a:solidFill>
                        <a:latin typeface="+mn-lt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IPP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업자는 총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3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개의 계획을 모두 제출</a:t>
                      </a:r>
                      <a:endParaRPr lang="en-US" altLang="ko-KR" sz="1600" b="0" dirty="0">
                        <a:solidFill>
                          <a:sysClr val="windowText" lastClr="000000"/>
                        </a:solidFill>
                        <a:latin typeface="+mn-lt"/>
                        <a:ea typeface="Lato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 A. 2020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년 연간발전량 대비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RE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 비율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20%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-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기준 연간발전량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: 20GWh(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최소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), 23GWh(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최대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)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B. 2020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년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 RE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비율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20%, 2025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년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RE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 비율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45%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 </a:t>
                      </a:r>
                      <a:endParaRPr lang="en-US" altLang="ko-KR" sz="1600" b="0" dirty="0">
                        <a:solidFill>
                          <a:sysClr val="windowText" lastClr="000000"/>
                        </a:solidFill>
                        <a:latin typeface="+mn-lt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- 2025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년 기준 연간발전량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52GWh(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최소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), 55GWh(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최대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)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C. 2020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년 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RE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비율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45%  </a:t>
                      </a:r>
                    </a:p>
                    <a:p>
                      <a:pPr marL="28575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2020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년 기준발전량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52GWh(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최소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), 55GWh(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최대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)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* 송전손실을 감안하지 않음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.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* 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RE(Renewable Energy)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는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태양광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+ ESS 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를 의미 </a:t>
                      </a:r>
                      <a:endParaRPr lang="en-US" altLang="ko-KR" sz="1600" b="0" dirty="0">
                        <a:solidFill>
                          <a:sysClr val="windowText" lastClr="000000"/>
                        </a:solidFill>
                        <a:latin typeface="+mn-lt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3639915"/>
                  </a:ext>
                </a:extLst>
              </a:tr>
              <a:tr h="60957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dirty="0">
                          <a:solidFill>
                            <a:sysClr val="windowText" lastClr="000000"/>
                          </a:solidFill>
                          <a:latin typeface="+mn-lt"/>
                          <a:ea typeface="Raleway"/>
                          <a:cs typeface="Raleway"/>
                          <a:sym typeface="Raleway"/>
                        </a:rPr>
                        <a:t>부지</a:t>
                      </a:r>
                      <a:endParaRPr sz="1600" dirty="0">
                        <a:solidFill>
                          <a:sysClr val="windowText" lastClr="000000"/>
                        </a:solidFill>
                        <a:latin typeface="+mn-lt"/>
                        <a:ea typeface="Raleway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부지 선정 및 확보는  </a:t>
                      </a: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IPP</a:t>
                      </a:r>
                      <a:r>
                        <a:rPr lang="ko-KR" altLang="en-US" sz="1600" b="0" dirty="0">
                          <a:solidFill>
                            <a:sysClr val="windowText" lastClr="000000"/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의 책임</a:t>
                      </a:r>
                      <a:endParaRPr lang="en" altLang="ko-KR" sz="1600" b="0" dirty="0">
                        <a:solidFill>
                          <a:sysClr val="windowText" lastClr="000000"/>
                        </a:solidFill>
                        <a:latin typeface="+mn-lt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96284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969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8000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en-US" altLang="ko-KR" b="1" dirty="0"/>
              <a:t>RFP </a:t>
            </a:r>
            <a:r>
              <a:rPr lang="ko-KR" altLang="en-US" b="1" dirty="0"/>
              <a:t>내용</a:t>
            </a:r>
            <a:r>
              <a:rPr lang="en-US" altLang="ko-KR" b="1" dirty="0"/>
              <a:t> -2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6B37610-E944-452F-8ED4-E492E26069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5090280"/>
              </p:ext>
            </p:extLst>
          </p:nvPr>
        </p:nvGraphicFramePr>
        <p:xfrm>
          <a:off x="462370" y="895206"/>
          <a:ext cx="8214086" cy="5126083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632017">
                  <a:extLst>
                    <a:ext uri="{9D8B030D-6E8A-4147-A177-3AD203B41FA5}">
                      <a16:colId xmlns:a16="http://schemas.microsoft.com/office/drawing/2014/main" val="1368577287"/>
                    </a:ext>
                  </a:extLst>
                </a:gridCol>
                <a:gridCol w="6582069">
                  <a:extLst>
                    <a:ext uri="{9D8B030D-6E8A-4147-A177-3AD203B41FA5}">
                      <a16:colId xmlns:a16="http://schemas.microsoft.com/office/drawing/2014/main" val="3923115871"/>
                    </a:ext>
                  </a:extLst>
                </a:gridCol>
              </a:tblGrid>
              <a:tr h="569814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구분 </a:t>
                      </a:r>
                      <a:endParaRPr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내용</a:t>
                      </a:r>
                      <a:endParaRPr lang="en" altLang="ko-KR"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7651244"/>
                  </a:ext>
                </a:extLst>
              </a:tr>
              <a:tr h="924231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PPA 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단가</a:t>
                      </a:r>
                      <a:endParaRPr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고정가격으로 제출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(kWh/USD) dollar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*  가격 상승분 반영여부는 </a:t>
                      </a:r>
                      <a:r>
                        <a:rPr lang="en-US" altLang="ko-KR" sz="1600" b="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PPA </a:t>
                      </a:r>
                      <a:r>
                        <a:rPr lang="ko-KR" altLang="en-US" sz="1600" b="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계약 </a:t>
                      </a:r>
                      <a:r>
                        <a:rPr lang="ko-KR" altLang="en-US" sz="1600" b="0" baseline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협상시</a:t>
                      </a:r>
                      <a:r>
                        <a:rPr lang="ko-KR" altLang="en-US" sz="1600" b="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 결정 </a:t>
                      </a:r>
                      <a:endParaRPr lang="en" altLang="ko-KR"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7106239"/>
                  </a:ext>
                </a:extLst>
              </a:tr>
              <a:tr h="1270831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평가 항목 </a:t>
                      </a:r>
                      <a:endParaRPr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1.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자격심사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(Eligibility requirements evaluation)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2.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기술심사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(Technical evaluation)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3. 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재무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/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금융 심사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(General and financial evaluation)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9127037"/>
                  </a:ext>
                </a:extLst>
              </a:tr>
              <a:tr h="122107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 주요자격요건 </a:t>
                      </a:r>
                      <a:endParaRPr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컨소시엄 중  </a:t>
                      </a:r>
                      <a:r>
                        <a:rPr lang="en-US" altLang="ko-KR" sz="1600" b="0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Utility-scale</a:t>
                      </a:r>
                      <a:r>
                        <a:rPr lang="ko-KR" altLang="en-US" sz="1600" b="0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의 </a:t>
                      </a:r>
                      <a:r>
                        <a:rPr lang="en-US" altLang="ko-KR" sz="1600" b="0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PV+ESS  </a:t>
                      </a:r>
                      <a:r>
                        <a:rPr lang="ko-KR" altLang="en-US" sz="1600" b="0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프로젝트를 </a:t>
                      </a:r>
                      <a:r>
                        <a:rPr lang="en-US" altLang="ko-KR" sz="1600" b="0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3</a:t>
                      </a:r>
                      <a:r>
                        <a:rPr lang="ko-KR" altLang="en-US" sz="1600" b="0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개 이상 수행한   기업이 있어야 함</a:t>
                      </a:r>
                      <a:r>
                        <a:rPr lang="en-US" altLang="ko-KR" sz="1600" b="0" strike="noStrike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. 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9628446"/>
                  </a:ext>
                </a:extLst>
              </a:tr>
              <a:tr h="114013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PPA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계약</a:t>
                      </a:r>
                      <a:endParaRPr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우선 협상 대상자 선정후 별도의 타당성 보고서 제출 필요 </a:t>
                      </a:r>
                      <a:endParaRPr lang="en-US" altLang="ko-KR"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계약 </a:t>
                      </a:r>
                      <a:r>
                        <a:rPr lang="ko-KR" altLang="en-US" sz="1600" b="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협상시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  전력구매계약의 상세사항 결정 </a:t>
                      </a:r>
                      <a:endParaRPr lang="en-US" altLang="ko-KR"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7349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014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C7AD0504-7387-4D49-9763-812B91AC9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260648"/>
            <a:ext cx="5904656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팔라우 </a:t>
            </a:r>
            <a:r>
              <a:rPr lang="ko-KR" altLang="en-US" b="1" dirty="0" err="1">
                <a:latin typeface="+mn-ea"/>
              </a:rPr>
              <a:t>본섬</a:t>
            </a:r>
            <a:r>
              <a:rPr lang="ko-KR" altLang="en-US" b="1" dirty="0">
                <a:latin typeface="+mn-ea"/>
              </a:rPr>
              <a:t> 부하   </a:t>
            </a:r>
            <a:endParaRPr lang="en-US" altLang="ko-KR" b="1" dirty="0">
              <a:latin typeface="+mn-ea"/>
            </a:endParaRPr>
          </a:p>
        </p:txBody>
      </p:sp>
      <p:sp>
        <p:nvSpPr>
          <p:cNvPr id="3" name="Google Shape;94;p13">
            <a:extLst>
              <a:ext uri="{FF2B5EF4-FFF2-40B4-BE49-F238E27FC236}">
                <a16:creationId xmlns:a16="http://schemas.microsoft.com/office/drawing/2014/main" id="{F2381C75-7A14-46D2-A66B-9A6C1D6C2CD1}"/>
              </a:ext>
            </a:extLst>
          </p:cNvPr>
          <p:cNvSpPr txBox="1"/>
          <p:nvPr/>
        </p:nvSpPr>
        <p:spPr>
          <a:xfrm>
            <a:off x="323528" y="767964"/>
            <a:ext cx="8496944" cy="20145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</a:pPr>
            <a:r>
              <a:rPr lang="ko-KR" altLang="en-US" dirty="0">
                <a:ea typeface="Lato"/>
                <a:cs typeface="Lato"/>
                <a:sym typeface="Lato"/>
              </a:rPr>
              <a:t>팔라우 부하는 약 </a:t>
            </a:r>
            <a:r>
              <a:rPr lang="en-US" altLang="ko-KR" dirty="0">
                <a:ea typeface="Lato"/>
                <a:cs typeface="Lato"/>
                <a:sym typeface="Lato"/>
              </a:rPr>
              <a:t>7-11</a:t>
            </a:r>
            <a:r>
              <a:rPr lang="ko-KR" altLang="en-US" dirty="0">
                <a:ea typeface="Lato"/>
                <a:cs typeface="Lato"/>
                <a:sym typeface="Lato"/>
              </a:rPr>
              <a:t> </a:t>
            </a:r>
            <a:r>
              <a:rPr lang="en-US" altLang="ko-KR" dirty="0">
                <a:ea typeface="Lato"/>
                <a:cs typeface="Lato"/>
                <a:sym typeface="Lato"/>
              </a:rPr>
              <a:t>MW  </a:t>
            </a:r>
            <a:r>
              <a:rPr lang="ko-KR" altLang="en-US" dirty="0">
                <a:ea typeface="Lato"/>
                <a:cs typeface="Lato"/>
                <a:sym typeface="Lato"/>
              </a:rPr>
              <a:t>사이로 시간대와 관계없이 부하가 일정하고</a:t>
            </a:r>
            <a:r>
              <a:rPr lang="en-US" altLang="ko-KR" dirty="0">
                <a:ea typeface="Lato"/>
                <a:cs typeface="Lato"/>
                <a:sym typeface="Lato"/>
              </a:rPr>
              <a:t>, </a:t>
            </a:r>
          </a:p>
          <a:p>
            <a:pPr lvl="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</a:pPr>
            <a:r>
              <a:rPr lang="ko-KR" altLang="en-US" dirty="0">
                <a:ea typeface="Lato"/>
                <a:cs typeface="Lato"/>
                <a:sym typeface="Lato"/>
              </a:rPr>
              <a:t>계절별로도 큰 차이가 없음</a:t>
            </a:r>
            <a:r>
              <a:rPr lang="en-US" altLang="ko-KR" dirty="0">
                <a:ea typeface="Lato"/>
                <a:cs typeface="Lato"/>
                <a:sym typeface="Lato"/>
              </a:rPr>
              <a:t>. </a:t>
            </a:r>
          </a:p>
          <a:p>
            <a:pPr lvl="0" algn="l" rtl="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altLang="ko-KR" dirty="0">
                <a:ea typeface="Lato"/>
                <a:cs typeface="Lato"/>
                <a:sym typeface="Lato"/>
              </a:rPr>
              <a:t>2016</a:t>
            </a:r>
            <a:r>
              <a:rPr lang="ko-KR" altLang="en-US" dirty="0">
                <a:ea typeface="Lato"/>
                <a:cs typeface="Lato"/>
                <a:sym typeface="Lato"/>
              </a:rPr>
              <a:t>년 기준 총발전량은 </a:t>
            </a:r>
            <a:r>
              <a:rPr lang="en-US" altLang="ko-KR" dirty="0">
                <a:ea typeface="Lato"/>
                <a:cs typeface="Lato"/>
                <a:sym typeface="Lato"/>
              </a:rPr>
              <a:t>83.6GWh </a:t>
            </a:r>
            <a:r>
              <a:rPr lang="ko-KR" altLang="en-US" dirty="0">
                <a:ea typeface="Lato"/>
                <a:cs typeface="Lato"/>
                <a:sym typeface="Lato"/>
              </a:rPr>
              <a:t>로 추정</a:t>
            </a:r>
            <a:r>
              <a:rPr lang="en-US" altLang="ko-KR" dirty="0">
                <a:ea typeface="Lato"/>
                <a:cs typeface="Lato"/>
                <a:sym typeface="Lato"/>
              </a:rPr>
              <a:t>(JICA 2018)   RFP </a:t>
            </a:r>
            <a:r>
              <a:rPr lang="ko-KR" altLang="en-US" dirty="0">
                <a:ea typeface="Lato"/>
                <a:cs typeface="Lato"/>
                <a:sym typeface="Lato"/>
              </a:rPr>
              <a:t>에 의하면 </a:t>
            </a:r>
            <a:r>
              <a:rPr lang="en-US" altLang="ko-KR" dirty="0">
                <a:ea typeface="Lato"/>
                <a:cs typeface="Lato"/>
                <a:sym typeface="Lato"/>
              </a:rPr>
              <a:t>2020</a:t>
            </a:r>
            <a:r>
              <a:rPr lang="ko-KR" altLang="en-US" dirty="0">
                <a:ea typeface="Lato"/>
                <a:cs typeface="Lato"/>
                <a:sym typeface="Lato"/>
              </a:rPr>
              <a:t>년 부하 예측은 </a:t>
            </a:r>
            <a:r>
              <a:rPr lang="en-US" altLang="ko-KR" dirty="0">
                <a:ea typeface="Lato"/>
                <a:cs typeface="Lato"/>
                <a:sym typeface="Lato"/>
              </a:rPr>
              <a:t>96.9GWh</a:t>
            </a:r>
            <a:r>
              <a:rPr lang="ko-KR" altLang="en-US" dirty="0">
                <a:ea typeface="Lato"/>
                <a:cs typeface="Lato"/>
                <a:sym typeface="Lato"/>
              </a:rPr>
              <a:t>로 추정</a:t>
            </a:r>
            <a:r>
              <a:rPr lang="en-US" altLang="ko-KR" dirty="0">
                <a:ea typeface="Lato"/>
                <a:cs typeface="Lato"/>
                <a:sym typeface="Lato"/>
              </a:rPr>
              <a:t>. </a:t>
            </a:r>
            <a:r>
              <a:rPr lang="ko-KR" altLang="en-US" dirty="0">
                <a:ea typeface="Lato"/>
                <a:cs typeface="Lato"/>
                <a:sym typeface="Lato"/>
              </a:rPr>
              <a:t>약 </a:t>
            </a:r>
            <a:r>
              <a:rPr lang="en-US" altLang="ko-KR" dirty="0">
                <a:ea typeface="Lato"/>
                <a:cs typeface="Lato"/>
                <a:sym typeface="Lato"/>
              </a:rPr>
              <a:t>15.8% </a:t>
            </a:r>
            <a:r>
              <a:rPr lang="ko-KR" altLang="en-US" dirty="0">
                <a:ea typeface="Lato"/>
                <a:cs typeface="Lato"/>
                <a:sym typeface="Lato"/>
              </a:rPr>
              <a:t>의 부하 증가가 있을 것이라고 예측 </a:t>
            </a:r>
            <a:endParaRPr dirty="0"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 dirty="0">
              <a:solidFill>
                <a:srgbClr val="677480"/>
              </a:solidFill>
              <a:latin typeface="Lato"/>
              <a:ea typeface="Lato"/>
              <a:cs typeface="Lato"/>
              <a:sym typeface="Lato"/>
            </a:endParaRP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3E75AA44-314F-443D-99E5-63D2809D712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83829383"/>
              </p:ext>
            </p:extLst>
          </p:nvPr>
        </p:nvGraphicFramePr>
        <p:xfrm>
          <a:off x="467544" y="2905254"/>
          <a:ext cx="8064896" cy="3138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6877872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C7AD0504-7387-4D49-9763-812B91AC9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253809"/>
            <a:ext cx="5904656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팔라우 </a:t>
            </a:r>
            <a:r>
              <a:rPr lang="ko-KR" altLang="en-US" b="1" dirty="0" err="1">
                <a:latin typeface="+mn-ea"/>
              </a:rPr>
              <a:t>본섬</a:t>
            </a:r>
            <a:r>
              <a:rPr lang="ko-KR" altLang="en-US" b="1" dirty="0">
                <a:latin typeface="+mn-ea"/>
              </a:rPr>
              <a:t> 발전시스템 현황</a:t>
            </a:r>
            <a:endParaRPr lang="en-US" altLang="ko-KR" b="1" dirty="0">
              <a:latin typeface="+mn-ea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31EBE46-BD55-4D1B-80CD-AD0C4DF8B488}"/>
              </a:ext>
            </a:extLst>
          </p:cNvPr>
          <p:cNvSpPr/>
          <p:nvPr/>
        </p:nvSpPr>
        <p:spPr>
          <a:xfrm>
            <a:off x="323528" y="908720"/>
            <a:ext cx="8568952" cy="2046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600"/>
              </a:spcBef>
              <a:buFontTx/>
              <a:buChar char="-"/>
            </a:pPr>
            <a:r>
              <a:rPr lang="ko-KR" altLang="en-US" sz="1600" dirty="0">
                <a:latin typeface="+mn-ea"/>
                <a:cs typeface="Lato"/>
                <a:sym typeface="Lato"/>
              </a:rPr>
              <a:t>팔라우에는 총  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2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개의 발전소가 있는데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, Malakal 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발전소의  </a:t>
            </a:r>
            <a:r>
              <a:rPr lang="en-US" altLang="ko-KR" sz="1600" dirty="0" err="1">
                <a:latin typeface="+mn-ea"/>
                <a:cs typeface="Lato"/>
                <a:sym typeface="Lato"/>
              </a:rPr>
              <a:t>Nigata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 14(5MW) , </a:t>
            </a:r>
            <a:r>
              <a:rPr lang="en-US" altLang="ko-KR" sz="1600" dirty="0" err="1">
                <a:latin typeface="+mn-ea"/>
                <a:cs typeface="Lato"/>
                <a:sym typeface="Lato"/>
              </a:rPr>
              <a:t>Nigata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 15(5 MW)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가 주요 부하를 담당함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.</a:t>
            </a:r>
          </a:p>
          <a:p>
            <a:pPr marL="285750" lvl="0" indent="-285750">
              <a:spcBef>
                <a:spcPts val="600"/>
              </a:spcBef>
              <a:buFontTx/>
              <a:buChar char="-"/>
            </a:pPr>
            <a:r>
              <a:rPr lang="ko-KR" altLang="en-US" sz="1600" dirty="0">
                <a:latin typeface="+mn-ea"/>
                <a:cs typeface="Lato"/>
                <a:sym typeface="Lato"/>
              </a:rPr>
              <a:t>이외의  </a:t>
            </a:r>
            <a:r>
              <a:rPr lang="en-US" altLang="ko-KR" sz="1600" dirty="0" err="1">
                <a:latin typeface="+mn-ea"/>
                <a:cs typeface="Lato"/>
                <a:sym typeface="Lato"/>
              </a:rPr>
              <a:t>Aimellik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  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발전소의  </a:t>
            </a:r>
            <a:r>
              <a:rPr lang="en-US" altLang="ko-KR" sz="1600" dirty="0" err="1">
                <a:latin typeface="+mn-ea"/>
                <a:cs typeface="Lato"/>
                <a:sym typeface="Lato"/>
              </a:rPr>
              <a:t>Mistubishi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 6(5MW), </a:t>
            </a:r>
            <a:r>
              <a:rPr lang="en-US" altLang="ko-KR" sz="1600" dirty="0" err="1">
                <a:latin typeface="+mn-ea"/>
                <a:cs typeface="Lato"/>
                <a:sym typeface="Lato"/>
              </a:rPr>
              <a:t>Mistubishi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 7(5MW) 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가 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5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일마다  번갈아가면서 수행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( 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예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: 1.9~14 Mistubishi6, 1.14-19 Mistubishi7)</a:t>
            </a:r>
          </a:p>
          <a:p>
            <a:pPr marL="285750" lvl="0" indent="-285750">
              <a:spcBef>
                <a:spcPts val="600"/>
              </a:spcBef>
              <a:buFontTx/>
              <a:buChar char="-"/>
            </a:pPr>
            <a:r>
              <a:rPr lang="ko-KR" altLang="en-US" sz="1600" dirty="0">
                <a:latin typeface="+mn-ea"/>
                <a:cs typeface="Lato"/>
                <a:sym typeface="Lato"/>
              </a:rPr>
              <a:t>주 발전기인 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Nigata14, Nigata15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는 유지 보수를 위해서 새벽 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2-8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시 사이에 번갈아가면서 휴동함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.</a:t>
            </a:r>
          </a:p>
          <a:p>
            <a:pPr marL="285750" lvl="0" indent="-285750">
              <a:spcBef>
                <a:spcPts val="600"/>
              </a:spcBef>
              <a:buFontTx/>
              <a:buChar char="-"/>
            </a:pPr>
            <a:r>
              <a:rPr lang="ko-KR" altLang="en-US" sz="1600" dirty="0">
                <a:latin typeface="+mn-ea"/>
                <a:cs typeface="Lato"/>
                <a:sym typeface="Lato"/>
              </a:rPr>
              <a:t>이외 발전기는 거의 운영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 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하지 않고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, 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작동 여부도 불투명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.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5B164B6B-7786-4D8D-81F1-FDA444A4388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94890428"/>
              </p:ext>
            </p:extLst>
          </p:nvPr>
        </p:nvGraphicFramePr>
        <p:xfrm>
          <a:off x="359025" y="3038195"/>
          <a:ext cx="8568952" cy="32098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6097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8000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en-US" altLang="ko-KR" b="1" dirty="0"/>
              <a:t>PV+ESS </a:t>
            </a:r>
            <a:r>
              <a:rPr lang="ko-KR" altLang="en-US" b="1" dirty="0"/>
              <a:t>용량 설계</a:t>
            </a:r>
            <a:r>
              <a:rPr lang="en-US" altLang="ko-KR" b="1" dirty="0"/>
              <a:t> </a:t>
            </a:r>
          </a:p>
        </p:txBody>
      </p:sp>
      <p:sp>
        <p:nvSpPr>
          <p:cNvPr id="6" name="Google Shape;125;p17">
            <a:extLst>
              <a:ext uri="{FF2B5EF4-FFF2-40B4-BE49-F238E27FC236}">
                <a16:creationId xmlns:a16="http://schemas.microsoft.com/office/drawing/2014/main" id="{D7E13A9C-9FB5-469D-819C-68BC1255C41E}"/>
              </a:ext>
            </a:extLst>
          </p:cNvPr>
          <p:cNvSpPr txBox="1">
            <a:spLocks/>
          </p:cNvSpPr>
          <p:nvPr/>
        </p:nvSpPr>
        <p:spPr>
          <a:xfrm>
            <a:off x="255465" y="1035926"/>
            <a:ext cx="7999288" cy="195671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327487" indent="-327487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0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09557" indent="-272906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67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1626" indent="-218325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276" indent="-218325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9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4926" indent="-218325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9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1576" indent="-218325" algn="l" defTabSz="873301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9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38226" indent="-218325" algn="l" defTabSz="873301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9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74876" indent="-218325" algn="l" defTabSz="873301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9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11527" indent="-218325" algn="l" defTabSz="873301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9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23850" indent="-285750">
              <a:buFont typeface="Wingdings" panose="05000000000000000000" pitchFamily="2" charset="2"/>
              <a:buChar char="§"/>
            </a:pPr>
            <a:r>
              <a:rPr lang="ko-KR" altLang="en-US" sz="1600" dirty="0"/>
              <a:t>용량 산출은 </a:t>
            </a:r>
            <a:r>
              <a:rPr lang="en-US" altLang="ko-KR" sz="1600" dirty="0"/>
              <a:t>RFP</a:t>
            </a:r>
            <a:r>
              <a:rPr lang="ko-KR" altLang="en-US" sz="1600" dirty="0"/>
              <a:t>의 조건을 시간별 부하데이터를 기반으로 산출 </a:t>
            </a:r>
            <a:endParaRPr lang="en-US" altLang="ko-KR" sz="1600" dirty="0"/>
          </a:p>
          <a:p>
            <a:pPr marL="323850" indent="-285750">
              <a:buFont typeface="Wingdings" panose="05000000000000000000" pitchFamily="2" charset="2"/>
              <a:buChar char="§"/>
            </a:pPr>
            <a:r>
              <a:rPr lang="en-US" altLang="ko-KR" sz="1600" dirty="0"/>
              <a:t>Homer</a:t>
            </a:r>
            <a:r>
              <a:rPr lang="ko-KR" altLang="en-US" sz="1600" dirty="0"/>
              <a:t>의 </a:t>
            </a:r>
            <a:r>
              <a:rPr lang="en-US" altLang="ko-KR" sz="1600" dirty="0"/>
              <a:t>Load Following </a:t>
            </a:r>
            <a:r>
              <a:rPr lang="ko-KR" altLang="en-US" sz="1600" dirty="0"/>
              <a:t>전략을 기반으로 분석했음</a:t>
            </a:r>
            <a:r>
              <a:rPr lang="en-US" altLang="ko-KR" sz="1600" dirty="0"/>
              <a:t>. </a:t>
            </a:r>
          </a:p>
          <a:p>
            <a:pPr marL="446088" indent="-177800">
              <a:buFontTx/>
              <a:buChar char="-"/>
            </a:pPr>
            <a:r>
              <a:rPr lang="en-US" altLang="ko-KR" sz="1600" dirty="0"/>
              <a:t>RFP</a:t>
            </a:r>
            <a:r>
              <a:rPr lang="ko-KR" altLang="en-US" sz="1600" dirty="0"/>
              <a:t>상</a:t>
            </a:r>
            <a:r>
              <a:rPr lang="en-US" altLang="ko-KR" sz="1600" dirty="0"/>
              <a:t> 2020</a:t>
            </a:r>
            <a:r>
              <a:rPr lang="ko-KR" altLang="en-US" sz="1600" dirty="0"/>
              <a:t>년 발전량 기준 향후 전력수요증가분을 감안해서 결정 </a:t>
            </a:r>
            <a:endParaRPr lang="en-US" altLang="ko-KR" sz="1600" dirty="0"/>
          </a:p>
          <a:p>
            <a:pPr marL="446088" indent="-177800">
              <a:buFontTx/>
              <a:buChar char="-"/>
            </a:pPr>
            <a:r>
              <a:rPr lang="en-US" altLang="ko-KR" sz="1600" dirty="0"/>
              <a:t>RFP</a:t>
            </a:r>
            <a:r>
              <a:rPr lang="ko-KR" altLang="en-US" sz="1600" dirty="0"/>
              <a:t>상 요구조건에 맞추어서 설계 </a:t>
            </a:r>
            <a:endParaRPr lang="en-US" altLang="ko-KR" sz="1600" dirty="0"/>
          </a:p>
          <a:p>
            <a:pPr marL="446088" indent="-177800">
              <a:buFontTx/>
              <a:buChar char="-"/>
            </a:pPr>
            <a:r>
              <a:rPr lang="ko-KR" altLang="en-US" sz="1600" dirty="0"/>
              <a:t>마이크로 그리드 설계 프로그램인   </a:t>
            </a:r>
            <a:r>
              <a:rPr lang="en-US" altLang="ko-KR" sz="1600" dirty="0"/>
              <a:t>HOMER(Hybrid Optimization of Multiple Energy Resource) </a:t>
            </a:r>
            <a:r>
              <a:rPr lang="ko-KR" altLang="en-US" sz="1600" dirty="0"/>
              <a:t>의  </a:t>
            </a:r>
            <a:r>
              <a:rPr lang="en-US" altLang="ko-KR" sz="1600" dirty="0"/>
              <a:t>Load Following </a:t>
            </a:r>
            <a:r>
              <a:rPr lang="ko-KR" altLang="en-US" sz="1600" dirty="0"/>
              <a:t>전략을  기반으로 산정 </a:t>
            </a:r>
            <a:endParaRPr lang="en-US" altLang="ko-KR" sz="1600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8FC9B9D-5703-4EE9-9E58-EC8840C74B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225188"/>
              </p:ext>
            </p:extLst>
          </p:nvPr>
        </p:nvGraphicFramePr>
        <p:xfrm>
          <a:off x="405880" y="2988058"/>
          <a:ext cx="8276625" cy="2088243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422817">
                  <a:extLst>
                    <a:ext uri="{9D8B030D-6E8A-4147-A177-3AD203B41FA5}">
                      <a16:colId xmlns:a16="http://schemas.microsoft.com/office/drawing/2014/main" val="1368577287"/>
                    </a:ext>
                  </a:extLst>
                </a:gridCol>
                <a:gridCol w="1706991">
                  <a:extLst>
                    <a:ext uri="{9D8B030D-6E8A-4147-A177-3AD203B41FA5}">
                      <a16:colId xmlns:a16="http://schemas.microsoft.com/office/drawing/2014/main" val="3923115871"/>
                    </a:ext>
                  </a:extLst>
                </a:gridCol>
                <a:gridCol w="1921045">
                  <a:extLst>
                    <a:ext uri="{9D8B030D-6E8A-4147-A177-3AD203B41FA5}">
                      <a16:colId xmlns:a16="http://schemas.microsoft.com/office/drawing/2014/main" val="2054085632"/>
                    </a:ext>
                  </a:extLst>
                </a:gridCol>
                <a:gridCol w="2225772">
                  <a:extLst>
                    <a:ext uri="{9D8B030D-6E8A-4147-A177-3AD203B41FA5}">
                      <a16:colId xmlns:a16="http://schemas.microsoft.com/office/drawing/2014/main" val="2389838331"/>
                    </a:ext>
                  </a:extLst>
                </a:gridCol>
              </a:tblGrid>
              <a:tr h="628509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RE Contribution</a:t>
                      </a:r>
                      <a:endParaRPr sz="16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Diesel</a:t>
                      </a:r>
                      <a:endParaRPr lang="ko-KR" altLang="en-US" sz="16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PV</a:t>
                      </a:r>
                      <a:endParaRPr lang="ko-KR" altLang="en-US" sz="16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ESS</a:t>
                      </a:r>
                      <a:endParaRPr lang="ko-KR" altLang="en-US" sz="16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7106239"/>
                  </a:ext>
                </a:extLst>
              </a:tr>
              <a:tr h="628509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RE 20%</a:t>
                      </a:r>
                      <a:endParaRPr sz="16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A MW</a:t>
                      </a:r>
                      <a:endParaRPr sz="1600" b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A MW</a:t>
                      </a:r>
                      <a:endParaRPr sz="1600" b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A MWh</a:t>
                      </a:r>
                      <a:endParaRPr sz="1600" b="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3477681"/>
                  </a:ext>
                </a:extLst>
              </a:tr>
              <a:tr h="8312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RE 45% </a:t>
                      </a:r>
                      <a:endParaRPr sz="1600" dirty="0">
                        <a:solidFill>
                          <a:sysClr val="windowText" lastClr="000000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B MW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B MW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ysClr val="windowText" lastClr="000000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B MWh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7349456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4AA6735C-9BF6-4A13-9146-3E0E93AE6687}"/>
              </a:ext>
            </a:extLst>
          </p:cNvPr>
          <p:cNvSpPr txBox="1"/>
          <p:nvPr/>
        </p:nvSpPr>
        <p:spPr>
          <a:xfrm>
            <a:off x="405879" y="5301208"/>
            <a:ext cx="8276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-윤고딕340" pitchFamily="18" charset="-127"/>
                <a:ea typeface="-윤고딕340" pitchFamily="18" charset="-127"/>
              </a:rPr>
              <a:t>참고</a:t>
            </a:r>
            <a:r>
              <a:rPr lang="en-US" altLang="ko-KR" dirty="0">
                <a:latin typeface="-윤고딕340" pitchFamily="18" charset="-127"/>
                <a:ea typeface="-윤고딕340" pitchFamily="18" charset="-127"/>
              </a:rPr>
              <a:t>: </a:t>
            </a:r>
            <a:r>
              <a:rPr lang="ko-KR" altLang="en-US" dirty="0">
                <a:latin typeface="-윤고딕340" pitchFamily="18" charset="-127"/>
                <a:ea typeface="-윤고딕340" pitchFamily="18" charset="-127"/>
              </a:rPr>
              <a:t>각 전원구성요소별 용량은 실제 사업제안서에 포함될 내용이어서 비공개</a:t>
            </a:r>
            <a:endParaRPr lang="en-US" dirty="0">
              <a:latin typeface="-윤고딕340" pitchFamily="18" charset="-127"/>
              <a:ea typeface="-윤고딕34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9411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C7AD0504-7387-4D49-9763-812B91AC9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544" y="250082"/>
            <a:ext cx="5904656" cy="63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팔라우 </a:t>
            </a:r>
            <a:r>
              <a:rPr lang="ko-KR" altLang="en-US" b="1" dirty="0" err="1">
                <a:latin typeface="+mn-ea"/>
              </a:rPr>
              <a:t>본섬</a:t>
            </a:r>
            <a:r>
              <a:rPr lang="ko-KR" altLang="en-US" b="1" dirty="0">
                <a:latin typeface="+mn-ea"/>
              </a:rPr>
              <a:t> 사업 대상 부지 조사현황</a:t>
            </a:r>
            <a:endParaRPr lang="en-US" altLang="ko-KR" b="1" dirty="0">
              <a:latin typeface="+mn-ea"/>
            </a:endParaRPr>
          </a:p>
          <a:p>
            <a:endParaRPr lang="en-US" altLang="ko-KR" b="1" dirty="0">
              <a:solidFill>
                <a:srgbClr val="0070C0"/>
              </a:solidFill>
              <a:latin typeface="+mn-ea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C64B97-E692-4A39-9D69-A4D0442511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491" y="2636912"/>
            <a:ext cx="3741892" cy="28064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A1EC1C6-0B68-4B8A-A33C-26B19C5E4ED6}"/>
              </a:ext>
            </a:extLst>
          </p:cNvPr>
          <p:cNvSpPr txBox="1"/>
          <p:nvPr/>
        </p:nvSpPr>
        <p:spPr>
          <a:xfrm>
            <a:off x="2470686" y="5601237"/>
            <a:ext cx="33975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/>
              <a:t>대상 부지 예시 사진</a:t>
            </a:r>
            <a:r>
              <a:rPr lang="en-US" altLang="ko-KR" sz="1600" dirty="0"/>
              <a:t>(Ngardmau7)</a:t>
            </a:r>
            <a:endParaRPr lang="ko-KR" altLang="en-US" sz="1600" dirty="0"/>
          </a:p>
        </p:txBody>
      </p:sp>
      <p:sp>
        <p:nvSpPr>
          <p:cNvPr id="7" name="Google Shape;94;p13">
            <a:extLst>
              <a:ext uri="{FF2B5EF4-FFF2-40B4-BE49-F238E27FC236}">
                <a16:creationId xmlns:a16="http://schemas.microsoft.com/office/drawing/2014/main" id="{84963265-544F-409D-AADE-ED8D237DFE8E}"/>
              </a:ext>
            </a:extLst>
          </p:cNvPr>
          <p:cNvSpPr txBox="1"/>
          <p:nvPr/>
        </p:nvSpPr>
        <p:spPr>
          <a:xfrm>
            <a:off x="251520" y="925914"/>
            <a:ext cx="8784976" cy="7642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1600" dirty="0">
                <a:latin typeface="+mn-ea"/>
                <a:cs typeface="Lato"/>
                <a:sym typeface="Lato"/>
              </a:rPr>
              <a:t>대부분  경사 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10~15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도 의 부지임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. 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육안으로 보아 산림훼손 및 과도한 토목공사 불필요 판단</a:t>
            </a:r>
            <a:endParaRPr lang="en-US" altLang="ko-KR" sz="1600" dirty="0">
              <a:latin typeface="+mn-ea"/>
              <a:cs typeface="Lato"/>
              <a:sym typeface="Lato"/>
            </a:endParaRPr>
          </a:p>
          <a:p>
            <a:pPr marL="285750" lvl="0" indent="-285750" algn="l" rtl="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1600" dirty="0">
                <a:latin typeface="+mn-ea"/>
                <a:cs typeface="Lato"/>
                <a:sym typeface="Lato"/>
              </a:rPr>
              <a:t>부지와 계통연계점간의 거리는 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100m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  이하임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.  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접근도로 조건 양호한 지역 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(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다음 슬라이드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: 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조사대상부지 리스트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)</a:t>
            </a:r>
          </a:p>
          <a:p>
            <a:pPr marL="285750" lvl="0" indent="-285750" algn="l" rtl="0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1600" dirty="0">
                <a:latin typeface="+mn-ea"/>
                <a:cs typeface="Lato"/>
                <a:sym typeface="Lato"/>
              </a:rPr>
              <a:t>현지 변호사를 고용하여 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“Title Search” (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부지 소유권 및 용도규정 확인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) 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진행 중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.</a:t>
            </a:r>
            <a:endParaRPr sz="1600" dirty="0">
              <a:latin typeface="+mn-ea"/>
              <a:cs typeface="Lato"/>
              <a:sym typeface="Lato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 dirty="0">
              <a:solidFill>
                <a:srgbClr val="677480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193154841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C7AD0504-7387-4D49-9763-812B91AC9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136946"/>
            <a:ext cx="5904656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팔라우 </a:t>
            </a:r>
            <a:r>
              <a:rPr lang="ko-KR" altLang="en-US" b="1" dirty="0" err="1">
                <a:latin typeface="+mn-ea"/>
              </a:rPr>
              <a:t>본섬</a:t>
            </a:r>
            <a:r>
              <a:rPr lang="ko-KR" altLang="en-US" b="1" dirty="0">
                <a:latin typeface="+mn-ea"/>
              </a:rPr>
              <a:t> 사업대상부지 조사현황</a:t>
            </a:r>
            <a:endParaRPr lang="en-US" altLang="ko-KR" b="1" dirty="0">
              <a:latin typeface="+mn-ea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82FDD08-F036-48FC-8D42-1563C29BB6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3372777"/>
              </p:ext>
            </p:extLst>
          </p:nvPr>
        </p:nvGraphicFramePr>
        <p:xfrm>
          <a:off x="196823" y="836712"/>
          <a:ext cx="8568952" cy="5528216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184482">
                  <a:extLst>
                    <a:ext uri="{9D8B030D-6E8A-4147-A177-3AD203B41FA5}">
                      <a16:colId xmlns:a16="http://schemas.microsoft.com/office/drawing/2014/main" val="1368577287"/>
                    </a:ext>
                  </a:extLst>
                </a:gridCol>
                <a:gridCol w="484783">
                  <a:extLst>
                    <a:ext uri="{9D8B030D-6E8A-4147-A177-3AD203B41FA5}">
                      <a16:colId xmlns:a16="http://schemas.microsoft.com/office/drawing/2014/main" val="3711660806"/>
                    </a:ext>
                  </a:extLst>
                </a:gridCol>
                <a:gridCol w="1336106">
                  <a:extLst>
                    <a:ext uri="{9D8B030D-6E8A-4147-A177-3AD203B41FA5}">
                      <a16:colId xmlns:a16="http://schemas.microsoft.com/office/drawing/2014/main" val="3481610122"/>
                    </a:ext>
                  </a:extLst>
                </a:gridCol>
                <a:gridCol w="1279105">
                  <a:extLst>
                    <a:ext uri="{9D8B030D-6E8A-4147-A177-3AD203B41FA5}">
                      <a16:colId xmlns:a16="http://schemas.microsoft.com/office/drawing/2014/main" val="3923115871"/>
                    </a:ext>
                  </a:extLst>
                </a:gridCol>
                <a:gridCol w="1298578">
                  <a:extLst>
                    <a:ext uri="{9D8B030D-6E8A-4147-A177-3AD203B41FA5}">
                      <a16:colId xmlns:a16="http://schemas.microsoft.com/office/drawing/2014/main" val="1628562649"/>
                    </a:ext>
                  </a:extLst>
                </a:gridCol>
                <a:gridCol w="843660">
                  <a:extLst>
                    <a:ext uri="{9D8B030D-6E8A-4147-A177-3AD203B41FA5}">
                      <a16:colId xmlns:a16="http://schemas.microsoft.com/office/drawing/2014/main" val="2250570954"/>
                    </a:ext>
                  </a:extLst>
                </a:gridCol>
                <a:gridCol w="858929">
                  <a:extLst>
                    <a:ext uri="{9D8B030D-6E8A-4147-A177-3AD203B41FA5}">
                      <a16:colId xmlns:a16="http://schemas.microsoft.com/office/drawing/2014/main" val="3970946789"/>
                    </a:ext>
                  </a:extLst>
                </a:gridCol>
                <a:gridCol w="1283309">
                  <a:extLst>
                    <a:ext uri="{9D8B030D-6E8A-4147-A177-3AD203B41FA5}">
                      <a16:colId xmlns:a16="http://schemas.microsoft.com/office/drawing/2014/main" val="1534091926"/>
                    </a:ext>
                  </a:extLst>
                </a:gridCol>
              </a:tblGrid>
              <a:tr h="408056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 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주</a:t>
                      </a:r>
                      <a:endParaRPr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구분 </a:t>
                      </a:r>
                      <a:endParaRPr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면적 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(m2)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설치가능 용량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(kW)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주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구분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면적  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(m2)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설치가능 용량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(kW)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 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8525568"/>
                  </a:ext>
                </a:extLst>
              </a:tr>
              <a:tr h="2760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9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Aimelik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 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1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533,677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56,000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Ngardamu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21,600</a:t>
                      </a:r>
                      <a:endParaRPr sz="9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17,000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7353327"/>
                  </a:ext>
                </a:extLst>
              </a:tr>
              <a:tr h="27603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2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23,900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2,100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44,617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4,000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3615922"/>
                  </a:ext>
                </a:extLst>
              </a:tr>
              <a:tr h="27603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Ngatpang</a:t>
                      </a:r>
                      <a:endParaRPr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1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457,183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50,000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58,844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5,000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2447662"/>
                  </a:ext>
                </a:extLst>
              </a:tr>
              <a:tr h="27603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2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115,115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12,500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Ngaraard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69,374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7,000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2233216"/>
                  </a:ext>
                </a:extLst>
              </a:tr>
              <a:tr h="27603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3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64,031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6,400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2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36,320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3,000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1784236"/>
                  </a:ext>
                </a:extLst>
              </a:tr>
              <a:tr h="27603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4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28,517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2,500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3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75,221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7,000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8137033"/>
                  </a:ext>
                </a:extLst>
              </a:tr>
              <a:tr h="27603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5</a:t>
                      </a:r>
                      <a:endParaRPr sz="9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21,600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2,300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Ngiwal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231,600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23,000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3477681"/>
                  </a:ext>
                </a:extLst>
              </a:tr>
              <a:tr h="27603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6</a:t>
                      </a:r>
                      <a:endParaRPr sz="9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102,548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10,800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2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177,710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18,000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8296419"/>
                  </a:ext>
                </a:extLst>
              </a:tr>
              <a:tr h="27603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7</a:t>
                      </a:r>
                      <a:endParaRPr sz="9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130,202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13,000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3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35,829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3,000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0469825"/>
                  </a:ext>
                </a:extLst>
              </a:tr>
              <a:tr h="27603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8</a:t>
                      </a:r>
                      <a:endParaRPr sz="9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119,884</a:t>
                      </a:r>
                      <a:endParaRPr sz="9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11,000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Melekeok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10,048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800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2329926"/>
                  </a:ext>
                </a:extLst>
              </a:tr>
              <a:tr h="276030">
                <a:tc>
                  <a:txBody>
                    <a:bodyPr/>
                    <a:lstStyle/>
                    <a:p>
                      <a:endParaRPr lang="ko-KR" altLang="en-US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9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355,360</a:t>
                      </a:r>
                      <a:endParaRPr sz="9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38,000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246,336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26,000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8942564"/>
                  </a:ext>
                </a:extLst>
              </a:tr>
              <a:tr h="276030">
                <a:tc>
                  <a:txBody>
                    <a:bodyPr/>
                    <a:lstStyle/>
                    <a:p>
                      <a:r>
                        <a:rPr lang="en-US" altLang="ko-KR" sz="9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Ngaremlengui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103,811</a:t>
                      </a:r>
                      <a:endParaRPr sz="9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11,000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3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321,486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35,000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3025572"/>
                  </a:ext>
                </a:extLst>
              </a:tr>
              <a:tr h="276030">
                <a:tc>
                  <a:txBody>
                    <a:bodyPr/>
                    <a:lstStyle/>
                    <a:p>
                      <a:endParaRPr lang="ko-KR" altLang="en-US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127,974</a:t>
                      </a:r>
                      <a:endParaRPr sz="9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13,000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4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348,442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35,000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488431"/>
                  </a:ext>
                </a:extLst>
              </a:tr>
              <a:tr h="27603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Ngardamu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153,865</a:t>
                      </a:r>
                      <a:endParaRPr sz="9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15,000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Nchesar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264,278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28,000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9628446"/>
                  </a:ext>
                </a:extLst>
              </a:tr>
              <a:tr h="27603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2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156,462</a:t>
                      </a:r>
                      <a:endParaRPr sz="9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16,000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Airai</a:t>
                      </a: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107,772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10,000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290556"/>
                  </a:ext>
                </a:extLst>
              </a:tr>
              <a:tr h="27603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3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53,856</a:t>
                      </a:r>
                      <a:endParaRPr sz="9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5,500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합계 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ko-KR" altLang="en-US" sz="9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4,597,462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9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486,900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98427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281006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C7AD0504-7387-4D49-9763-812B91AC9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188640"/>
            <a:ext cx="5904656" cy="63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사업의 경제성 분석</a:t>
            </a:r>
            <a:r>
              <a:rPr lang="en-US" altLang="ko-KR" b="1" dirty="0">
                <a:latin typeface="+mn-ea"/>
              </a:rPr>
              <a:t>: PPA </a:t>
            </a:r>
            <a:r>
              <a:rPr lang="ko-KR" altLang="en-US" b="1" dirty="0">
                <a:latin typeface="+mn-ea"/>
              </a:rPr>
              <a:t>가격 별 </a:t>
            </a:r>
            <a:r>
              <a:rPr lang="en-US" altLang="ko-KR" b="1" dirty="0">
                <a:latin typeface="+mn-ea"/>
              </a:rPr>
              <a:t>IRR </a:t>
            </a:r>
            <a:r>
              <a:rPr lang="ko-KR" altLang="en-US" b="1" dirty="0">
                <a:latin typeface="+mn-ea"/>
              </a:rPr>
              <a:t>추정</a:t>
            </a:r>
            <a:endParaRPr lang="en-US" altLang="ko-KR" b="1" dirty="0">
              <a:latin typeface="+mn-ea"/>
            </a:endParaRPr>
          </a:p>
          <a:p>
            <a:endParaRPr lang="en-US" altLang="ko-KR" b="1" dirty="0">
              <a:solidFill>
                <a:srgbClr val="0070C0"/>
              </a:solidFill>
              <a:latin typeface="+mn-ea"/>
            </a:endParaRPr>
          </a:p>
        </p:txBody>
      </p:sp>
      <p:sp>
        <p:nvSpPr>
          <p:cNvPr id="3" name="Google Shape;125;p17">
            <a:extLst>
              <a:ext uri="{FF2B5EF4-FFF2-40B4-BE49-F238E27FC236}">
                <a16:creationId xmlns:a16="http://schemas.microsoft.com/office/drawing/2014/main" id="{4115EDB4-337B-4D95-86C5-B56C55515412}"/>
              </a:ext>
            </a:extLst>
          </p:cNvPr>
          <p:cNvSpPr txBox="1">
            <a:spLocks/>
          </p:cNvSpPr>
          <p:nvPr/>
        </p:nvSpPr>
        <p:spPr>
          <a:xfrm>
            <a:off x="609662" y="3806713"/>
            <a:ext cx="7562737" cy="156650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327487" indent="-327487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0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09557" indent="-272906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67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1626" indent="-218325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276" indent="-218325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9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4926" indent="-218325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9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1576" indent="-218325" algn="l" defTabSz="873301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9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38226" indent="-218325" algn="l" defTabSz="873301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9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74876" indent="-218325" algn="l" defTabSz="873301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9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11527" indent="-218325" algn="l" defTabSz="873301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9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ko-KR" altLang="en-US" sz="1600" b="1" dirty="0"/>
              <a:t>변수에 대한 가정</a:t>
            </a:r>
            <a:endParaRPr lang="en-US" altLang="ko-KR" sz="1600" b="1" dirty="0"/>
          </a:p>
          <a:p>
            <a:r>
              <a:rPr lang="ko-KR" altLang="en-US" sz="1600" dirty="0"/>
              <a:t>사업비 </a:t>
            </a:r>
            <a:r>
              <a:rPr lang="en-US" altLang="ko-KR" sz="1600" dirty="0"/>
              <a:t>(RE 20% 30 million </a:t>
            </a:r>
            <a:r>
              <a:rPr lang="ko-KR" altLang="en-US" sz="1600" dirty="0"/>
              <a:t> </a:t>
            </a:r>
            <a:r>
              <a:rPr lang="en-US" altLang="ko-KR" sz="1600" dirty="0"/>
              <a:t>USD , </a:t>
            </a:r>
            <a:r>
              <a:rPr lang="ko-KR" altLang="en-US" sz="1600" dirty="0"/>
              <a:t> </a:t>
            </a:r>
            <a:r>
              <a:rPr lang="en-US" altLang="ko-KR" sz="1600" dirty="0"/>
              <a:t>RE 45% 70 million USD 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/>
              <a:t>사업기간 </a:t>
            </a:r>
            <a:r>
              <a:rPr lang="en-US" altLang="ko-KR" sz="1600" dirty="0"/>
              <a:t>20</a:t>
            </a:r>
            <a:r>
              <a:rPr lang="ko-KR" altLang="en-US" sz="1600" dirty="0"/>
              <a:t>년 </a:t>
            </a:r>
            <a:endParaRPr lang="en-US" altLang="ko-K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/>
              <a:t>운영 관리 </a:t>
            </a:r>
            <a:r>
              <a:rPr lang="en-US" altLang="ko-KR" sz="1600" dirty="0"/>
              <a:t>$9/kW , </a:t>
            </a:r>
            <a:r>
              <a:rPr lang="ko-KR" altLang="en-US" sz="1600" dirty="0"/>
              <a:t>토지 임대비 </a:t>
            </a:r>
            <a:r>
              <a:rPr lang="en-US" altLang="ko-KR" sz="1600" dirty="0"/>
              <a:t>$10/kW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/>
              <a:t>ESS </a:t>
            </a:r>
            <a:r>
              <a:rPr lang="ko-KR" altLang="en-US" sz="1600" dirty="0"/>
              <a:t>교체 비용은 초기 </a:t>
            </a:r>
            <a:r>
              <a:rPr lang="en-US" altLang="ko-KR" sz="1600" dirty="0"/>
              <a:t>ESS </a:t>
            </a:r>
            <a:r>
              <a:rPr lang="ko-KR" altLang="en-US" sz="1600" dirty="0"/>
              <a:t>비용의 </a:t>
            </a:r>
            <a:r>
              <a:rPr lang="en-US" altLang="ko-KR" sz="1600" dirty="0"/>
              <a:t>50% </a:t>
            </a:r>
            <a:r>
              <a:rPr lang="ko-KR" altLang="en-US" sz="1600" dirty="0"/>
              <a:t>가정 </a:t>
            </a:r>
            <a:endParaRPr lang="en-US" altLang="ko-KR" sz="1600" dirty="0"/>
          </a:p>
          <a:p>
            <a:pPr marL="0" indent="0">
              <a:buFont typeface="Arial" charset="0"/>
              <a:buNone/>
            </a:pPr>
            <a:endParaRPr lang="en-US" altLang="ko-KR" sz="1600" b="1" dirty="0"/>
          </a:p>
          <a:p>
            <a:pPr marL="0" indent="0">
              <a:buFont typeface="Arial" charset="0"/>
              <a:buNone/>
            </a:pPr>
            <a:r>
              <a:rPr lang="en" altLang="ko-KR" sz="1600" b="1" dirty="0"/>
              <a:t> </a:t>
            </a:r>
            <a:endParaRPr lang="en-US" altLang="ko-KR" sz="1600" dirty="0"/>
          </a:p>
          <a:p>
            <a:pPr marL="38100" indent="0">
              <a:buFont typeface="Arial" charset="0"/>
              <a:buNone/>
            </a:pPr>
            <a:endParaRPr lang="en-US" altLang="ko-KR" sz="1400" dirty="0">
              <a:solidFill>
                <a:schemeClr val="bg2"/>
              </a:solidFill>
              <a:latin typeface="Lato" panose="020B0600000101010101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8E3EC6B-DB15-42DF-8B5E-86EE107474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9873395"/>
              </p:ext>
            </p:extLst>
          </p:nvPr>
        </p:nvGraphicFramePr>
        <p:xfrm>
          <a:off x="609663" y="1735073"/>
          <a:ext cx="7562737" cy="170676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448272">
                  <a:extLst>
                    <a:ext uri="{9D8B030D-6E8A-4147-A177-3AD203B41FA5}">
                      <a16:colId xmlns:a16="http://schemas.microsoft.com/office/drawing/2014/main" val="1368577287"/>
                    </a:ext>
                  </a:extLst>
                </a:gridCol>
                <a:gridCol w="2292995">
                  <a:extLst>
                    <a:ext uri="{9D8B030D-6E8A-4147-A177-3AD203B41FA5}">
                      <a16:colId xmlns:a16="http://schemas.microsoft.com/office/drawing/2014/main" val="3923115871"/>
                    </a:ext>
                  </a:extLst>
                </a:gridCol>
                <a:gridCol w="2821470">
                  <a:extLst>
                    <a:ext uri="{9D8B030D-6E8A-4147-A177-3AD203B41FA5}">
                      <a16:colId xmlns:a16="http://schemas.microsoft.com/office/drawing/2014/main" val="3865221908"/>
                    </a:ext>
                  </a:extLst>
                </a:gridCol>
              </a:tblGrid>
              <a:tr h="38221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 PPA  </a:t>
                      </a:r>
                      <a:r>
                        <a:rPr lang="ko-KR" altLang="en-US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단가 시나리오 </a:t>
                      </a:r>
                      <a:endParaRPr sz="16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RE 20% 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RE 45% 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7106239"/>
                  </a:ext>
                </a:extLst>
              </a:tr>
              <a:tr h="3822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 A/kWh 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9.87%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8.61%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7810944"/>
                  </a:ext>
                </a:extLst>
              </a:tr>
              <a:tr h="38221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 B/kWh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10.86%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9.57%</a:t>
                      </a:r>
                      <a:endParaRPr 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3003185"/>
                  </a:ext>
                </a:extLst>
              </a:tr>
              <a:tr h="3822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 C/kWh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11.83%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16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10.51%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7349456"/>
                  </a:ext>
                </a:extLst>
              </a:tr>
            </a:tbl>
          </a:graphicData>
        </a:graphic>
      </p:graphicFrame>
      <p:sp>
        <p:nvSpPr>
          <p:cNvPr id="6" name="Google Shape;125;p17">
            <a:extLst>
              <a:ext uri="{FF2B5EF4-FFF2-40B4-BE49-F238E27FC236}">
                <a16:creationId xmlns:a16="http://schemas.microsoft.com/office/drawing/2014/main" id="{5EBCEBBA-BADE-4F06-8F24-5693C52C6E62}"/>
              </a:ext>
            </a:extLst>
          </p:cNvPr>
          <p:cNvSpPr txBox="1">
            <a:spLocks/>
          </p:cNvSpPr>
          <p:nvPr/>
        </p:nvSpPr>
        <p:spPr>
          <a:xfrm>
            <a:off x="467544" y="1057396"/>
            <a:ext cx="7562737" cy="42738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327487" indent="-327487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0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09557" indent="-272906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67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1626" indent="-218325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2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28276" indent="-218325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9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4926" indent="-218325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9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1576" indent="-218325" algn="l" defTabSz="873301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9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38226" indent="-218325" algn="l" defTabSz="873301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9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74876" indent="-218325" algn="l" defTabSz="873301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9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711527" indent="-218325" algn="l" defTabSz="873301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9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en-US" altLang="ko-KR" sz="1600" b="1" dirty="0"/>
              <a:t>* PPA Target price: Diesel</a:t>
            </a:r>
            <a:r>
              <a:rPr lang="ko-KR" altLang="en-US" sz="1600" b="1" dirty="0"/>
              <a:t>의 </a:t>
            </a:r>
            <a:r>
              <a:rPr lang="en-US" altLang="ko-KR" sz="1600" b="1" dirty="0"/>
              <a:t>Fuel Cost</a:t>
            </a:r>
            <a:r>
              <a:rPr lang="ko-KR" altLang="en-US" sz="1600" b="1" dirty="0"/>
              <a:t>에 근접한 수준 목표</a:t>
            </a:r>
            <a:endParaRPr lang="en-US" altLang="ko-KR" sz="1400" dirty="0">
              <a:solidFill>
                <a:schemeClr val="bg2"/>
              </a:solidFill>
              <a:latin typeface="Lato" panose="020B0600000101010101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268137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C7AD0504-7387-4D49-9763-812B91AC9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483" y="154010"/>
            <a:ext cx="3744416" cy="63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>
                <a:latin typeface="+mn-ea"/>
              </a:rPr>
              <a:t>재원조달 계획</a:t>
            </a:r>
            <a:endParaRPr lang="en-US" altLang="ko-KR" b="1" dirty="0">
              <a:latin typeface="+mn-ea"/>
            </a:endParaRPr>
          </a:p>
          <a:p>
            <a:endParaRPr lang="en-US" altLang="ko-KR" b="1" dirty="0">
              <a:solidFill>
                <a:srgbClr val="0070C0"/>
              </a:solidFill>
              <a:latin typeface="+mn-ea"/>
            </a:endParaRPr>
          </a:p>
        </p:txBody>
      </p:sp>
      <p:sp>
        <p:nvSpPr>
          <p:cNvPr id="3" name="직사각형 37">
            <a:extLst>
              <a:ext uri="{FF2B5EF4-FFF2-40B4-BE49-F238E27FC236}">
                <a16:creationId xmlns:a16="http://schemas.microsoft.com/office/drawing/2014/main" id="{232DD7E3-E840-4ABE-9694-30625B718089}"/>
              </a:ext>
            </a:extLst>
          </p:cNvPr>
          <p:cNvSpPr/>
          <p:nvPr/>
        </p:nvSpPr>
        <p:spPr>
          <a:xfrm>
            <a:off x="2579448" y="1202753"/>
            <a:ext cx="2267752" cy="821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8588" indent="-128588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>
                <a:latin typeface="+mn-ea"/>
              </a:rPr>
              <a:t>전략적투자자 </a:t>
            </a:r>
            <a:r>
              <a:rPr lang="en-US" altLang="ko-KR" sz="1600" dirty="0">
                <a:latin typeface="+mn-ea"/>
              </a:rPr>
              <a:t>(SI) </a:t>
            </a:r>
            <a:r>
              <a:rPr lang="ko-KR" altLang="en-US" sz="1600" dirty="0">
                <a:latin typeface="+mn-ea"/>
              </a:rPr>
              <a:t>및 재무적투자자 </a:t>
            </a:r>
            <a:r>
              <a:rPr lang="en-US" altLang="ko-KR" sz="1600" dirty="0">
                <a:latin typeface="+mn-ea"/>
              </a:rPr>
              <a:t>(FI)</a:t>
            </a:r>
            <a:r>
              <a:rPr lang="ko-KR" altLang="en-US" dirty="0">
                <a:solidFill>
                  <a:schemeClr val="bg2"/>
                </a:solidFill>
                <a:latin typeface="Lato" panose="020B0600000101010101" charset="0"/>
                <a:ea typeface="나눔스퀘어" pitchFamily="50" charset="-127"/>
              </a:rPr>
              <a:t>의</a:t>
            </a:r>
            <a:endParaRPr lang="en-US" altLang="ko-KR" dirty="0">
              <a:solidFill>
                <a:schemeClr val="bg2"/>
              </a:solidFill>
              <a:latin typeface="Lato" panose="020B0600000101010101" charset="0"/>
              <a:ea typeface="나눔스퀘어" pitchFamily="50" charset="-127"/>
            </a:endParaRPr>
          </a:p>
        </p:txBody>
      </p:sp>
      <p:sp>
        <p:nvSpPr>
          <p:cNvPr id="4" name="직사각형 38">
            <a:extLst>
              <a:ext uri="{FF2B5EF4-FFF2-40B4-BE49-F238E27FC236}">
                <a16:creationId xmlns:a16="http://schemas.microsoft.com/office/drawing/2014/main" id="{3B98171B-5357-40F9-80F7-49B162FBCEEE}"/>
              </a:ext>
            </a:extLst>
          </p:cNvPr>
          <p:cNvSpPr/>
          <p:nvPr/>
        </p:nvSpPr>
        <p:spPr>
          <a:xfrm>
            <a:off x="2683714" y="2742841"/>
            <a:ext cx="2511166" cy="16665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8588" indent="-128588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dirty="0">
                <a:latin typeface="+mn-ea"/>
              </a:rPr>
              <a:t>국제기구를 통한 </a:t>
            </a:r>
            <a:r>
              <a:rPr lang="en-US" altLang="ko-KR" sz="1400" dirty="0">
                <a:latin typeface="+mn-ea"/>
              </a:rPr>
              <a:t>Project Loan</a:t>
            </a:r>
          </a:p>
          <a:p>
            <a:pPr marL="128588" indent="-128588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dirty="0">
                <a:latin typeface="+mn-ea"/>
              </a:rPr>
              <a:t>우리나라 정부의 신재생에너지 시설자금 대출 </a:t>
            </a:r>
            <a:r>
              <a:rPr lang="en-US" altLang="ko-KR" sz="1400" dirty="0">
                <a:latin typeface="+mn-ea"/>
              </a:rPr>
              <a:t>(</a:t>
            </a:r>
            <a:r>
              <a:rPr lang="ko-KR" altLang="en-US" sz="1400" dirty="0">
                <a:latin typeface="+mn-ea"/>
              </a:rPr>
              <a:t>변동금리 </a:t>
            </a:r>
            <a:r>
              <a:rPr lang="en-US" altLang="ko-KR" sz="1400" dirty="0">
                <a:latin typeface="+mn-ea"/>
              </a:rPr>
              <a:t>1.75%)</a:t>
            </a:r>
            <a:endParaRPr lang="ko-KR" altLang="en-US" sz="1400" dirty="0">
              <a:latin typeface="+mn-ea"/>
            </a:endParaRPr>
          </a:p>
        </p:txBody>
      </p:sp>
      <p:sp>
        <p:nvSpPr>
          <p:cNvPr id="6" name="사다리꼴 27">
            <a:extLst>
              <a:ext uri="{FF2B5EF4-FFF2-40B4-BE49-F238E27FC236}">
                <a16:creationId xmlns:a16="http://schemas.microsoft.com/office/drawing/2014/main" id="{21D92393-8998-49F5-B891-44EC1E14DF1F}"/>
              </a:ext>
            </a:extLst>
          </p:cNvPr>
          <p:cNvSpPr/>
          <p:nvPr/>
        </p:nvSpPr>
        <p:spPr>
          <a:xfrm>
            <a:off x="-63616" y="2791917"/>
            <a:ext cx="3515499" cy="2592217"/>
          </a:xfrm>
          <a:prstGeom prst="trapezoid">
            <a:avLst>
              <a:gd name="adj" fmla="val 47034"/>
            </a:avLst>
          </a:prstGeom>
          <a:solidFill>
            <a:schemeClr val="accent1">
              <a:lumMod val="20000"/>
              <a:lumOff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>
              <a:lnSpc>
                <a:spcPct val="110000"/>
              </a:lnSpc>
              <a:defRPr/>
            </a:pPr>
            <a:endParaRPr lang="ko-KR" altLang="en-US" sz="1200">
              <a:latin typeface="가는각진제목체" panose="02030600000101010101" pitchFamily="18" charset="-127"/>
              <a:ea typeface="가는각진제목체" panose="02030600000101010101" pitchFamily="18" charset="-127"/>
            </a:endParaRPr>
          </a:p>
        </p:txBody>
      </p:sp>
      <p:sp>
        <p:nvSpPr>
          <p:cNvPr id="7" name="이등변 삼각형 34">
            <a:extLst>
              <a:ext uri="{FF2B5EF4-FFF2-40B4-BE49-F238E27FC236}">
                <a16:creationId xmlns:a16="http://schemas.microsoft.com/office/drawing/2014/main" id="{D1D3C3E9-B637-4004-92E2-17D02EAD0374}"/>
              </a:ext>
            </a:extLst>
          </p:cNvPr>
          <p:cNvSpPr/>
          <p:nvPr/>
        </p:nvSpPr>
        <p:spPr>
          <a:xfrm>
            <a:off x="1122580" y="1103964"/>
            <a:ext cx="1143111" cy="1638877"/>
          </a:xfrm>
          <a:prstGeom prst="triangle">
            <a:avLst>
              <a:gd name="adj" fmla="val 49607"/>
            </a:avLst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>
              <a:lnSpc>
                <a:spcPct val="110000"/>
              </a:lnSpc>
              <a:defRPr/>
            </a:pPr>
            <a:r>
              <a:rPr lang="en-US" altLang="ko-KR" sz="1200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 </a:t>
            </a:r>
            <a:endParaRPr lang="ko-KR" altLang="en-US" sz="1200" dirty="0">
              <a:latin typeface="가는각진제목체" panose="02030600000101010101" pitchFamily="18" charset="-127"/>
              <a:ea typeface="가는각진제목체" panose="02030600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2F0863-4788-4626-9A2C-6C17A13ED5E7}"/>
              </a:ext>
            </a:extLst>
          </p:cNvPr>
          <p:cNvSpPr txBox="1"/>
          <p:nvPr/>
        </p:nvSpPr>
        <p:spPr bwMode="auto">
          <a:xfrm>
            <a:off x="1220151" y="1698211"/>
            <a:ext cx="947967" cy="636549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/>
        </p:spPr>
        <p:txBody>
          <a:bodyPr wrap="square" lIns="70200" tIns="36241" rIns="69694" bIns="36241" rtlCol="0" anchor="ctr"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ko-KR" altLang="en-US" sz="1400" b="1" dirty="0">
                <a:solidFill>
                  <a:schemeClr val="tx1"/>
                </a:solidFill>
                <a:latin typeface="Lato" panose="020B0600000101010101" charset="0"/>
                <a:ea typeface="나눔스퀘어" panose="020B0503020000020004" pitchFamily="50" charset="-127"/>
                <a:cs typeface="Arial" pitchFamily="34" charset="0"/>
              </a:rPr>
              <a:t>지분 </a:t>
            </a:r>
            <a:r>
              <a:rPr lang="en-US" altLang="ko-KR" sz="1400" b="1" dirty="0">
                <a:solidFill>
                  <a:schemeClr val="tx1"/>
                </a:solidFill>
                <a:latin typeface="Lato" panose="020B0600000101010101" charset="0"/>
                <a:ea typeface="나눔스퀘어" panose="020B0503020000020004" pitchFamily="50" charset="-127"/>
                <a:cs typeface="Arial" pitchFamily="34" charset="0"/>
              </a:rPr>
              <a:t>Equity</a:t>
            </a:r>
            <a:endParaRPr lang="en-US" altLang="ko-KR" sz="1400" b="1" i="1" dirty="0">
              <a:solidFill>
                <a:schemeClr val="tx1"/>
              </a:solidFill>
              <a:latin typeface="Lato" panose="020B0600000101010101" charset="0"/>
              <a:ea typeface="나눔스퀘어" panose="020B0503020000020004" pitchFamily="50" charset="-127"/>
              <a:cs typeface="Arial" pitchFamily="34" charset="0"/>
            </a:endParaRP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altLang="ko-KR" sz="1400" b="1" i="1" dirty="0">
                <a:solidFill>
                  <a:schemeClr val="tx1"/>
                </a:solidFill>
                <a:latin typeface="Lato" panose="020B0600000101010101" charset="0"/>
                <a:ea typeface="나눔스퀘어" panose="020B0503020000020004" pitchFamily="50" charset="-127"/>
                <a:cs typeface="Arial" pitchFamily="34" charset="0"/>
              </a:rPr>
              <a:t>(30%)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90D5385-723A-4746-95E9-100DE8E350A8}"/>
              </a:ext>
            </a:extLst>
          </p:cNvPr>
          <p:cNvSpPr txBox="1"/>
          <p:nvPr/>
        </p:nvSpPr>
        <p:spPr bwMode="auto">
          <a:xfrm>
            <a:off x="922806" y="3545059"/>
            <a:ext cx="1613812" cy="485739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/>
        </p:spPr>
        <p:txBody>
          <a:bodyPr wrap="square" lIns="70200" tIns="36241" rIns="69694" bIns="36241" rtlCol="0" anchor="ctr"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altLang="ko-KR" sz="1400" b="1" dirty="0">
                <a:solidFill>
                  <a:schemeClr val="tx1"/>
                </a:solidFill>
                <a:latin typeface="Lato" panose="020B0600000101010101" charset="0"/>
                <a:ea typeface="나눔스퀘어" panose="020B0503020000020004" pitchFamily="50" charset="-127"/>
                <a:cs typeface="Arial" pitchFamily="34" charset="0"/>
              </a:rPr>
              <a:t>Project Loan</a:t>
            </a:r>
            <a:endParaRPr lang="en-US" altLang="ko-KR" sz="1400" b="1" i="1" dirty="0">
              <a:solidFill>
                <a:schemeClr val="tx1"/>
              </a:solidFill>
              <a:latin typeface="Lato" panose="020B0600000101010101" charset="0"/>
              <a:ea typeface="나눔스퀘어" panose="020B0503020000020004" pitchFamily="50" charset="-127"/>
              <a:cs typeface="Arial" pitchFamily="34" charset="0"/>
            </a:endParaRP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altLang="ko-KR" sz="1400" b="1" i="1" dirty="0">
                <a:solidFill>
                  <a:schemeClr val="tx1"/>
                </a:solidFill>
                <a:latin typeface="Lato" panose="020B0600000101010101" charset="0"/>
                <a:ea typeface="나눔스퀘어" panose="020B0503020000020004" pitchFamily="50" charset="-127"/>
                <a:cs typeface="Arial" pitchFamily="34" charset="0"/>
              </a:rPr>
              <a:t>(70 %)</a:t>
            </a:r>
          </a:p>
        </p:txBody>
      </p:sp>
      <p:sp>
        <p:nvSpPr>
          <p:cNvPr id="10" name="직사각형 41">
            <a:extLst>
              <a:ext uri="{FF2B5EF4-FFF2-40B4-BE49-F238E27FC236}">
                <a16:creationId xmlns:a16="http://schemas.microsoft.com/office/drawing/2014/main" id="{A99DB971-1456-449B-83CB-8B00137FB536}"/>
              </a:ext>
            </a:extLst>
          </p:cNvPr>
          <p:cNvSpPr/>
          <p:nvPr/>
        </p:nvSpPr>
        <p:spPr>
          <a:xfrm>
            <a:off x="5160957" y="856278"/>
            <a:ext cx="3515499" cy="1011166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000" rIns="135000" rtlCol="0" anchor="ctr"/>
          <a:lstStyle/>
          <a:p>
            <a:pPr marL="216000" indent="-216000">
              <a:lnSpc>
                <a:spcPct val="130000"/>
              </a:lnSpc>
              <a:spcBef>
                <a:spcPts val="150"/>
              </a:spcBef>
              <a:spcAft>
                <a:spcPts val="150"/>
              </a:spcAft>
            </a:pPr>
            <a:r>
              <a:rPr lang="en-US" altLang="ko-KR" sz="1200" b="1" u="sng" dirty="0">
                <a:solidFill>
                  <a:srgbClr val="2185C5"/>
                </a:solidFill>
                <a:latin typeface="+mn-ea"/>
              </a:rPr>
              <a:t>SI</a:t>
            </a:r>
            <a:r>
              <a:rPr lang="ko-KR" altLang="en-US" sz="1200" b="1" u="sng" dirty="0">
                <a:solidFill>
                  <a:srgbClr val="2185C5"/>
                </a:solidFill>
                <a:latin typeface="+mn-ea"/>
              </a:rPr>
              <a:t>의 역할</a:t>
            </a:r>
          </a:p>
          <a:p>
            <a:pPr marL="216000" indent="-216000">
              <a:lnSpc>
                <a:spcPct val="130000"/>
              </a:lnSpc>
              <a:spcBef>
                <a:spcPts val="150"/>
              </a:spcBef>
              <a:spcAft>
                <a:spcPts val="150"/>
              </a:spcAft>
              <a:buFont typeface="Wingdings" pitchFamily="2" charset="2"/>
              <a:buChar char="Ø"/>
            </a:pPr>
            <a:r>
              <a:rPr lang="ko-KR" altLang="en-US" sz="1200" dirty="0">
                <a:solidFill>
                  <a:schemeClr val="tx1"/>
                </a:solidFill>
              </a:rPr>
              <a:t>지분투자</a:t>
            </a:r>
            <a:r>
              <a:rPr lang="en-US" altLang="ko-KR" sz="1200" dirty="0">
                <a:solidFill>
                  <a:schemeClr val="tx1"/>
                </a:solidFill>
              </a:rPr>
              <a:t>: Equity </a:t>
            </a:r>
            <a:r>
              <a:rPr lang="ko-KR" altLang="en-US" sz="1200" dirty="0">
                <a:solidFill>
                  <a:schemeClr val="tx1"/>
                </a:solidFill>
              </a:rPr>
              <a:t>의 최대 </a:t>
            </a:r>
            <a:r>
              <a:rPr lang="en-US" altLang="ko-KR" sz="1200" dirty="0">
                <a:solidFill>
                  <a:schemeClr val="tx1"/>
                </a:solidFill>
              </a:rPr>
              <a:t>50%</a:t>
            </a:r>
          </a:p>
          <a:p>
            <a:pPr marL="216000" indent="-216000">
              <a:lnSpc>
                <a:spcPct val="130000"/>
              </a:lnSpc>
              <a:spcBef>
                <a:spcPts val="150"/>
              </a:spcBef>
              <a:spcAft>
                <a:spcPts val="150"/>
              </a:spcAft>
              <a:buFont typeface="Wingdings" pitchFamily="2" charset="2"/>
              <a:buChar char="Ø"/>
            </a:pPr>
            <a:r>
              <a:rPr lang="en-US" altLang="ko-KR" sz="1200" dirty="0">
                <a:solidFill>
                  <a:schemeClr val="tx1"/>
                </a:solidFill>
              </a:rPr>
              <a:t>EPC </a:t>
            </a:r>
            <a:r>
              <a:rPr lang="ko-KR" altLang="en-US" sz="1200" dirty="0">
                <a:solidFill>
                  <a:schemeClr val="tx1"/>
                </a:solidFill>
              </a:rPr>
              <a:t>및 시스템 성능보증 책임</a:t>
            </a:r>
            <a:endParaRPr lang="en-US" altLang="ko-KR" sz="1200" dirty="0">
              <a:solidFill>
                <a:schemeClr val="tx1"/>
              </a:solidFill>
            </a:endParaRPr>
          </a:p>
          <a:p>
            <a:pPr marL="216000" indent="-216000">
              <a:lnSpc>
                <a:spcPct val="130000"/>
              </a:lnSpc>
              <a:spcBef>
                <a:spcPts val="150"/>
              </a:spcBef>
              <a:spcAft>
                <a:spcPts val="150"/>
              </a:spcAft>
              <a:buFont typeface="Wingdings" pitchFamily="2" charset="2"/>
              <a:buChar char="Ø"/>
            </a:pPr>
            <a:endParaRPr lang="ko-KR" altLang="en-US" sz="825" dirty="0">
              <a:solidFill>
                <a:srgbClr val="333333"/>
              </a:solidFill>
            </a:endParaRPr>
          </a:p>
        </p:txBody>
      </p:sp>
      <p:sp>
        <p:nvSpPr>
          <p:cNvPr id="11" name="직사각형 18">
            <a:extLst>
              <a:ext uri="{FF2B5EF4-FFF2-40B4-BE49-F238E27FC236}">
                <a16:creationId xmlns:a16="http://schemas.microsoft.com/office/drawing/2014/main" id="{4B22ABEB-67AB-45B2-8A48-CF3F3073CD99}"/>
              </a:ext>
            </a:extLst>
          </p:cNvPr>
          <p:cNvSpPr/>
          <p:nvPr/>
        </p:nvSpPr>
        <p:spPr>
          <a:xfrm>
            <a:off x="5160957" y="2024453"/>
            <a:ext cx="3515499" cy="3852819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000" rIns="135000" rtlCol="0" anchor="ctr"/>
          <a:lstStyle/>
          <a:p>
            <a:pPr marL="216000" indent="-216000">
              <a:lnSpc>
                <a:spcPct val="130000"/>
              </a:lnSpc>
              <a:spcBef>
                <a:spcPts val="150"/>
              </a:spcBef>
              <a:spcAft>
                <a:spcPts val="150"/>
              </a:spcAft>
            </a:pPr>
            <a:r>
              <a:rPr lang="ko-KR" altLang="en-US" sz="1200" b="1" u="sng" dirty="0" err="1">
                <a:solidFill>
                  <a:srgbClr val="2185C5"/>
                </a:solidFill>
                <a:latin typeface="+mn-ea"/>
              </a:rPr>
              <a:t>재무적투자자</a:t>
            </a:r>
            <a:r>
              <a:rPr lang="en-US" altLang="ko-KR" sz="1200" b="1" u="sng" dirty="0">
                <a:solidFill>
                  <a:srgbClr val="2185C5"/>
                </a:solidFill>
                <a:latin typeface="+mn-ea"/>
              </a:rPr>
              <a:t>(FI) </a:t>
            </a:r>
            <a:r>
              <a:rPr lang="ko-KR" altLang="en-US" sz="1200" b="1" u="sng" dirty="0">
                <a:solidFill>
                  <a:srgbClr val="2185C5"/>
                </a:solidFill>
                <a:latin typeface="+mn-ea"/>
              </a:rPr>
              <a:t>협상 전략</a:t>
            </a:r>
          </a:p>
          <a:p>
            <a:pPr marL="216000" indent="-216000">
              <a:lnSpc>
                <a:spcPct val="130000"/>
              </a:lnSpc>
              <a:spcBef>
                <a:spcPts val="150"/>
              </a:spcBef>
              <a:spcAft>
                <a:spcPts val="150"/>
              </a:spcAft>
              <a:buFont typeface="Wingdings" pitchFamily="2" charset="2"/>
              <a:buChar char="Ø"/>
            </a:pPr>
            <a:r>
              <a:rPr lang="ko-KR" altLang="en-US" sz="1200" dirty="0">
                <a:solidFill>
                  <a:schemeClr val="tx1"/>
                </a:solidFill>
              </a:rPr>
              <a:t>지분율 </a:t>
            </a:r>
            <a:r>
              <a:rPr lang="en-US" altLang="ko-KR" sz="1200" dirty="0">
                <a:solidFill>
                  <a:schemeClr val="tx1"/>
                </a:solidFill>
              </a:rPr>
              <a:t> 50% </a:t>
            </a:r>
            <a:r>
              <a:rPr lang="ko-KR" altLang="en-US" sz="1200" dirty="0">
                <a:solidFill>
                  <a:schemeClr val="tx1"/>
                </a:solidFill>
              </a:rPr>
              <a:t>또는 이상</a:t>
            </a:r>
            <a:r>
              <a:rPr lang="en-US" altLang="ko-KR" sz="1200" dirty="0">
                <a:solidFill>
                  <a:schemeClr val="tx1"/>
                </a:solidFill>
              </a:rPr>
              <a:t>  </a:t>
            </a:r>
          </a:p>
          <a:p>
            <a:pPr marL="216000" indent="-216000">
              <a:lnSpc>
                <a:spcPct val="130000"/>
              </a:lnSpc>
              <a:spcBef>
                <a:spcPts val="150"/>
              </a:spcBef>
              <a:spcAft>
                <a:spcPts val="150"/>
              </a:spcAft>
              <a:buFont typeface="Wingdings" pitchFamily="2" charset="2"/>
              <a:buChar char="Ø"/>
            </a:pPr>
            <a:r>
              <a:rPr lang="ko-KR" altLang="en-US" sz="1200" dirty="0" err="1">
                <a:solidFill>
                  <a:schemeClr val="tx1"/>
                </a:solidFill>
              </a:rPr>
              <a:t>재무적투자자</a:t>
            </a:r>
            <a:r>
              <a:rPr lang="en-US" altLang="ko-KR" sz="1200" dirty="0">
                <a:solidFill>
                  <a:schemeClr val="tx1"/>
                </a:solidFill>
              </a:rPr>
              <a:t>(FI)</a:t>
            </a:r>
            <a:r>
              <a:rPr lang="ko-KR" altLang="en-US" sz="1200" dirty="0">
                <a:solidFill>
                  <a:schemeClr val="tx1"/>
                </a:solidFill>
              </a:rPr>
              <a:t>는 사업의 경영에 참여하지 않는 대신 고수익의 우선주 배당을 목표로 참여</a:t>
            </a:r>
            <a:r>
              <a:rPr lang="en-US" altLang="ko-KR" sz="1200" dirty="0">
                <a:solidFill>
                  <a:schemeClr val="tx1"/>
                </a:solidFill>
              </a:rPr>
              <a:t>. </a:t>
            </a:r>
            <a:r>
              <a:rPr lang="ko-KR" altLang="en-US" sz="1200" dirty="0">
                <a:solidFill>
                  <a:schemeClr val="tx1"/>
                </a:solidFill>
              </a:rPr>
              <a:t>또는 운영사업 희망자</a:t>
            </a:r>
            <a:endParaRPr lang="en-US" altLang="ko-KR" sz="1200" dirty="0">
              <a:solidFill>
                <a:schemeClr val="tx1"/>
              </a:solidFill>
            </a:endParaRPr>
          </a:p>
          <a:p>
            <a:pPr marL="216000" indent="-216000">
              <a:lnSpc>
                <a:spcPct val="130000"/>
              </a:lnSpc>
              <a:spcBef>
                <a:spcPts val="150"/>
              </a:spcBef>
              <a:spcAft>
                <a:spcPts val="150"/>
              </a:spcAft>
              <a:buFont typeface="Wingdings" pitchFamily="2" charset="2"/>
              <a:buChar char="Ø"/>
            </a:pPr>
            <a:r>
              <a:rPr lang="ko-KR" altLang="en-US" sz="1200" dirty="0">
                <a:solidFill>
                  <a:schemeClr val="tx1"/>
                </a:solidFill>
              </a:rPr>
              <a:t>협의 대상 </a:t>
            </a:r>
            <a:r>
              <a:rPr lang="en-US" altLang="ko-KR" sz="1200" dirty="0">
                <a:solidFill>
                  <a:schemeClr val="tx1"/>
                </a:solidFill>
              </a:rPr>
              <a:t>FI: </a:t>
            </a:r>
            <a:r>
              <a:rPr lang="ko-KR" altLang="en-US" sz="1200" dirty="0">
                <a:solidFill>
                  <a:schemeClr val="tx1"/>
                </a:solidFill>
              </a:rPr>
              <a:t>국내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외 </a:t>
            </a:r>
            <a:r>
              <a:rPr lang="en-US" altLang="ko-KR" sz="1200" dirty="0">
                <a:solidFill>
                  <a:schemeClr val="tx1"/>
                </a:solidFill>
              </a:rPr>
              <a:t>Clean Energy  </a:t>
            </a:r>
            <a:r>
              <a:rPr lang="ko-KR" altLang="en-US" sz="1200" dirty="0">
                <a:solidFill>
                  <a:schemeClr val="tx1"/>
                </a:solidFill>
              </a:rPr>
              <a:t>투자 </a:t>
            </a:r>
            <a:r>
              <a:rPr lang="en-US" altLang="ko-KR" sz="1200" dirty="0">
                <a:solidFill>
                  <a:schemeClr val="tx1"/>
                </a:solidFill>
              </a:rPr>
              <a:t>Fund </a:t>
            </a:r>
            <a:r>
              <a:rPr lang="ko-KR" altLang="en-US" sz="1200" dirty="0">
                <a:solidFill>
                  <a:schemeClr val="tx1"/>
                </a:solidFill>
              </a:rPr>
              <a:t>또는 운영사업희망자</a:t>
            </a:r>
            <a:endParaRPr lang="en-US" altLang="ko-KR" sz="1200" dirty="0">
              <a:solidFill>
                <a:schemeClr val="tx1"/>
              </a:solidFill>
            </a:endParaRPr>
          </a:p>
          <a:p>
            <a:pPr marL="216000" indent="-216000">
              <a:lnSpc>
                <a:spcPct val="130000"/>
              </a:lnSpc>
              <a:spcBef>
                <a:spcPts val="150"/>
              </a:spcBef>
              <a:spcAft>
                <a:spcPts val="150"/>
              </a:spcAft>
              <a:buFont typeface="Wingdings" pitchFamily="2" charset="2"/>
              <a:buChar char="Ø"/>
            </a:pPr>
            <a:r>
              <a:rPr lang="en-US" altLang="ko-KR" sz="1200" dirty="0">
                <a:solidFill>
                  <a:schemeClr val="tx1"/>
                </a:solidFill>
              </a:rPr>
              <a:t>FI</a:t>
            </a:r>
            <a:r>
              <a:rPr lang="ko-KR" altLang="en-US" sz="1200" dirty="0">
                <a:solidFill>
                  <a:schemeClr val="tx1"/>
                </a:solidFill>
              </a:rPr>
              <a:t>는 </a:t>
            </a:r>
            <a:r>
              <a:rPr lang="en-US" altLang="ko-KR" sz="1200" dirty="0">
                <a:solidFill>
                  <a:schemeClr val="tx1"/>
                </a:solidFill>
              </a:rPr>
              <a:t>recourse/limited recourse based financing</a:t>
            </a:r>
            <a:r>
              <a:rPr lang="ko-KR" altLang="en-US" sz="1200" dirty="0">
                <a:solidFill>
                  <a:schemeClr val="tx1"/>
                </a:solidFill>
              </a:rPr>
              <a:t>에 대한 신용</a:t>
            </a:r>
            <a:r>
              <a:rPr lang="en-US" altLang="ko-KR" sz="1200" dirty="0">
                <a:solidFill>
                  <a:schemeClr val="tx1"/>
                </a:solidFill>
              </a:rPr>
              <a:t> </a:t>
            </a:r>
            <a:r>
              <a:rPr lang="ko-KR" altLang="en-US" sz="1200" dirty="0">
                <a:solidFill>
                  <a:schemeClr val="tx1"/>
                </a:solidFill>
              </a:rPr>
              <a:t>혹은 </a:t>
            </a:r>
            <a:r>
              <a:rPr lang="en-US" altLang="ko-KR" sz="1200" dirty="0">
                <a:solidFill>
                  <a:schemeClr val="tx1"/>
                </a:solidFill>
              </a:rPr>
              <a:t>CDS(Cash Deficiency Support, </a:t>
            </a:r>
            <a:r>
              <a:rPr lang="ko-KR" altLang="en-US" sz="1200" dirty="0">
                <a:solidFill>
                  <a:schemeClr val="tx1"/>
                </a:solidFill>
              </a:rPr>
              <a:t>현금보충약정</a:t>
            </a:r>
            <a:r>
              <a:rPr lang="en-US" altLang="ko-KR" sz="1200" dirty="0">
                <a:solidFill>
                  <a:schemeClr val="tx1"/>
                </a:solidFill>
              </a:rPr>
              <a:t>)</a:t>
            </a:r>
            <a:r>
              <a:rPr lang="ko-KR" altLang="en-US" sz="1200" dirty="0">
                <a:solidFill>
                  <a:schemeClr val="tx1"/>
                </a:solidFill>
              </a:rPr>
              <a:t> 제공 </a:t>
            </a:r>
            <a:endParaRPr lang="en-US" altLang="ko-KR" sz="1200" dirty="0">
              <a:solidFill>
                <a:schemeClr val="tx1"/>
              </a:solidFill>
            </a:endParaRPr>
          </a:p>
          <a:p>
            <a:pPr>
              <a:lnSpc>
                <a:spcPct val="130000"/>
              </a:lnSpc>
              <a:spcBef>
                <a:spcPts val="150"/>
              </a:spcBef>
              <a:spcAft>
                <a:spcPts val="150"/>
              </a:spcAft>
            </a:pPr>
            <a:r>
              <a:rPr lang="en-US" altLang="ko-KR" sz="1200" dirty="0">
                <a:solidFill>
                  <a:schemeClr val="tx1"/>
                </a:solidFill>
              </a:rPr>
              <a:t>    </a:t>
            </a:r>
            <a:r>
              <a:rPr lang="ko-KR" altLang="en-US" sz="1200" dirty="0">
                <a:solidFill>
                  <a:schemeClr val="tx1"/>
                </a:solidFill>
              </a:rPr>
              <a:t>불가</a:t>
            </a:r>
            <a:endParaRPr lang="en-US" altLang="ko-KR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36710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>
            <a:extLst>
              <a:ext uri="{FF2B5EF4-FFF2-40B4-BE49-F238E27FC236}">
                <a16:creationId xmlns:a16="http://schemas.microsoft.com/office/drawing/2014/main" id="{C7AD0504-7387-4D49-9763-812B91AC9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483" y="154010"/>
            <a:ext cx="3744416" cy="63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en-US" altLang="ko-KR" b="1" dirty="0">
                <a:latin typeface="+mn-ea"/>
              </a:rPr>
              <a:t>Project Loan </a:t>
            </a:r>
            <a:r>
              <a:rPr lang="ko-KR" altLang="en-US" b="1" dirty="0">
                <a:latin typeface="+mn-ea"/>
              </a:rPr>
              <a:t>조달 방안</a:t>
            </a:r>
            <a:endParaRPr lang="en-US" altLang="ko-KR" b="1" dirty="0">
              <a:latin typeface="+mn-ea"/>
            </a:endParaRPr>
          </a:p>
          <a:p>
            <a:endParaRPr lang="en-US" altLang="ko-KR" b="1" dirty="0">
              <a:solidFill>
                <a:srgbClr val="0070C0"/>
              </a:solidFill>
              <a:latin typeface="+mn-ea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56815F6-75F8-4691-9E9C-F3108A7AB5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2133166"/>
              </p:ext>
            </p:extLst>
          </p:nvPr>
        </p:nvGraphicFramePr>
        <p:xfrm>
          <a:off x="467544" y="980728"/>
          <a:ext cx="8208911" cy="4752528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922342">
                  <a:extLst>
                    <a:ext uri="{9D8B030D-6E8A-4147-A177-3AD203B41FA5}">
                      <a16:colId xmlns:a16="http://schemas.microsoft.com/office/drawing/2014/main" val="1368577287"/>
                    </a:ext>
                  </a:extLst>
                </a:gridCol>
                <a:gridCol w="6286569">
                  <a:extLst>
                    <a:ext uri="{9D8B030D-6E8A-4147-A177-3AD203B41FA5}">
                      <a16:colId xmlns:a16="http://schemas.microsoft.com/office/drawing/2014/main" val="2859179137"/>
                    </a:ext>
                  </a:extLst>
                </a:gridCol>
              </a:tblGrid>
              <a:tr h="668377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금융조건 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 </a:t>
                      </a:r>
                      <a:endParaRPr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PPA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정부보증</a:t>
                      </a:r>
                      <a:endParaRPr lang="en-US" altLang="ko-KR"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8525568"/>
                  </a:ext>
                </a:extLst>
              </a:tr>
              <a:tr h="3243401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재원조달방안 </a:t>
                      </a:r>
                      <a:endParaRPr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국가 신용 위험 보증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: MIGA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측 문의 확인</a:t>
                      </a:r>
                      <a:endParaRPr lang="en-US" altLang="ko-KR"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ko-KR"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1)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국제금융기구</a:t>
                      </a:r>
                      <a:endParaRPr lang="en-US" altLang="ko-KR"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-  ADB, IFC 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등  동남아시아와 남태평양 국가를 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cover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하는 국제 금융기구 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PF 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조달 </a:t>
                      </a:r>
                      <a:endParaRPr lang="en-US" altLang="ko-KR"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altLang="ko-KR"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2)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한국 정책금융기관  </a:t>
                      </a:r>
                      <a:endParaRPr lang="en-US" altLang="ko-KR"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 - KEXIM (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수은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), GIF (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글로벌 인프라 펀드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):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팔라우 신용등급이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        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  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없어서 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PF 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여부 불확 실</a:t>
                      </a:r>
                      <a:endParaRPr kumimoji="0" lang="en-US" altLang="ko-KR" sz="1600" b="0" i="0" u="none" strike="noStrike" kern="0" cap="none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Lato"/>
                        <a:sym typeface="Lato"/>
                      </a:endParaRPr>
                    </a:p>
                    <a:p>
                      <a:pPr marL="17145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kumimoji="0" lang="ko-KR" altLang="en-US" sz="1600" b="0" i="0" u="none" strike="noStrike" kern="1200" cap="none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에너지공단 신재생 에너지 시설융자</a:t>
                      </a:r>
                      <a:r>
                        <a:rPr kumimoji="0" lang="en-US" altLang="ko-KR" sz="1600" b="0" i="0" u="none" strike="noStrike" kern="1200" cap="none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:</a:t>
                      </a:r>
                      <a:r>
                        <a:rPr kumimoji="0" lang="ko-KR" altLang="en-US" sz="1600" b="0" i="0" u="none" strike="noStrike" kern="1200" cap="none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최대 </a:t>
                      </a:r>
                      <a:r>
                        <a:rPr kumimoji="0" lang="en-US" altLang="ko-KR" sz="1600" b="0" i="0" u="none" strike="noStrike" kern="1200" cap="none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100</a:t>
                      </a:r>
                      <a:r>
                        <a:rPr kumimoji="0" lang="ko-KR" altLang="en-US" sz="1600" b="0" i="0" u="none" strike="noStrike" kern="1200" cap="none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억</a:t>
                      </a:r>
                      <a:r>
                        <a:rPr kumimoji="0" lang="en-US" altLang="ko-KR" sz="1600" b="0" i="0" u="none" strike="noStrike" kern="1200" cap="none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, </a:t>
                      </a:r>
                      <a:r>
                        <a:rPr kumimoji="0" lang="ko-KR" altLang="en-US" sz="1600" b="0" i="0" u="none" strike="noStrike" kern="1200" cap="none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금리 </a:t>
                      </a:r>
                      <a:r>
                        <a:rPr kumimoji="0" lang="en-US" altLang="ko-KR" sz="1600" b="0" i="0" u="none" strike="noStrike" kern="1200" cap="none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1.75%(</a:t>
                      </a:r>
                      <a:r>
                        <a:rPr kumimoji="0" lang="ko-KR" altLang="en-US" sz="1600" b="0" i="0" u="none" strike="noStrike" kern="1200" cap="none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변동</a:t>
                      </a:r>
                      <a:r>
                        <a:rPr kumimoji="0" lang="en-US" altLang="ko-KR" sz="1600" b="0" i="0" u="none" strike="noStrike" kern="1200" cap="none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),</a:t>
                      </a:r>
                      <a:r>
                        <a:rPr kumimoji="0" lang="ko-KR" altLang="en-US" sz="1600" b="0" i="0" u="none" strike="noStrike" kern="1200" cap="none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Arial"/>
                          <a:sym typeface="Arial"/>
                        </a:rPr>
                        <a:t> 주주 담보필요</a:t>
                      </a:r>
                      <a:endParaRPr kumimoji="0" lang="en-US" altLang="ko-KR" sz="1600" b="0" i="0" u="none" strike="noStrike" kern="1200" cap="none" baseline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Arial"/>
                        <a:sym typeface="Arial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3477681"/>
                  </a:ext>
                </a:extLst>
              </a:tr>
              <a:tr h="8407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Raleway"/>
                          <a:sym typeface="Raleway"/>
                        </a:rPr>
                        <a:t>예상금융조건 </a:t>
                      </a:r>
                      <a:endParaRPr sz="16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Raleway"/>
                        <a:sym typeface="Raleway"/>
                      </a:endParaRP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선순위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Lato"/>
                          <a:sym typeface="Lato"/>
                        </a:rPr>
                        <a:t>: 7~8%</a:t>
                      </a:r>
                    </a:p>
                  </a:txBody>
                  <a:tcPr marL="91425" marR="91425" marT="91425" marB="914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7349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568091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8000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/>
              <a:t>경쟁구도 및 진행사항</a:t>
            </a:r>
            <a:r>
              <a:rPr lang="en-US" altLang="ko-KR" b="1" dirty="0"/>
              <a:t> </a:t>
            </a:r>
          </a:p>
        </p:txBody>
      </p:sp>
      <p:sp>
        <p:nvSpPr>
          <p:cNvPr id="4" name="Google Shape;94;p13">
            <a:extLst>
              <a:ext uri="{FF2B5EF4-FFF2-40B4-BE49-F238E27FC236}">
                <a16:creationId xmlns:a16="http://schemas.microsoft.com/office/drawing/2014/main" id="{1CAC6A2E-BE11-42ED-98A6-6EDD5EFF5A95}"/>
              </a:ext>
            </a:extLst>
          </p:cNvPr>
          <p:cNvSpPr txBox="1"/>
          <p:nvPr/>
        </p:nvSpPr>
        <p:spPr>
          <a:xfrm>
            <a:off x="446362" y="980728"/>
            <a:ext cx="8014069" cy="2580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ko-KR" altLang="en-US" sz="1600" dirty="0">
                <a:latin typeface="+mn-ea"/>
                <a:cs typeface="Lato"/>
                <a:sym typeface="Lato"/>
              </a:rPr>
              <a:t> </a:t>
            </a:r>
            <a:r>
              <a:rPr lang="en-US" altLang="ko-KR" sz="1600" b="1" dirty="0">
                <a:latin typeface="+mn-ea"/>
                <a:cs typeface="Lato"/>
                <a:sym typeface="Lato"/>
              </a:rPr>
              <a:t>Key Competitive</a:t>
            </a:r>
            <a:r>
              <a:rPr lang="ko-KR" altLang="en-US" sz="1600" b="1" dirty="0">
                <a:latin typeface="+mn-ea"/>
                <a:cs typeface="Lato"/>
                <a:sym typeface="Lato"/>
              </a:rPr>
              <a:t> </a:t>
            </a:r>
            <a:r>
              <a:rPr lang="en-US" altLang="ko-KR" sz="1600" b="1" dirty="0">
                <a:latin typeface="+mn-ea"/>
                <a:cs typeface="Lato"/>
                <a:sym typeface="Lato"/>
              </a:rPr>
              <a:t> Factor </a:t>
            </a:r>
            <a:endParaRPr sz="1600" b="1" dirty="0">
              <a:latin typeface="+mn-ea"/>
              <a:cs typeface="Lato"/>
              <a:sym typeface="Lato"/>
            </a:endParaRPr>
          </a:p>
          <a:p>
            <a:pPr marL="285750" lvl="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+mn-ea"/>
                <a:cs typeface="Lato"/>
                <a:sym typeface="Lato"/>
              </a:rPr>
              <a:t>PPA  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단가</a:t>
            </a:r>
            <a:endParaRPr lang="en-US" altLang="ko-KR" sz="1600" dirty="0">
              <a:latin typeface="+mn-ea"/>
              <a:cs typeface="Lato"/>
              <a:sym typeface="Lato"/>
            </a:endParaRPr>
          </a:p>
          <a:p>
            <a:pPr marL="285750" lvl="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600" dirty="0">
                <a:latin typeface="+mn-ea"/>
                <a:cs typeface="Lato"/>
                <a:sym typeface="Lato"/>
              </a:rPr>
              <a:t>계통안정화 방안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: 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본  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IPP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는 팔라우 전체 전력공급의 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45%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를 담당하는 것을 목표로 하고 있으므로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,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 기존 발전설비와 유기적인 운영방안 및 전력계통 안정화 방안 제시 필요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.  </a:t>
            </a:r>
          </a:p>
          <a:p>
            <a:pPr marL="285750" lvl="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600" dirty="0">
                <a:latin typeface="+mn-ea"/>
                <a:cs typeface="Lato"/>
                <a:sym typeface="Lato"/>
              </a:rPr>
              <a:t>현지   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Utility  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역량 강화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:  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현지  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Utility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가 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 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재생에너지의 변동성에 대응한 경험이 없어서 태양광 </a:t>
            </a:r>
            <a:r>
              <a:rPr lang="en-US" altLang="ko-KR" sz="1600" dirty="0">
                <a:latin typeface="+mn-ea"/>
                <a:cs typeface="Lato"/>
                <a:sym typeface="Lato"/>
              </a:rPr>
              <a:t>ESS </a:t>
            </a:r>
            <a:r>
              <a:rPr lang="ko-KR" altLang="en-US" sz="1600" dirty="0">
                <a:latin typeface="+mn-ea"/>
                <a:cs typeface="Lato"/>
                <a:sym typeface="Lato"/>
              </a:rPr>
              <a:t>및 기존 디젤발전설비의 연동운영 훈련 및 역량 강화 프로그램의 제시 필요 </a:t>
            </a:r>
            <a:endParaRPr lang="en-US" altLang="ko-KR" sz="1600" dirty="0">
              <a:latin typeface="+mn-ea"/>
              <a:cs typeface="Lato"/>
              <a:sym typeface="Lato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 dirty="0">
              <a:solidFill>
                <a:srgbClr val="67748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6" name="Google Shape;94;p13">
            <a:extLst>
              <a:ext uri="{FF2B5EF4-FFF2-40B4-BE49-F238E27FC236}">
                <a16:creationId xmlns:a16="http://schemas.microsoft.com/office/drawing/2014/main" id="{B0DBD8E8-BD1A-468C-A92C-2A12B4C53447}"/>
              </a:ext>
            </a:extLst>
          </p:cNvPr>
          <p:cNvSpPr txBox="1"/>
          <p:nvPr/>
        </p:nvSpPr>
        <p:spPr>
          <a:xfrm>
            <a:off x="474630" y="3540230"/>
            <a:ext cx="7844858" cy="23370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ko-KR" altLang="en-US" sz="1600" b="1" dirty="0">
                <a:ea typeface="Lato"/>
                <a:cs typeface="Lato"/>
                <a:sym typeface="Lato"/>
              </a:rPr>
              <a:t>진행사항 </a:t>
            </a:r>
            <a:endParaRPr sz="1600" b="1" dirty="0">
              <a:ea typeface="Lato"/>
              <a:cs typeface="Lato"/>
              <a:sym typeface="Lato"/>
            </a:endParaRPr>
          </a:p>
          <a:p>
            <a:pPr marL="285750" lvl="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ko-KR" sz="1600" dirty="0">
                <a:ea typeface="Lato"/>
                <a:cs typeface="Lato"/>
                <a:sym typeface="Lato"/>
              </a:rPr>
              <a:t>4</a:t>
            </a:r>
            <a:r>
              <a:rPr lang="ko-KR" altLang="en-US" sz="1600" dirty="0">
                <a:ea typeface="Lato"/>
                <a:cs typeface="Lato"/>
                <a:sym typeface="Lato"/>
              </a:rPr>
              <a:t>월 </a:t>
            </a:r>
            <a:r>
              <a:rPr lang="en-US" altLang="ko-KR" sz="1600" dirty="0">
                <a:ea typeface="Lato"/>
                <a:cs typeface="Lato"/>
                <a:sym typeface="Lato"/>
              </a:rPr>
              <a:t>10</a:t>
            </a:r>
            <a:r>
              <a:rPr lang="ko-KR" altLang="en-US" sz="1600" dirty="0">
                <a:ea typeface="Lato"/>
                <a:cs typeface="Lato"/>
                <a:sym typeface="Lato"/>
              </a:rPr>
              <a:t>일  </a:t>
            </a:r>
            <a:r>
              <a:rPr lang="en-US" altLang="ko-KR" sz="1600" dirty="0">
                <a:ea typeface="Lato"/>
                <a:cs typeface="Lato"/>
                <a:sym typeface="Lato"/>
              </a:rPr>
              <a:t>Envelope  A(Eligibility Requirements) </a:t>
            </a:r>
            <a:r>
              <a:rPr lang="ko-KR" altLang="en-US" sz="1600" dirty="0">
                <a:ea typeface="Lato"/>
                <a:cs typeface="Lato"/>
                <a:sym typeface="Lato"/>
              </a:rPr>
              <a:t>서류 제출 </a:t>
            </a:r>
            <a:endParaRPr lang="en-US" altLang="ko-KR" sz="1600" dirty="0">
              <a:ea typeface="Lato"/>
              <a:cs typeface="Lato"/>
              <a:sym typeface="Lato"/>
            </a:endParaRPr>
          </a:p>
          <a:p>
            <a:pPr marL="285750" lvl="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sz="1600" dirty="0">
                <a:ea typeface="Lato"/>
                <a:cs typeface="Lato"/>
                <a:sym typeface="Lato"/>
              </a:rPr>
              <a:t>현재 </a:t>
            </a:r>
            <a:r>
              <a:rPr lang="en-US" altLang="ko-KR" sz="1600" dirty="0">
                <a:ea typeface="Lato"/>
                <a:cs typeface="Lato"/>
                <a:sym typeface="Lato"/>
              </a:rPr>
              <a:t>Envelope B(Technical Part)</a:t>
            </a:r>
            <a:r>
              <a:rPr lang="ko-KR" altLang="en-US" sz="1600" dirty="0">
                <a:ea typeface="Lato"/>
                <a:cs typeface="Lato"/>
                <a:sym typeface="Lato"/>
              </a:rPr>
              <a:t>와 </a:t>
            </a:r>
            <a:r>
              <a:rPr lang="en-US" altLang="ko-KR" sz="1600" dirty="0">
                <a:ea typeface="Lato"/>
                <a:cs typeface="Lato"/>
                <a:sym typeface="Lato"/>
              </a:rPr>
              <a:t>Envelope C(Financial</a:t>
            </a:r>
            <a:r>
              <a:rPr lang="ko-KR" altLang="en-US" sz="1600" dirty="0">
                <a:ea typeface="Lato"/>
                <a:cs typeface="Lato"/>
                <a:sym typeface="Lato"/>
              </a:rPr>
              <a:t> </a:t>
            </a:r>
            <a:r>
              <a:rPr lang="en-US" altLang="ko-KR" sz="1600" dirty="0">
                <a:ea typeface="Lato"/>
                <a:cs typeface="Lato"/>
                <a:sym typeface="Lato"/>
              </a:rPr>
              <a:t>Part)  </a:t>
            </a:r>
            <a:r>
              <a:rPr lang="ko-KR" altLang="en-US" sz="1600" dirty="0">
                <a:ea typeface="Lato"/>
                <a:cs typeface="Lato"/>
                <a:sym typeface="Lato"/>
              </a:rPr>
              <a:t>준비중</a:t>
            </a:r>
            <a:r>
              <a:rPr lang="en-US" altLang="ko-KR" sz="1600" dirty="0">
                <a:ea typeface="Lato"/>
                <a:cs typeface="Lato"/>
                <a:sym typeface="Lato"/>
              </a:rPr>
              <a:t>(5</a:t>
            </a:r>
            <a:r>
              <a:rPr lang="ko-KR" altLang="en-US" sz="1600" dirty="0">
                <a:ea typeface="Lato"/>
                <a:cs typeface="Lato"/>
                <a:sym typeface="Lato"/>
              </a:rPr>
              <a:t>월 </a:t>
            </a:r>
            <a:r>
              <a:rPr lang="en-US" altLang="ko-KR" sz="1600" dirty="0">
                <a:ea typeface="Lato"/>
                <a:cs typeface="Lato"/>
                <a:sym typeface="Lato"/>
              </a:rPr>
              <a:t>30</a:t>
            </a:r>
            <a:r>
              <a:rPr lang="ko-KR" altLang="en-US" sz="1600" dirty="0">
                <a:ea typeface="Lato"/>
                <a:cs typeface="Lato"/>
                <a:sym typeface="Lato"/>
              </a:rPr>
              <a:t>일 제출 예정</a:t>
            </a:r>
            <a:r>
              <a:rPr lang="en-US" altLang="ko-KR" sz="1600" dirty="0">
                <a:ea typeface="Lato"/>
                <a:cs typeface="Lato"/>
                <a:sym typeface="Lato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44932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 txBox="1">
            <a:spLocks/>
          </p:cNvSpPr>
          <p:nvPr/>
        </p:nvSpPr>
        <p:spPr>
          <a:xfrm>
            <a:off x="0" y="2736736"/>
            <a:ext cx="9144000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b="1" dirty="0">
                <a:solidFill>
                  <a:schemeClr val="tx1"/>
                </a:solidFill>
                <a:latin typeface="+mn-ea"/>
              </a:rPr>
              <a:t>7.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사업예산 및 집행 실적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457200" indent="-457200">
              <a:buAutoNum type="arabicPeriod"/>
            </a:pPr>
            <a:endParaRPr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8994074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68000" y="260648"/>
            <a:ext cx="4680064" cy="356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8363" tIns="39181" rIns="78363" bIns="39181">
            <a:spAutoFit/>
          </a:bodyPr>
          <a:lstStyle/>
          <a:p>
            <a:r>
              <a:rPr lang="ko-KR" altLang="en-US" b="1" dirty="0"/>
              <a:t>사업예산 및 집행실적 총괄표</a:t>
            </a:r>
            <a:endParaRPr lang="en-US" altLang="ko-KR" b="1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8C9AC7E-67D3-4A5D-9A3D-A43C1EC1AA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185589"/>
              </p:ext>
            </p:extLst>
          </p:nvPr>
        </p:nvGraphicFramePr>
        <p:xfrm>
          <a:off x="282351" y="836714"/>
          <a:ext cx="8579299" cy="51845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9395">
                  <a:extLst>
                    <a:ext uri="{9D8B030D-6E8A-4147-A177-3AD203B41FA5}">
                      <a16:colId xmlns:a16="http://schemas.microsoft.com/office/drawing/2014/main" val="733833142"/>
                    </a:ext>
                  </a:extLst>
                </a:gridCol>
                <a:gridCol w="1266297">
                  <a:extLst>
                    <a:ext uri="{9D8B030D-6E8A-4147-A177-3AD203B41FA5}">
                      <a16:colId xmlns:a16="http://schemas.microsoft.com/office/drawing/2014/main" val="416043416"/>
                    </a:ext>
                  </a:extLst>
                </a:gridCol>
                <a:gridCol w="762623">
                  <a:extLst>
                    <a:ext uri="{9D8B030D-6E8A-4147-A177-3AD203B41FA5}">
                      <a16:colId xmlns:a16="http://schemas.microsoft.com/office/drawing/2014/main" val="3411046004"/>
                    </a:ext>
                  </a:extLst>
                </a:gridCol>
                <a:gridCol w="762623">
                  <a:extLst>
                    <a:ext uri="{9D8B030D-6E8A-4147-A177-3AD203B41FA5}">
                      <a16:colId xmlns:a16="http://schemas.microsoft.com/office/drawing/2014/main" val="2327916639"/>
                    </a:ext>
                  </a:extLst>
                </a:gridCol>
                <a:gridCol w="762623">
                  <a:extLst>
                    <a:ext uri="{9D8B030D-6E8A-4147-A177-3AD203B41FA5}">
                      <a16:colId xmlns:a16="http://schemas.microsoft.com/office/drawing/2014/main" val="374340713"/>
                    </a:ext>
                  </a:extLst>
                </a:gridCol>
                <a:gridCol w="762623">
                  <a:extLst>
                    <a:ext uri="{9D8B030D-6E8A-4147-A177-3AD203B41FA5}">
                      <a16:colId xmlns:a16="http://schemas.microsoft.com/office/drawing/2014/main" val="25035556"/>
                    </a:ext>
                  </a:extLst>
                </a:gridCol>
                <a:gridCol w="762623">
                  <a:extLst>
                    <a:ext uri="{9D8B030D-6E8A-4147-A177-3AD203B41FA5}">
                      <a16:colId xmlns:a16="http://schemas.microsoft.com/office/drawing/2014/main" val="1736186816"/>
                    </a:ext>
                  </a:extLst>
                </a:gridCol>
                <a:gridCol w="762623">
                  <a:extLst>
                    <a:ext uri="{9D8B030D-6E8A-4147-A177-3AD203B41FA5}">
                      <a16:colId xmlns:a16="http://schemas.microsoft.com/office/drawing/2014/main" val="789750997"/>
                    </a:ext>
                  </a:extLst>
                </a:gridCol>
                <a:gridCol w="762623">
                  <a:extLst>
                    <a:ext uri="{9D8B030D-6E8A-4147-A177-3AD203B41FA5}">
                      <a16:colId xmlns:a16="http://schemas.microsoft.com/office/drawing/2014/main" val="3900412154"/>
                    </a:ext>
                  </a:extLst>
                </a:gridCol>
                <a:gridCol w="762623">
                  <a:extLst>
                    <a:ext uri="{9D8B030D-6E8A-4147-A177-3AD203B41FA5}">
                      <a16:colId xmlns:a16="http://schemas.microsoft.com/office/drawing/2014/main" val="4275873324"/>
                    </a:ext>
                  </a:extLst>
                </a:gridCol>
                <a:gridCol w="762623">
                  <a:extLst>
                    <a:ext uri="{9D8B030D-6E8A-4147-A177-3AD203B41FA5}">
                      <a16:colId xmlns:a16="http://schemas.microsoft.com/office/drawing/2014/main" val="3491443159"/>
                    </a:ext>
                  </a:extLst>
                </a:gridCol>
              </a:tblGrid>
              <a:tr h="23249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 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주관기관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참여기관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합계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8154337"/>
                  </a:ext>
                </a:extLst>
              </a:tr>
              <a:tr h="23249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번호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비 목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예산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사용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집행율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예산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사용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집행율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예산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사용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집행율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2331935"/>
                  </a:ext>
                </a:extLst>
              </a:tr>
              <a:tr h="382555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인건비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소계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13,200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13,200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10,800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10,800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24,000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24,000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8494717"/>
                  </a:ext>
                </a:extLst>
              </a:tr>
              <a:tr h="3825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내부인건비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13,200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13,200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10,800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10,800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24,000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24,000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2919028"/>
                  </a:ext>
                </a:extLst>
              </a:tr>
              <a:tr h="3825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외부인건비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4262885"/>
                  </a:ext>
                </a:extLst>
              </a:tr>
              <a:tr h="382555"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직접경비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소계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75,800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69,720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60,200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50,122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136,000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119,842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4530396"/>
                  </a:ext>
                </a:extLst>
              </a:tr>
              <a:tr h="5685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기자재 및 시설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용역비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19,100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18,869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9,000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8,667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28,100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27,536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6107397"/>
                  </a:ext>
                </a:extLst>
              </a:tr>
              <a:tr h="2324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여비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26,000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21,893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20,000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11,455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46,000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33,348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5504176"/>
                  </a:ext>
                </a:extLst>
              </a:tr>
              <a:tr h="3825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수용비 및 수수료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4,500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3,038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  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4,500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3,038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726455"/>
                  </a:ext>
                </a:extLst>
              </a:tr>
              <a:tr h="3825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기술정보활동비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25,300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25,098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30,500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30,000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98%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55,800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55,098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8264077"/>
                  </a:ext>
                </a:extLst>
              </a:tr>
              <a:tr h="3825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사업활동비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821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1,600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 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821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5205581"/>
                  </a:ext>
                </a:extLst>
              </a:tr>
              <a:tr h="3825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사업홍보비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5517762"/>
                  </a:ext>
                </a:extLst>
              </a:tr>
              <a:tr h="38255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간접비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소계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7722760"/>
                  </a:ext>
                </a:extLst>
              </a:tr>
              <a:tr h="2324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․</a:t>
                      </a:r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간접경비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1352224"/>
                  </a:ext>
                </a:extLst>
              </a:tr>
              <a:tr h="24306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합계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89,000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82,920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71,000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60,922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1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160,000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143,842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68875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877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부제목 2"/>
          <p:cNvSpPr txBox="1">
            <a:spLocks/>
          </p:cNvSpPr>
          <p:nvPr/>
        </p:nvSpPr>
        <p:spPr>
          <a:xfrm>
            <a:off x="0" y="3212976"/>
            <a:ext cx="9144000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400" b="1" dirty="0">
                <a:solidFill>
                  <a:schemeClr val="tx1"/>
                </a:solidFill>
              </a:rPr>
              <a:t>감사합니다</a:t>
            </a:r>
          </a:p>
          <a:p>
            <a:pPr marL="457200" indent="-457200">
              <a:buAutoNum type="arabicPeriod"/>
            </a:pPr>
            <a:endParaRPr lang="en-US" altLang="ko-KR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17304"/>
      </p:ext>
    </p:extLst>
  </p:cSld>
  <p:clrMapOvr>
    <a:masterClrMapping/>
  </p:clrMapOvr>
</p:sld>
</file>

<file path=ppt/theme/theme1.xml><?xml version="1.0" encoding="utf-8"?>
<a:theme xmlns:a="http://schemas.openxmlformats.org/drawingml/2006/main" name="3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12700">
          <a:solidFill>
            <a:schemeClr val="bg1">
              <a:lumMod val="50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dirty="0" smtClean="0">
            <a:latin typeface="-윤고딕340" pitchFamily="18" charset="-127"/>
            <a:ea typeface="-윤고딕340" pitchFamily="18" charset="-127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4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12700">
          <a:solidFill>
            <a:schemeClr val="bg1">
              <a:lumMod val="50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dirty="0" smtClean="0">
            <a:latin typeface="-윤고딕340" pitchFamily="18" charset="-127"/>
            <a:ea typeface="-윤고딕340" pitchFamily="18" charset="-127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5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12700">
          <a:solidFill>
            <a:schemeClr val="bg1">
              <a:lumMod val="50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dirty="0" smtClean="0">
            <a:latin typeface="-윤고딕340" pitchFamily="18" charset="-127"/>
            <a:ea typeface="-윤고딕340" pitchFamily="18" charset="-127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5F3ACC4FE836334DB033713FCB0D7FD0" ma:contentTypeVersion="4" ma:contentTypeDescription="새 문서를 만듭니다." ma:contentTypeScope="" ma:versionID="9205fcfed5bd1483f9132abcf2c312ae">
  <xsd:schema xmlns:xsd="http://www.w3.org/2001/XMLSchema" xmlns:xs="http://www.w3.org/2001/XMLSchema" xmlns:p="http://schemas.microsoft.com/office/2006/metadata/properties" xmlns:ns2="9bfc0b83-0aad-4108-bea2-5bc9c68e3760" targetNamespace="http://schemas.microsoft.com/office/2006/metadata/properties" ma:root="true" ma:fieldsID="c5e74427a138eba190803319b4de2833" ns2:_="">
    <xsd:import namespace="9bfc0b83-0aad-4108-bea2-5bc9c68e37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fc0b83-0aad-4108-bea2-5bc9c68e37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EC132C1-C88C-44D4-8D63-96FD195E5617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9bfc0b83-0aad-4108-bea2-5bc9c68e3760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5286A16-0EE7-48CA-B720-EF6761AA97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bfc0b83-0aad-4108-bea2-5bc9c68e376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A539AAB-78EC-42DF-96E3-E366CE5D302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4446</TotalTime>
  <Words>4732</Words>
  <Application>Microsoft Office PowerPoint</Application>
  <PresentationFormat>On-screen Show (4:3)</PresentationFormat>
  <Paragraphs>1313</Paragraphs>
  <Slides>59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59</vt:i4>
      </vt:variant>
    </vt:vector>
  </HeadingPairs>
  <TitlesOfParts>
    <vt:vector size="71" baseType="lpstr">
      <vt:lpstr>맑은 고딕</vt:lpstr>
      <vt:lpstr>Arial</vt:lpstr>
      <vt:lpstr>Lato</vt:lpstr>
      <vt:lpstr>바탕</vt:lpstr>
      <vt:lpstr>Abadi</vt:lpstr>
      <vt:lpstr>Calibri</vt:lpstr>
      <vt:lpstr>-윤고딕340</vt:lpstr>
      <vt:lpstr>가는각진제목체</vt:lpstr>
      <vt:lpstr>Wingdings</vt:lpstr>
      <vt:lpstr>3_Office 테마</vt:lpstr>
      <vt:lpstr>4_Office 테마</vt:lpstr>
      <vt:lpstr>5_Office 테마</vt:lpstr>
      <vt:lpstr>남태평양 도서국가 마이크로그리드 사업 타당성조사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에콰도르 갈라파고스-발트라섬 에너지저장장치</dc:title>
  <dc:creator>admin</dc:creator>
  <cp:lastModifiedBy>ChoYoungji</cp:lastModifiedBy>
  <cp:revision>325</cp:revision>
  <cp:lastPrinted>2019-04-23T03:31:38Z</cp:lastPrinted>
  <dcterms:created xsi:type="dcterms:W3CDTF">2017-08-21T00:52:58Z</dcterms:created>
  <dcterms:modified xsi:type="dcterms:W3CDTF">2019-05-06T02:38:44Z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0x0101005F3ACC4FE836334DB033713FCB0D7FD0</vt:lpwstr>
  </property>
</Properties>
</file>