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90"/>
  </p:notesMasterIdLst>
  <p:sldIdLst>
    <p:sldId id="256" r:id="rId2"/>
    <p:sldId id="267" r:id="rId3"/>
    <p:sldId id="263" r:id="rId4"/>
    <p:sldId id="351" r:id="rId5"/>
    <p:sldId id="264" r:id="rId6"/>
    <p:sldId id="350" r:id="rId7"/>
    <p:sldId id="265" r:id="rId8"/>
    <p:sldId id="349" r:id="rId9"/>
    <p:sldId id="266" r:id="rId10"/>
    <p:sldId id="348" r:id="rId11"/>
    <p:sldId id="268" r:id="rId12"/>
    <p:sldId id="271" r:id="rId13"/>
    <p:sldId id="347" r:id="rId14"/>
    <p:sldId id="272" r:id="rId15"/>
    <p:sldId id="346" r:id="rId16"/>
    <p:sldId id="273" r:id="rId17"/>
    <p:sldId id="345" r:id="rId18"/>
    <p:sldId id="274" r:id="rId19"/>
    <p:sldId id="275" r:id="rId20"/>
    <p:sldId id="344" r:id="rId21"/>
    <p:sldId id="276" r:id="rId22"/>
    <p:sldId id="277" r:id="rId23"/>
    <p:sldId id="343" r:id="rId24"/>
    <p:sldId id="278" r:id="rId25"/>
    <p:sldId id="342" r:id="rId26"/>
    <p:sldId id="279" r:id="rId27"/>
    <p:sldId id="341" r:id="rId28"/>
    <p:sldId id="280" r:id="rId29"/>
    <p:sldId id="289" r:id="rId30"/>
    <p:sldId id="340" r:id="rId31"/>
    <p:sldId id="290" r:id="rId32"/>
    <p:sldId id="339" r:id="rId33"/>
    <p:sldId id="291" r:id="rId34"/>
    <p:sldId id="338" r:id="rId35"/>
    <p:sldId id="292" r:id="rId36"/>
    <p:sldId id="337" r:id="rId37"/>
    <p:sldId id="293" r:id="rId38"/>
    <p:sldId id="336" r:id="rId39"/>
    <p:sldId id="286" r:id="rId40"/>
    <p:sldId id="294" r:id="rId41"/>
    <p:sldId id="335" r:id="rId42"/>
    <p:sldId id="295" r:id="rId43"/>
    <p:sldId id="334" r:id="rId44"/>
    <p:sldId id="296" r:id="rId45"/>
    <p:sldId id="333" r:id="rId46"/>
    <p:sldId id="297" r:id="rId47"/>
    <p:sldId id="332" r:id="rId48"/>
    <p:sldId id="298" r:id="rId49"/>
    <p:sldId id="331" r:id="rId50"/>
    <p:sldId id="299" r:id="rId51"/>
    <p:sldId id="330" r:id="rId52"/>
    <p:sldId id="300" r:id="rId53"/>
    <p:sldId id="329" r:id="rId54"/>
    <p:sldId id="301" r:id="rId55"/>
    <p:sldId id="328" r:id="rId56"/>
    <p:sldId id="281" r:id="rId57"/>
    <p:sldId id="302" r:id="rId58"/>
    <p:sldId id="327" r:id="rId59"/>
    <p:sldId id="282" r:id="rId60"/>
    <p:sldId id="303" r:id="rId61"/>
    <p:sldId id="326" r:id="rId62"/>
    <p:sldId id="304" r:id="rId63"/>
    <p:sldId id="325" r:id="rId64"/>
    <p:sldId id="305" r:id="rId65"/>
    <p:sldId id="324" r:id="rId66"/>
    <p:sldId id="283" r:id="rId67"/>
    <p:sldId id="306" r:id="rId68"/>
    <p:sldId id="323" r:id="rId69"/>
    <p:sldId id="307" r:id="rId70"/>
    <p:sldId id="322" r:id="rId71"/>
    <p:sldId id="284" r:id="rId72"/>
    <p:sldId id="308" r:id="rId73"/>
    <p:sldId id="321" r:id="rId74"/>
    <p:sldId id="309" r:id="rId75"/>
    <p:sldId id="320" r:id="rId76"/>
    <p:sldId id="310" r:id="rId77"/>
    <p:sldId id="319" r:id="rId78"/>
    <p:sldId id="285" r:id="rId79"/>
    <p:sldId id="311" r:id="rId80"/>
    <p:sldId id="318" r:id="rId81"/>
    <p:sldId id="287" r:id="rId82"/>
    <p:sldId id="312" r:id="rId83"/>
    <p:sldId id="317" r:id="rId84"/>
    <p:sldId id="288" r:id="rId85"/>
    <p:sldId id="313" r:id="rId86"/>
    <p:sldId id="316" r:id="rId87"/>
    <p:sldId id="314" r:id="rId88"/>
    <p:sldId id="315" r:id="rId89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91"/>
      <p:bold r:id="rId9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2166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1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4CB43-27E3-4897-985C-076C9F4380AD}" type="datetimeFigureOut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18553-CDA6-46C5-8A67-BDC56CC71C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277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0E0F-3558-4198-A70C-ADCF04E64C9D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7926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2D308-B385-40D0-BD90-7114835E7D5F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5732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9E84B-B9EF-4283-BDB7-D092CFA612F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868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7A47-72EA-4B4C-B651-C1424526FE16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930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53111-B021-4556-9D3B-B70BD0A28CC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77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238EC-F630-4E44-B854-59CCF29DEB7C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76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4F7CD-BC3E-4DEE-8459-13D25BA4EE0E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359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6732F-C0C6-4CE0-B1CA-29FA7D65C659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87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694F6-5BC8-4520-9FDC-79ED2E0555EF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787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5F518-0FB0-4B78-8F17-7906DD65E853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43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F0AB1-6434-4CC8-9B94-ACB2718EA2A5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2527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C813-9639-4577-B3CC-451D942DD856}" type="datetime1">
              <a:rPr lang="ko-KR" altLang="en-US" smtClean="0"/>
              <a:t>2020-03-13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66482-BDF9-4736-BD5C-83AB4AF531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135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2895327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/>
              <a:t>자율준수무역거래자 지정신청 증빙 자료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081512"/>
              </p:ext>
            </p:extLst>
          </p:nvPr>
        </p:nvGraphicFramePr>
        <p:xfrm>
          <a:off x="3995936" y="4311104"/>
          <a:ext cx="4824536" cy="1854200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7613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63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err="1" smtClean="0"/>
                        <a:t>법인명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b="1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㈜ </a:t>
                      </a:r>
                      <a:r>
                        <a:rPr lang="en-US" altLang="ko-KR" sz="18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00000</a:t>
                      </a:r>
                      <a:endParaRPr lang="ko-KR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/>
                        <a:t>유형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>
                          <a:solidFill>
                            <a:srgbClr val="FF0000"/>
                          </a:solidFill>
                        </a:rPr>
                        <a:t>유형</a:t>
                      </a:r>
                      <a:r>
                        <a:rPr lang="en-US" altLang="ko-KR" b="1" dirty="0" smtClean="0">
                          <a:solidFill>
                            <a:srgbClr val="FF0000"/>
                          </a:solidFill>
                        </a:rPr>
                        <a:t>1/2/3/4 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(*</a:t>
                      </a:r>
                      <a:r>
                        <a:rPr lang="ko-KR" altLang="en-US" b="1" i="1" dirty="0" err="1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1)</a:t>
                      </a:r>
                      <a:endParaRPr lang="ko-KR" altLang="en-US" sz="1400" b="0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/>
                        <a:t>등급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>
                          <a:solidFill>
                            <a:srgbClr val="FF0000"/>
                          </a:solidFill>
                        </a:rPr>
                        <a:t>A/AA/AAA 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(*</a:t>
                      </a:r>
                      <a:r>
                        <a:rPr lang="ko-KR" altLang="en-US" b="1" i="1" dirty="0" err="1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b="1" i="1" dirty="0">
                          <a:solidFill>
                            <a:srgbClr val="FF0000"/>
                          </a:solidFill>
                        </a:rPr>
                        <a:t>1)</a:t>
                      </a:r>
                      <a:endParaRPr lang="ko-KR" altLang="en-US" sz="1400" b="0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b="1" dirty="0" smtClean="0"/>
                        <a:t>작성일</a:t>
                      </a:r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보완일</a:t>
                      </a:r>
                      <a:r>
                        <a:rPr lang="en-US" altLang="ko-KR" b="1" dirty="0" smtClean="0"/>
                        <a:t>)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20XX. XX. XX</a:t>
                      </a:r>
                      <a:endParaRPr lang="ko-KR" altLang="en-US" sz="1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* 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위 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보완일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200" b="1" dirty="0" smtClean="0">
                          <a:solidFill>
                            <a:srgbClr val="FF0000"/>
                          </a:solidFill>
                        </a:rPr>
                        <a:t>은</a:t>
                      </a: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</a:rPr>
                        <a:t>,</a:t>
                      </a:r>
                      <a:r>
                        <a:rPr lang="en-US" altLang="ko-KR" sz="1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rgbClr val="FF0000"/>
                          </a:solidFill>
                        </a:rPr>
                        <a:t>보완요청 받은 경우</a:t>
                      </a:r>
                      <a:r>
                        <a:rPr lang="en-US" altLang="ko-KR" sz="1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200" b="1" baseline="0" dirty="0" smtClean="0">
                          <a:solidFill>
                            <a:srgbClr val="FF0000"/>
                          </a:solidFill>
                        </a:rPr>
                        <a:t>보완사항을 수정한 날짜 표시</a:t>
                      </a:r>
                      <a:endParaRPr lang="ko-KR" alt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512" y="6237312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/>
            <a:r>
              <a:rPr lang="en-US" altLang="ko-KR" sz="1400" b="1" dirty="0">
                <a:solidFill>
                  <a:srgbClr val="FF0000"/>
                </a:solidFill>
              </a:rPr>
              <a:t>* </a:t>
            </a:r>
            <a:r>
              <a:rPr lang="ko-KR" altLang="en-US" sz="1400" b="1" dirty="0">
                <a:solidFill>
                  <a:srgbClr val="FF0000"/>
                </a:solidFill>
              </a:rPr>
              <a:t>슬라이드의 내용은 법령 개정 등에 의해 언제든 변경될 수 있으므로</a:t>
            </a:r>
            <a:r>
              <a:rPr lang="en-US" altLang="ko-KR" sz="1400" b="1" dirty="0">
                <a:solidFill>
                  <a:srgbClr val="FF0000"/>
                </a:solidFill>
              </a:rPr>
              <a:t>, </a:t>
            </a:r>
            <a:r>
              <a:rPr lang="ko-KR" altLang="en-US" sz="1400" b="1" dirty="0">
                <a:solidFill>
                  <a:srgbClr val="FF0000"/>
                </a:solidFill>
              </a:rPr>
              <a:t>반드시 지정신청 당시 기준의 요건을 법령</a:t>
            </a: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ko-KR" altLang="en-US" sz="1400" b="1" dirty="0">
                <a:solidFill>
                  <a:srgbClr val="FF0000"/>
                </a:solidFill>
              </a:rPr>
              <a:t>수출입고시 등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r>
              <a:rPr lang="ko-KR" altLang="en-US" sz="1400" b="1" dirty="0">
                <a:solidFill>
                  <a:srgbClr val="FF0000"/>
                </a:solidFill>
              </a:rPr>
              <a:t>에서 확인하고 작성하시기 바랍니다</a:t>
            </a:r>
            <a:r>
              <a:rPr lang="en-US" altLang="ko-KR" sz="1400" b="1">
                <a:solidFill>
                  <a:srgbClr val="FF0000"/>
                </a:solidFill>
              </a:rPr>
              <a:t>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276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4191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정규교육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이수증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및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CP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워크숍 참석확인서를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이미지는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1.1.4.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교육이수증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홍길동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 smtClean="0">
                <a:solidFill>
                  <a:prstClr val="black"/>
                </a:solidFill>
              </a:rPr>
              <a:t>1.2. </a:t>
            </a:r>
            <a:r>
              <a:rPr lang="ko-KR" altLang="en-US" dirty="0" smtClean="0">
                <a:solidFill>
                  <a:prstClr val="black"/>
                </a:solidFill>
              </a:rPr>
              <a:t>자율수출관리규정의 </a:t>
            </a:r>
            <a:r>
              <a:rPr lang="ko-KR" altLang="en-US" dirty="0">
                <a:solidFill>
                  <a:prstClr val="black"/>
                </a:solidFill>
              </a:rPr>
              <a:t>제정</a:t>
            </a:r>
            <a:endParaRPr lang="ko-KR" alt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27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22648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자율수출관리규정의 제정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1.2.1.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자율수출관리규정이 제정되었는가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수정 가능한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편집본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워드프로세서 파일은 제정된 규정으로 인정되지 않습니다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공식적인 절차를 거쳐 대표이사 또는 위임전결자의 승인을 받은 문서인가요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해당 절차를 확인할 수 있는 증빙이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결재문서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규정 및 세칙이 직원들에게 열람될 수 있는 체계가 갖추어져 있나요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137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898496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공식문서임을 확인할 수 있는 페이지만 발췌해서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스캔본을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올려주세요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문서는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관리본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23687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자율수출관리규정의 제정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1.2.2.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규정 외 세칙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운영매뉴얼 등을 작성하여 업무 내용을 구체화하였는가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개요를 다루는 규정 외에 실제 업무 수행을 위한 세부 규정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세칙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매뉴얼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절차서 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명칭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이 있다면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세부사항 확인이 필요합니다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규정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프로세스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조직도 등과 항목 일치 필요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세칙은 실제 업무를 수행할 수 있을 만큼 구체적인 내용이 기재되어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그렇지 않은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숙지를 위한 별도의 과정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OJT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이 존재하나요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860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6063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공식문서임을 확인할 수 있는 페이지만 발췌해서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스캔본을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올려주세요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문서는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자율수출관리규칙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관리본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97203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1.2.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자율수출관리규정의 제정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1.2.3.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규정의 개정 체계 및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규정이 개정되는 경우 어떠한 절차를 밟도록 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어떠한 경우에 개정을 위한 검토가 이뤄지고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누구에 의해서 이뤄지나요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개정된 이력이 있다면 위의 절차를 따라서 이행되었음을 확인할 수 있는 증빙이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개정된 문서는 어떤 형태로 공유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공람되고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860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7944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개정 이력이 있다면 당시의 과정을 확인할 수 있는 문서 등을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문서는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1.2.3.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개정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자율수출관리규정을 신규 제정하여 개정 이력이 없는 경우는 개정을 위한 업무절차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체계가 확립되어 있음을 확인할 수 있는 증빙을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개정 체계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2.1. </a:t>
            </a:r>
            <a:r>
              <a:rPr lang="ko-KR" altLang="en-US" dirty="0">
                <a:solidFill>
                  <a:prstClr val="black"/>
                </a:solidFill>
              </a:rPr>
              <a:t>최고경영자의준수의지가 반영된 조직 구성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024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385107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최고경영자의준수의지가 반영된 조직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자율수출관리기구의 장은 누구로 지정되어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1.1.1.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에서 제출한 기구 조직도 내의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기구장이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요건에서 규정한 직위와 일치하나요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기구장이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기구장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역할을 수행하기 위한 근거가 마련되어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인사 발령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직함 표기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명시적인 요건을 만족하지 못하는 경우는 만족하지 못하는 실질적인 사유가 무엇인지 기재해주세요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국내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법인에 임원 직책 부재 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49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>
                <a:latin typeface="+mn-lt"/>
              </a:rPr>
              <a:t>CP </a:t>
            </a:r>
            <a:r>
              <a:rPr lang="ko-KR" altLang="en-US" dirty="0" smtClean="0">
                <a:latin typeface="+mn-lt"/>
              </a:rPr>
              <a:t>평가지표</a:t>
            </a: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/>
            </a:r>
            <a:br>
              <a:rPr lang="en-US" altLang="ko-KR" dirty="0" smtClean="0">
                <a:latin typeface="+mn-lt"/>
              </a:rPr>
            </a:br>
            <a:r>
              <a:rPr lang="en-US" altLang="ko-KR" dirty="0" smtClean="0">
                <a:latin typeface="+mn-lt"/>
              </a:rPr>
              <a:t>1.1</a:t>
            </a:r>
            <a:r>
              <a:rPr lang="en-US" altLang="ko-KR" dirty="0">
                <a:latin typeface="+mn-lt"/>
              </a:rPr>
              <a:t>. </a:t>
            </a:r>
            <a:r>
              <a:rPr lang="ko-KR" altLang="en-US" dirty="0">
                <a:latin typeface="+mn-lt"/>
              </a:rPr>
              <a:t>조직의 구성</a:t>
            </a:r>
          </a:p>
        </p:txBody>
      </p:sp>
    </p:spTree>
    <p:extLst>
      <p:ext uri="{BB962C8B-B14F-4D97-AF65-F5344CB8AC3E}">
        <p14:creationId xmlns:p14="http://schemas.microsoft.com/office/powerpoint/2010/main" val="316383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71076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기구장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역할 수행의 근거자료를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조항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기타 인사발령 등의 공식적인 조치가 있었다면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이미지파일을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캡쳐본은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별도 파일 첨부 불필요하며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인사발령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명함 내 표기 등은 원본 이미지 파일을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2.1.1.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기구장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2.2. </a:t>
            </a:r>
            <a:r>
              <a:rPr lang="ko-KR" altLang="en-US" dirty="0">
                <a:solidFill>
                  <a:prstClr val="black"/>
                </a:solidFill>
              </a:rPr>
              <a:t>최고경영자의 준수의지 확인 사례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45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27577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최고경영자의 준수의지 확인 사례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2.2.1.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대표이사의  수출관리 이행 선언이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이행선언문은 언제 작성되어 어떻게 공유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공람되었나요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064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서명 날인된 최신본의 이행선언문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캡쳐본을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올려주세요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원본은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2.2.1.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이행선언문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4456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최고경영자의 준수의지 확인 사례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2.2.2.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수출관리이행의지  및 수출관리의 중요성을 강조하는가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이행선언문을 포함하여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 수출관리의 중요성을 강조한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실적이 있나요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그룹웨어 내 공지사항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안내문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CEO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인사말씀 등 형태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누구를 대상으로 언제 어떻게 이뤄졌나요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6644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510398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내역을 확인할 수 있는 증빙을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경우 원본은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2.2.2.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이행의지 강조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392254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최고경영자의 준수의지 확인 사례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2.2.3.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자율수출관리기구장이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대표이사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또는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위임받은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임원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에게 직접 보고하고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전략물자관리 업무에 대해 주기적인 보고가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baseline="0" dirty="0" err="1" smtClean="0">
                          <a:solidFill>
                            <a:srgbClr val="FF0000"/>
                          </a:solidFill>
                        </a:rPr>
                        <a:t>보고자와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보고대상자가 요건에 부합하나요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664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83978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보고내역을 확인할 수 있는 증빙을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경우 원본은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2.2.3.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보고자료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3.1. </a:t>
            </a:r>
            <a:r>
              <a:rPr lang="ko-KR" altLang="en-US" dirty="0" smtClean="0">
                <a:solidFill>
                  <a:prstClr val="black"/>
                </a:solidFill>
              </a:rPr>
              <a:t>전략물자 </a:t>
            </a:r>
            <a:r>
              <a:rPr lang="ko-KR" altLang="en-US" dirty="0">
                <a:solidFill>
                  <a:prstClr val="black"/>
                </a:solidFill>
              </a:rPr>
              <a:t>해당여부 확인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53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68918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자율수출관리규정상의  전략물자 판정절차를 이행하고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조항에 따라 판정이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위의 사항을 확인할 수 있는 증빙이 있나요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판정 담당자와 </a:t>
                      </a:r>
                      <a:r>
                        <a:rPr lang="ko-KR" altLang="en-US" sz="1400" i="1" baseline="0" dirty="0" err="1" smtClean="0">
                          <a:solidFill>
                            <a:srgbClr val="FF0000"/>
                          </a:solidFill>
                        </a:rPr>
                        <a:t>확인자는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조직도 내의 구성과 일치하나요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8664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1.1.1.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회사 규모에 맞게 조직을 구성하였는가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전략물자관리 업무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거래상대방 확인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거래심사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가 빠짐 없이 배분되어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해당 업무가 각 담당자들에게 적절하게 부여되어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개별 업무가 유기적으로 연결될 수 있도록 조직이 구성되어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779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10722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수출 전 판정이 이뤄지고 있음을 확인할 수 있는 증빙을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경우 원본은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 이행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일반적인 경우 축적된 판정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와 수출업무 프로세스가 증빙으로 활용 가능합니다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066508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판정 시점은 언제인가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구체적인 판정 시점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프로세스 내 단계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은 언제인가요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295229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특별한 내용이 없다면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증빙으로 갈음할 수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538471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고객사로부터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판정결과 또는 제품정보 입수가 가능한가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2541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3.1.3.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고객사의 판정결과 검증시스템을 구축하였는가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699021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해당여부 확인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3.1.4.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판정결과를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화 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 결과는 누구에 의해서 어떻게 관리되나요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중복된 판정 신청을 막기 위해 내부적으로 공유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공람이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유효기간을 포함하여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관리가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고시 개정으로 인해 판정 결과의 업데이트가 필요한 경우 이러한 내용이 내부적으로 전달되나요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03621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경우 원본을 별도 파일로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3.1.3.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3.2. </a:t>
            </a:r>
            <a:r>
              <a:rPr lang="ko-KR" altLang="en-US" dirty="0" smtClean="0">
                <a:solidFill>
                  <a:prstClr val="black"/>
                </a:solidFill>
              </a:rPr>
              <a:t>전략물자 </a:t>
            </a:r>
            <a:r>
              <a:rPr lang="ko-KR" altLang="en-US" dirty="0">
                <a:solidFill>
                  <a:prstClr val="black"/>
                </a:solidFill>
              </a:rPr>
              <a:t>수출허가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72118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전사조직도와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이에 기초한 기구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조직도를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기업 대외비에 해당하는 부분은 빼고 첨부해주셔도 무방합니다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(pdf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또는 이미지파일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은 별도 파일로 첨부해주셔야 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화질 저하로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안보이는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경우가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전사조직도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1.1.1.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자율수출관리기구 조직도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648807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수출프로세스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진행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중 문제가 있다고 자율수출관리기구 담당자가 판단할 시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나머지 절차가 중단되는가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수출 업무 진행 중 발생하는 이슈에 대해 담당자는 어떤 방법으로 인지할 수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담당자가 프로세스를 멈출 수 있는 권한을 보유하고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근거 규정 및 프로세스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상위권자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또는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타부서에서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업무가 진행 중인 경우 잠시 중단시키기 위한 프로세스는 구현되어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389897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조항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프로세스 화면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별도의 원본 파일이 이미 첨부된 경우는 항목명만 기재해주시면 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관리본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중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장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조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항 참조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79641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신규 거래상대방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발굴시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영업부서는 자율수출관리기구에 보고하는가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신규 거래상대방에 대해 안정성을 확인하기 위한 절차가 존재하나요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신용도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자본금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프로세스는 우려거래자 확인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(Denial List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확인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절차를 포함하나요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절차는 사내 전산시스템 또는 하드카피 형태로 증빙을 남기게 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그러한 증빙이 기구에 보고되어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로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272265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조항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프로세스 화면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캡쳐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별도의 원본 파일이 이미 첨부된 경우는 항목명만 기재해주시면 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관리본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중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장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조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항 참조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DL DB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파일은 별도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3.2.2.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거래상대방 확인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DB.xls)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3929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3.2.3.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영업부서는 전략물자의 수출계약 체결 전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자율수출관리기구에 사전 통보하는가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계약 체결 전 전략물자 해당 여부 파악 후 필요 서류를 구비할 수 있도록 하기 위한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회사 내 효율적인 업무 프로세스 구축을 위한 요건입니다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기구 조직도 내에 영업부서 소속 직원이 존재한다면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당연스럽게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만족할 수 있는 요건입니다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120715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플로우차트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프로세스맵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등을 통해 표현되었다면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그리고 이행 내역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통보 및 대응조치에 대한 의견 교환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 있다면 같이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마찬가지로 화면에 다 들어가지 않는 증빙은 원본 파일을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1.2.1.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자율수출관리규정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관리본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중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장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조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항 참조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14610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3.2.4.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 상의 사내 수출허가심사 절차를 이행하고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45136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3.2.4.1.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거래상대방에 대해 우려거래자 확인 절차가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프로세스 중 어느 단계에서 누가 어떻게 확인하나요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750178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DL DB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자료를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원본은 별도 첨부해주시면 되며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3.2.2.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증빙으로 갈음하실 수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597630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1.1.2.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 내 담당업무 및 담당자가 지정되어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담당자가 구체적으로 어떤 업무를 수행하는지 파악할 수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기구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조직도에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해당되지 않는 직원에게도 이 내용이 공유되나요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공식적으로 각 직원의 업무 분장 내역이 공유되나요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각종 업무의 결재 체계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위임전결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가 적절하게 정립되어 있나요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baseline="0" dirty="0" err="1" smtClean="0">
                          <a:solidFill>
                            <a:srgbClr val="FF0000"/>
                          </a:solidFill>
                        </a:rPr>
                        <a:t>기안자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검토자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결재자 등 행위 주체와 문서 및 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DB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관리 책임이 명확하게 확인되나요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US" altLang="ko-KR" sz="1400" i="1" u="sng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1472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6375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3.2.4.2.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용도 등에 대해 확인하는 절차가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프로세스 중 어느 단계에서 누가 어떻게 확인하나요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확인했다는 증빙 자료는 어떻게 확인할 수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그리고 누가 어떻게 관리하나요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942813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최종사용 용도 확인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의심 징후 확인 등에 대한 증빙 자료를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원본은 별도 파일로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3.2.4.2.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상황허가 체크리스트 서식 및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63241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3.2.5.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허가결과를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화하였는가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기존에 개별 또는 포괄허가를 취득한 적이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허가 신청자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허가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관리자는 업무분장 내역과 일치하나요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취득한 결과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(DB)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는 어떻게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개별허가의 분할 선적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포괄허가의 사용 등을 위해 유효기간을 포함한 허가 내역이 직원들에게 공유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공람되고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90217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관리되고 있는 허가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 포함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실적이 없는 경우 서식으로도 가능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올려주시기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원본은 별도 파일로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3.2.5.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허가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DB.xls)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30998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3.2.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수출허가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3.2.6.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수출허가 물품에 대한 사후관리를 하고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개별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포괄을 불문하고 허가를 받고 수출을 진행한 이력이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일반적으로 수출 후 사후관리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지정된 최종사용자가 명기한 최종사용용도대로 사용하고 있는가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에 대한 확인이 이뤄지나요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해당 결과는 자료화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(DB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하여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922231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최종사용자 및 용도에 대해 관리되고 있는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 포함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실적이 없는 경우 서식으로도 가능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스크린샷을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올려주시기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원본은 별도 파일로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3.2.6.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사후관리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DB.xls)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3.3. </a:t>
            </a:r>
            <a:r>
              <a:rPr lang="ko-KR" altLang="en-US" dirty="0">
                <a:solidFill>
                  <a:prstClr val="black"/>
                </a:solidFill>
              </a:rPr>
              <a:t>전략물자 국내거래 통보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165466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3.3.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국내거래 통보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3.3.1.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 국내 거래 시 통보 절차가 마련되어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전략물자의 국내 판매가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국내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판매시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거래처에게 해당 물품이 전략물자에 해당하며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수출시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정부로부터의 허가가 필요함을 통지하고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어느 규정의 어느 항목에 근거하여 어떻게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그리고 그 결과는 자료화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(DB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하여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422272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근거 규정 및 관리 증빙을 올려주시기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원본은 별도 파일로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3.3.1.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국내거래 통보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.jpg)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4.1. </a:t>
            </a:r>
            <a:r>
              <a:rPr lang="ko-KR" altLang="en-US" dirty="0">
                <a:solidFill>
                  <a:prstClr val="black"/>
                </a:solidFill>
              </a:rPr>
              <a:t>물품 등 관리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246963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업무분장표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또는 그룹웨어 내에서 업무분장을 확인할 수 있는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등을 첨부해주세요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(pdf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또는 이미지파일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은 별도 파일로 첨부해주셔야 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화질 저하로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안보이는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경우가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/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1.1.2.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업무분장표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31166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물품 등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출하관리 담당자가 지정되어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출하관리담당자란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허가받은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품목의 출고에 앞서 최종적으로 허가 취득 여부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허가 내역과 실물의 일치 여부 확인 등의 업무를 담당하는 자를 말합니다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1.1.1.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기구 조직도 내에 출하관리 담당자가 지정되어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8556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물품 등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물품 등의 출하 시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서류 일치 여부 등을 확인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관리하는가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 업무를 수행하기 위한 기본 규정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매뉴얼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은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위에서 규정한 업무를 실제 이행하고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해당 업무는 누가 작성하고 확인하게 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자료는 관리되고 보관되고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시스템 또는 수기 대장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5173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출하관리체크리스트 서식 및 증빙 자료를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자료는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4.1.2.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 체크리스트 서식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4.1.2.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출하관리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dirty="0" err="1" smtClean="0">
                          <a:solidFill>
                            <a:srgbClr val="FF0000"/>
                          </a:solidFill>
                        </a:rPr>
                        <a:t>xls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99570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물품 등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4.1.3.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전략물자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반입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품목에 대한 보안관리는 이뤄지고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5.1. </a:t>
            </a:r>
            <a:r>
              <a:rPr lang="ko-KR" altLang="en-US" dirty="0">
                <a:solidFill>
                  <a:prstClr val="black"/>
                </a:solidFill>
              </a:rPr>
              <a:t>교육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14892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교육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내부 교육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관련 임직원의 전략물자관리 업무 안내를 위한 교육이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교육은 어떤 근거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 개요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결재문서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연간교육계획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에 의해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 자료는 누가 어떻게 관리하고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 결과는 작성되고 보고되고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26072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교육계획서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결재문서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또는 별도의 계획 없이 실행되는 경우 연간 교육계획을 확인할 수 있는 근거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교육 개요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를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교육실적은 보고 및 승인된 문서 및 이에 대한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사진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출석부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문서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스캔본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는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5.1.1.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교육계획서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5.1.1.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 실적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830001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교육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내부 교육 시행방법은 무엇인가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내부 전파교육 또는 관리원 교육 이수 등 다양한 방법이 있을 수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이에 대한 설명을 기재해주세요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38890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1.1.3.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자율수출관리기구는 영업부문과 독립적으로 구성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운영되는가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기구 조직도 내에 영업부문이 포함되어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영업 부문과의 충돌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매출 기회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vs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안전 확보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 발생할 경우 대응할 수 있는 구조인가요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사항에 대해 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자가 신뢰할 수 있을 만큼 증빙이 충실한가요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1472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592738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자체 교육을 실시 중인 경우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5.1.1.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증빙으로 갈음할 수 있으며 별도 첨부 불필요합니다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다만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관리원 교육을 이수하도록 하고 있는 경우 담당자 외에 교육을 이수한 자들의 수료증을 함께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6.1. </a:t>
            </a:r>
            <a:r>
              <a:rPr lang="ko-KR" altLang="en-US" dirty="0">
                <a:solidFill>
                  <a:prstClr val="black"/>
                </a:solidFill>
              </a:rPr>
              <a:t>감사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79595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6.1.1.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자율수출관리규정에 따른 감사 실적이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전략물자관리 업무에 대해 내부 감사를 실시한 이력이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계획은 구체적으로 어떻게 수립되어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감사자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피감사자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감사범위 및 항목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일정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감사 실적 자료는 공식적인 문서가 존재하나요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보고 대상은 누구인가요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감사 결과에 따른 재발방지 대책이 수립되는 체계는 어떠한가요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실적이 있나요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542257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감사계획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또는 규정 내 붙임의 개요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실적을 올려주세요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자료는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6.1.1.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계획서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6.1.1.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결과서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6.1.1.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6.1.1.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 결과 시정조치서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04197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6.1.2.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 시행방법은 무엇인가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기구 내에서 자체적으로 실시하고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아니면 별도의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감사팀에서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실시하는 감사가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감사팀에서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실시하는 경우 전략물자관리를 위한 별도의 감사가 존재하나요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아니면 일상감사에 항목이 포함되어 이뤄지나요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881944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90350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6.1.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6.1.3.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감사 결과에 대한 시정조치가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6.1.1.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에 제출한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감사결과서에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근거한 의견을 기재해주시기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시정이 필요한 사항이 발굴되었나요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이에 대해 보고가 이뤄지고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재발방지대책을 수립했나요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위에 대한 내용이 공식 문서로 남겨져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446822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감사결과서 또는 이에 수반된 시정조치 계획서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결과서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등의 원본 자료를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6.1.3.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재발방지 대책 수립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7.1. </a:t>
            </a:r>
            <a:r>
              <a:rPr lang="ko-KR" altLang="en-US" dirty="0">
                <a:solidFill>
                  <a:prstClr val="black"/>
                </a:solidFill>
              </a:rPr>
              <a:t>문서관리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8318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604780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문서관리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7.1.1.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문서관리 사항이 구체화 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전략물자관리 업무 중 생성되는 각종 문서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판정서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허가서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내부 심사 결과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교육 및 감사 문서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가 보관 기한에 맞게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온라인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공유서버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그룹웨어 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오프라인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하드카피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무관합니다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871969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1.1.1.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의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조직도를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기초로 영업부문을 통제할 수 있음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결재권자가 보다 상위에 존재함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을 확인할 수 있게 정리해주세요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0401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보관되고 있는 문서를 확인할 수 있는 사진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온라인의 경우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8.1. </a:t>
            </a:r>
            <a:r>
              <a:rPr lang="ko-KR" altLang="en-US" dirty="0">
                <a:solidFill>
                  <a:prstClr val="black"/>
                </a:solidFill>
              </a:rPr>
              <a:t>보고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3830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753639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8.1.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보고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위반사항에 대한 보고사항이 명문화되어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전략물자관리 수출관리 위반 사례를 보유하고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 경우 최고경영자 및 주관부처에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발빠르게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보고가 이뤄졌나요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이에 대한 재발방지대책은 수립되어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사항이 이뤄지지 않은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및 프로세스에 보고를 위한 절차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업무 책임 등은 명기되어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5259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규정 내 조항 등 근거 항목을 제시해주시기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실적이 있는 경우 원본 문서를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8.1.1.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위반사례 처리 증빙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ko-KR" dirty="0">
                <a:solidFill>
                  <a:prstClr val="black"/>
                </a:solidFill>
              </a:rPr>
              <a:t>CP </a:t>
            </a:r>
            <a:r>
              <a:rPr lang="ko-KR" altLang="en-US" dirty="0">
                <a:solidFill>
                  <a:prstClr val="black"/>
                </a:solidFill>
              </a:rPr>
              <a:t>평가지표</a:t>
            </a: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/>
            </a:r>
            <a:br>
              <a:rPr lang="en-US" altLang="ko-KR" dirty="0">
                <a:solidFill>
                  <a:prstClr val="black"/>
                </a:solidFill>
              </a:rPr>
            </a:br>
            <a:r>
              <a:rPr lang="en-US" altLang="ko-KR" dirty="0">
                <a:solidFill>
                  <a:prstClr val="black"/>
                </a:solidFill>
              </a:rPr>
              <a:t>9.1. </a:t>
            </a:r>
            <a:r>
              <a:rPr lang="ko-KR" altLang="en-US" dirty="0">
                <a:solidFill>
                  <a:prstClr val="black"/>
                </a:solidFill>
              </a:rPr>
              <a:t>정보보안 관리</a:t>
            </a:r>
            <a:endParaRPr lang="ko-KR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3830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9383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정보보안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9.1.1.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정보보안관리를 위한 체계가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보안 관리를 위한 전산 시스템이 사내에 운영되고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전략기술로 판정된 특정 기술을 보유하고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관리가 필요한 기술에 대해 접근 권한을 차등 부여하고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관리가 필요한 기술에 대해 외부 반출의 경우 별도의 승인 절차가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697985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보안관리 규정 및 시스템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등을 제시해주시기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자료는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9.1.1.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보안규정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9.1.1.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그룹웨어 정보보안관리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스크린샷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.jpg)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21492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9.1.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정보보안 관리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9.1.2. 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외국인 연구원 관리를 위한 체계가 있는가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외국인과의 정보 교류 케이스가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사내에 외국인 연구원을 채용한 이력이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이들 외국인 연구원 </a:t>
                      </a:r>
                      <a:r>
                        <a:rPr lang="ko-KR" altLang="en-US" sz="1400" i="1" dirty="0" err="1" smtClean="0">
                          <a:solidFill>
                            <a:srgbClr val="FF0000"/>
                          </a:solidFill>
                        </a:rPr>
                        <a:t>채용시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DL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등재 여부 확인이 이뤄지고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누구에 의해서 어떻게 처리되고 관리되고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채용된 외국인 연구원 이외의 자와 기술적 교류가 발생하는 경우 보고 및 승인 절차가 존재하나요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32038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688430"/>
              </p:ext>
            </p:extLst>
          </p:nvPr>
        </p:nvGraphicFramePr>
        <p:xfrm>
          <a:off x="251520" y="332656"/>
          <a:ext cx="8640960" cy="6192688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15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추가설명</a:t>
                      </a:r>
                      <a:endParaRPr lang="ko-KR" alt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540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필요한 경우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추가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외국인 연구원 채용 및 관리 관련하여 보유하고 있는 규정 및 관리대장이 있는 경우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원본 자료는 별도 첨부해주시기 바랍니다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예시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: 9.1.2.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사내 외국인연구원 채용 현황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.pdf, 9.1.2. 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사내 외국인연구원 채용 절차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.pdf)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0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978685"/>
              </p:ext>
            </p:extLst>
          </p:nvPr>
        </p:nvGraphicFramePr>
        <p:xfrm>
          <a:off x="251520" y="332657"/>
          <a:ext cx="8640960" cy="631104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/>
                <a:gridCol w="43204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12768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자율준수무역거래자 신청 증빙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400" dirty="0" err="1" smtClean="0"/>
                        <a:t>법인명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dirty="0" smtClean="0"/>
                        <a:t>: </a:t>
                      </a:r>
                    </a:p>
                    <a:p>
                      <a:pPr algn="l" latinLnBrk="1"/>
                      <a:r>
                        <a:rPr lang="ko-KR" altLang="en-US" sz="1400" dirty="0" smtClean="0"/>
                        <a:t>유형 </a:t>
                      </a:r>
                      <a:r>
                        <a:rPr lang="en-US" altLang="ko-KR" sz="140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1~4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altLang="ko-KR" sz="1400" dirty="0" smtClean="0"/>
                    </a:p>
                    <a:p>
                      <a:pPr algn="l" latinLnBrk="1"/>
                      <a:r>
                        <a:rPr lang="ko-KR" altLang="en-US" sz="1400" dirty="0" smtClean="0"/>
                        <a:t>등급</a:t>
                      </a:r>
                      <a:r>
                        <a:rPr lang="ko-KR" altLang="en-US" sz="1400" baseline="0" dirty="0" smtClean="0"/>
                        <a:t> </a:t>
                      </a:r>
                      <a:r>
                        <a:rPr lang="en-US" altLang="ko-KR" sz="1400" baseline="0" dirty="0" smtClean="0"/>
                        <a:t>: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A, AA, AAA </a:t>
                      </a:r>
                      <a:r>
                        <a:rPr lang="ko-KR" altLang="en-US" sz="1400" dirty="0" err="1" smtClean="0">
                          <a:solidFill>
                            <a:srgbClr val="FF0000"/>
                          </a:solidFill>
                        </a:rPr>
                        <a:t>택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ko-KR" alt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63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1.1.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조직의 구성</a:t>
                      </a:r>
                      <a:endParaRPr lang="ko-KR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63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세부평가지표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평가기준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17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1.1.4.</a:t>
                      </a:r>
                      <a:endParaRPr lang="ko-KR" altLang="en-US" sz="1400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담당자 </a:t>
                      </a:r>
                      <a:r>
                        <a:rPr lang="ko-KR" alt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인적요건이</a:t>
                      </a:r>
                      <a:r>
                        <a:rPr lang="ko-KR" alt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구비되어 있는가</a:t>
                      </a:r>
                      <a:endParaRPr lang="en-US" altLang="ko-KR" sz="1400" b="0" i="1" u="none" strike="noStrike" dirty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(*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수출입고시 별표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 </a:t>
                      </a:r>
                      <a:r>
                        <a:rPr lang="ko-KR" altLang="en-US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심사기준의 등급별</a:t>
                      </a:r>
                      <a:r>
                        <a:rPr lang="en-US" altLang="ko-KR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(A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 AA, AAA)</a:t>
                      </a:r>
                      <a:r>
                        <a:rPr lang="ko-KR" altLang="en-US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지표 요건 내용 부분</a:t>
                      </a:r>
                      <a:r>
                        <a:rPr lang="en-US" altLang="ko-KR" sz="11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altLang="ko-KR" sz="1100" b="0" i="1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530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/>
                        <a:t>세부 설명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82018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ㅇ</a:t>
                      </a:r>
                      <a:r>
                        <a:rPr lang="ko-KR" altLang="en-US" sz="1400" dirty="0" smtClean="0"/>
                        <a:t> 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지표 및 증빙에 대한 설명 작성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 작성 참고 체크리스트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각 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평가기준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’</a:t>
                      </a:r>
                      <a:r>
                        <a:rPr lang="ko-KR" altLang="en-US" sz="1400" i="1" u="sng" dirty="0" smtClean="0">
                          <a:solidFill>
                            <a:srgbClr val="FF0000"/>
                          </a:solidFill>
                        </a:rPr>
                        <a:t>별로 내용이 다르니 참고하시기 바랍니다</a:t>
                      </a:r>
                      <a:r>
                        <a:rPr lang="en-US" altLang="ko-KR" sz="1400" i="1" u="sng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신청서 내 담당자가 정해진 기간 내에 필요한 교육을 다 받았나요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혹시 충족되지 않은 사항에 대해 설명하실 내용이 있나요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?(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갱신 기업의 경우 기구 담당자가 모든 교육을 이미 이수했다면 조직도 내 다른 인원이 교육을 수강하는 것도 실적에 포함될 수 있습니다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.)</a:t>
                      </a:r>
                    </a:p>
                    <a:p>
                      <a:pPr marL="285750" indent="-285750" algn="l" latinLnBrk="1">
                        <a:buFont typeface="Arial" charset="0"/>
                        <a:buChar char="•"/>
                      </a:pP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위의 사항에 대해 제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ko-KR" altLang="en-US" sz="1400" i="1" dirty="0" smtClean="0">
                          <a:solidFill>
                            <a:srgbClr val="FF0000"/>
                          </a:solidFill>
                        </a:rPr>
                        <a:t>자가 신뢰할 수 있을 만큼 증빙이 충실한가요</a:t>
                      </a: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ko-KR" altLang="en-US" sz="14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en-US" altLang="ko-KR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6024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참고파일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92755">
                <a:tc gridSpan="4"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dirty="0" smtClean="0">
                          <a:solidFill>
                            <a:srgbClr val="FF0000"/>
                          </a:solidFill>
                        </a:rPr>
                        <a:t>0.0.0.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hwp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xlsx</a:t>
                      </a:r>
                      <a:endParaRPr lang="en-US" altLang="ko-KR" sz="1400" i="1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0.0.0.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파일명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.pdf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등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 (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파일형식 무관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.) *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 단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메일 저장파일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(.</a:t>
                      </a:r>
                      <a:r>
                        <a:rPr lang="en-US" altLang="ko-KR" sz="1400" i="1" baseline="0" dirty="0" err="1" smtClean="0">
                          <a:solidFill>
                            <a:srgbClr val="FF0000"/>
                          </a:solidFill>
                        </a:rPr>
                        <a:t>eml</a:t>
                      </a:r>
                      <a:r>
                        <a:rPr lang="en-US" altLang="ko-KR" sz="1400" i="1" baseline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r>
                        <a:rPr lang="ko-KR" altLang="en-US" sz="1400" i="1" baseline="0" dirty="0" smtClean="0">
                          <a:solidFill>
                            <a:srgbClr val="FF0000"/>
                          </a:solidFill>
                        </a:rPr>
                        <a:t>파일은 제외</a:t>
                      </a:r>
                      <a:endParaRPr lang="ko-KR" altLang="en-US" sz="1400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147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8231</Words>
  <Application>Microsoft Office PowerPoint</Application>
  <PresentationFormat>화면 슬라이드 쇼(4:3)</PresentationFormat>
  <Paragraphs>1202</Paragraphs>
  <Slides>88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88</vt:i4>
      </vt:variant>
    </vt:vector>
  </HeadingPairs>
  <TitlesOfParts>
    <vt:vector size="92" baseType="lpstr">
      <vt:lpstr>굴림</vt:lpstr>
      <vt:lpstr>Arial</vt:lpstr>
      <vt:lpstr>맑은 고딕</vt:lpstr>
      <vt:lpstr>Office 테마</vt:lpstr>
      <vt:lpstr>PowerPoint 프레젠테이션</vt:lpstr>
      <vt:lpstr>CP 평가지표  1.1. 조직의 구성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1.2. 자율수출관리규정의 제정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2.1. 최고경영자의준수의지가 반영된 조직 구성</vt:lpstr>
      <vt:lpstr>PowerPoint 프레젠테이션</vt:lpstr>
      <vt:lpstr>PowerPoint 프레젠테이션</vt:lpstr>
      <vt:lpstr>CP 평가지표  2.2. 최고경영자의 준수의지 확인 사례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3.1. 전략물자 해당여부 확인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3.2. 전략물자 수출허가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3.3. 전략물자 국내거래 통보</vt:lpstr>
      <vt:lpstr>PowerPoint 프레젠테이션</vt:lpstr>
      <vt:lpstr>PowerPoint 프레젠테이션</vt:lpstr>
      <vt:lpstr>CP 평가지표  4.1. 물품 등 관리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5.1. 교육</vt:lpstr>
      <vt:lpstr>PowerPoint 프레젠테이션</vt:lpstr>
      <vt:lpstr>PowerPoint 프레젠테이션</vt:lpstr>
      <vt:lpstr>PowerPoint 프레젠테이션</vt:lpstr>
      <vt:lpstr>PowerPoint 프레젠테이션</vt:lpstr>
      <vt:lpstr>CP 평가지표  6.1. 감사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CP 평가지표  7.1. 문서관리</vt:lpstr>
      <vt:lpstr>PowerPoint 프레젠테이션</vt:lpstr>
      <vt:lpstr>PowerPoint 프레젠테이션</vt:lpstr>
      <vt:lpstr>CP 평가지표  8.1. 보고</vt:lpstr>
      <vt:lpstr>PowerPoint 프레젠테이션</vt:lpstr>
      <vt:lpstr>PowerPoint 프레젠테이션</vt:lpstr>
      <vt:lpstr>CP 평가지표  9.1. 정보보안 관리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JEONG</dc:creator>
  <cp:lastModifiedBy>kosti</cp:lastModifiedBy>
  <cp:revision>82</cp:revision>
  <dcterms:created xsi:type="dcterms:W3CDTF">2017-02-17T04:50:18Z</dcterms:created>
  <dcterms:modified xsi:type="dcterms:W3CDTF">2020-03-13T07:30:40Z</dcterms:modified>
</cp:coreProperties>
</file>